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7CD89-7232-486B-BD42-6C82651FE12E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4E8E9-830E-4017-9844-37FED64AB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6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8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3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8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9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1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7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6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ADBA-2769-49CE-9401-E38230F9B9FF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7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3787" y="336730"/>
            <a:ext cx="10708952" cy="74601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중국문화데이터포트폴리오 최종 분석</a:t>
            </a:r>
            <a:r>
              <a:rPr lang="en-US" altLang="ko-KR" sz="3600" dirty="0" smtClean="0"/>
              <a:t>&amp;</a:t>
            </a:r>
            <a:r>
              <a:rPr lang="ko-KR" altLang="en-US" sz="3600" dirty="0" smtClean="0"/>
              <a:t>해석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81210" y="1225255"/>
            <a:ext cx="5596999" cy="38036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학번</a:t>
            </a:r>
            <a:r>
              <a:rPr lang="en-US" altLang="ko-KR" dirty="0" smtClean="0"/>
              <a:t>:201702399</a:t>
            </a:r>
            <a:r>
              <a:rPr lang="ko-KR" altLang="en-US" dirty="0" smtClean="0"/>
              <a:t>이경애</a:t>
            </a:r>
            <a:r>
              <a:rPr lang="en-US" altLang="ko-KR" dirty="0" smtClean="0"/>
              <a:t>-201703592</a:t>
            </a:r>
            <a:r>
              <a:rPr lang="ko-KR" altLang="en-US" dirty="0" smtClean="0"/>
              <a:t>최은하 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BA74C8EC-B305-4964-9710-0BB136D49777}"/>
              </a:ext>
            </a:extLst>
          </p:cNvPr>
          <p:cNvSpPr/>
          <p:nvPr/>
        </p:nvSpPr>
        <p:spPr>
          <a:xfrm>
            <a:off x="396460" y="1641398"/>
            <a:ext cx="1052638" cy="8317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00086" y="1882339"/>
            <a:ext cx="2231691" cy="4282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주제 선정 배경</a:t>
            </a:r>
            <a:r>
              <a:rPr lang="en-US" altLang="ko-KR" sz="1200" b="1" dirty="0">
                <a:solidFill>
                  <a:prstClr val="white"/>
                </a:solidFill>
              </a:rPr>
              <a:t>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및 목적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6678" y="1748138"/>
            <a:ext cx="8356061" cy="738664"/>
          </a:xfrm>
          <a:prstGeom prst="rect">
            <a:avLst/>
          </a:prstGeom>
          <a:noFill/>
          <a:ln>
            <a:solidFill>
              <a:srgbClr val="81AD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배경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한국에서는 치매 질병에 대한 문제가 가족뿐 아니라 사회적 문제가 되고 있음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       목적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영화에 대한 관객 평점을 중심으로 치매에 대한 관심과 사회적 갈등과 개선방안을 탐색</a:t>
            </a:r>
            <a:endParaRPr lang="en-US" altLang="ko-KR" sz="1400" dirty="0" smtClean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BA74C8EC-B305-4964-9710-0BB136D49777}"/>
              </a:ext>
            </a:extLst>
          </p:cNvPr>
          <p:cNvSpPr/>
          <p:nvPr/>
        </p:nvSpPr>
        <p:spPr>
          <a:xfrm>
            <a:off x="460364" y="2696270"/>
            <a:ext cx="1052638" cy="8317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7191" y="2895848"/>
            <a:ext cx="2231691" cy="4282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2.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데이터 수집 및 현황  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6677" y="2727743"/>
            <a:ext cx="8356061" cy="954107"/>
          </a:xfrm>
          <a:prstGeom prst="rect">
            <a:avLst/>
          </a:prstGeom>
          <a:noFill/>
          <a:ln>
            <a:solidFill>
              <a:srgbClr val="81ADD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대상 </a:t>
            </a:r>
            <a:r>
              <a:rPr lang="en-US" altLang="ko-KR" sz="1400" dirty="0" smtClean="0"/>
              <a:t>: 1</a:t>
            </a:r>
            <a:r>
              <a:rPr lang="ko-KR" altLang="en-US" sz="1400" dirty="0" smtClean="0"/>
              <a:t>로망    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결백  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오</a:t>
            </a:r>
            <a:r>
              <a:rPr lang="en-US" altLang="ko-KR" sz="1400" dirty="0" smtClean="0"/>
              <a:t>! </a:t>
            </a:r>
            <a:r>
              <a:rPr lang="ko-KR" altLang="en-US" sz="1400" dirty="0" smtClean="0"/>
              <a:t>문희 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그대를 사랑합니다 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내 머리 속에 지우개 </a:t>
            </a:r>
            <a:r>
              <a:rPr lang="en-US" altLang="ko-KR" sz="1400" dirty="0" smtClean="0"/>
              <a:t>6</a:t>
            </a:r>
            <a:r>
              <a:rPr lang="ko-KR" altLang="en-US" sz="1400" dirty="0" err="1"/>
              <a:t>감</a:t>
            </a:r>
            <a:r>
              <a:rPr lang="ko-KR" altLang="en-US" sz="1400" dirty="0" err="1" smtClean="0"/>
              <a:t>쪽</a:t>
            </a:r>
            <a:r>
              <a:rPr lang="ko-KR" altLang="en-US" sz="1400" dirty="0" smtClean="0"/>
              <a:t> 같은 그녀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                     598</a:t>
            </a:r>
            <a:r>
              <a:rPr lang="ko-KR" altLang="en-US" sz="1400" dirty="0" smtClean="0"/>
              <a:t>개   </a:t>
            </a:r>
            <a:r>
              <a:rPr lang="en-US" altLang="ko-KR" sz="1400" dirty="0" smtClean="0"/>
              <a:t>4207</a:t>
            </a:r>
            <a:r>
              <a:rPr lang="ko-KR" altLang="en-US" sz="1400" dirty="0" smtClean="0"/>
              <a:t>개   </a:t>
            </a:r>
            <a:r>
              <a:rPr lang="en-US" altLang="ko-KR" sz="1400" dirty="0" smtClean="0"/>
              <a:t>1882</a:t>
            </a:r>
            <a:r>
              <a:rPr lang="ko-KR" altLang="en-US" sz="1400" dirty="0" smtClean="0"/>
              <a:t>개   </a:t>
            </a:r>
            <a:r>
              <a:rPr lang="en-US" altLang="ko-KR" sz="1400" dirty="0" smtClean="0"/>
              <a:t>7604</a:t>
            </a:r>
            <a:r>
              <a:rPr lang="ko-KR" altLang="en-US" sz="1400" dirty="0" smtClean="0"/>
              <a:t>개   </a:t>
            </a:r>
            <a:r>
              <a:rPr lang="en-US" altLang="ko-KR" sz="1400" dirty="0" smtClean="0"/>
              <a:t>5347</a:t>
            </a:r>
            <a:r>
              <a:rPr lang="ko-KR" altLang="en-US" sz="1400" dirty="0" smtClean="0"/>
              <a:t>개   </a:t>
            </a:r>
            <a:r>
              <a:rPr lang="en-US" altLang="ko-KR" sz="1400" dirty="0" smtClean="0"/>
              <a:t>1808</a:t>
            </a:r>
            <a:r>
              <a:rPr lang="ko-KR" altLang="en-US" sz="1400" dirty="0" smtClean="0"/>
              <a:t>개   총 </a:t>
            </a:r>
            <a:r>
              <a:rPr lang="en-US" altLang="ko-KR" sz="1400" dirty="0" smtClean="0"/>
              <a:t>21,446</a:t>
            </a:r>
            <a:r>
              <a:rPr lang="ko-KR" altLang="en-US" sz="1400" dirty="0" smtClean="0"/>
              <a:t>개  </a:t>
            </a:r>
            <a:endParaRPr lang="en-US" altLang="ko-KR" sz="1400" dirty="0" smtClean="0"/>
          </a:p>
          <a:p>
            <a:pPr algn="ctr"/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BA74C8EC-B305-4964-9710-0BB136D49777}"/>
              </a:ext>
            </a:extLst>
          </p:cNvPr>
          <p:cNvSpPr/>
          <p:nvPr/>
        </p:nvSpPr>
        <p:spPr>
          <a:xfrm>
            <a:off x="514672" y="3877368"/>
            <a:ext cx="1052638" cy="8317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57191" y="4098961"/>
            <a:ext cx="2231691" cy="4282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3.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데이터  분석  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6676" y="3982696"/>
            <a:ext cx="8356061" cy="738664"/>
          </a:xfrm>
          <a:prstGeom prst="rect">
            <a:avLst/>
          </a:prstGeom>
          <a:noFill/>
          <a:ln>
            <a:solidFill>
              <a:srgbClr val="81ADD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데이터를 수집하여 형태소 분석 및 </a:t>
            </a:r>
            <a:r>
              <a:rPr lang="ko-KR" altLang="en-US" sz="1400" dirty="0" err="1" smtClean="0"/>
              <a:t>언어분석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Konlpy</a:t>
            </a:r>
            <a:r>
              <a:rPr lang="en-US" altLang="ko-KR" sz="1400" dirty="0" smtClean="0"/>
              <a:t>]</a:t>
            </a:r>
          </a:p>
          <a:p>
            <a:pPr algn="ctr"/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A74C8EC-B305-4964-9710-0BB136D49777}"/>
              </a:ext>
            </a:extLst>
          </p:cNvPr>
          <p:cNvSpPr/>
          <p:nvPr/>
        </p:nvSpPr>
        <p:spPr>
          <a:xfrm>
            <a:off x="503787" y="4916878"/>
            <a:ext cx="1052638" cy="8317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46306" y="5138471"/>
            <a:ext cx="2231691" cy="4282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4.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데이터 해석  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5791" y="5022206"/>
            <a:ext cx="8356061" cy="738664"/>
          </a:xfrm>
          <a:prstGeom prst="rect">
            <a:avLst/>
          </a:prstGeom>
          <a:noFill/>
          <a:ln>
            <a:solidFill>
              <a:srgbClr val="81ADD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시각화 및 분석 해석을 통해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반영된 방향성을 제시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BA74C8EC-B305-4964-9710-0BB136D49777}"/>
              </a:ext>
            </a:extLst>
          </p:cNvPr>
          <p:cNvSpPr/>
          <p:nvPr/>
        </p:nvSpPr>
        <p:spPr>
          <a:xfrm>
            <a:off x="503787" y="5789705"/>
            <a:ext cx="1052638" cy="8317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46306" y="6011298"/>
            <a:ext cx="2231691" cy="4282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5.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최종 결과  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6676" y="5944833"/>
            <a:ext cx="8356061" cy="738664"/>
          </a:xfrm>
          <a:prstGeom prst="rect">
            <a:avLst/>
          </a:prstGeom>
          <a:noFill/>
          <a:ln>
            <a:solidFill>
              <a:srgbClr val="81ADD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최종 데이터 결론 도출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731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84"/>
    </mc:Choice>
    <mc:Fallback xmlns="">
      <p:transition spd="slow" advTm="6398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중국문화데이터포트폴리오 </a:t>
            </a:r>
            <a:r>
              <a:rPr lang="ko-KR" altLang="en-US" dirty="0" err="1" smtClean="0"/>
              <a:t>최종과제</a:t>
            </a:r>
            <a:endParaRPr lang="ko-KR" altLang="en-US" dirty="0"/>
          </a:p>
        </p:txBody>
      </p:sp>
      <p:pic>
        <p:nvPicPr>
          <p:cNvPr id="4" name="내용 개체 틀 3" descr="Word Cloud Generator - Chrome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" y="1828800"/>
            <a:ext cx="4756824" cy="2261919"/>
          </a:xfrm>
        </p:spPr>
      </p:pic>
      <p:pic>
        <p:nvPicPr>
          <p:cNvPr id="9" name="그림 8" descr="Word Cloud Generator - Chrom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694" y="1828799"/>
            <a:ext cx="4845532" cy="2261919"/>
          </a:xfrm>
          <a:prstGeom prst="rect">
            <a:avLst/>
          </a:prstGeom>
        </p:spPr>
      </p:pic>
      <p:pic>
        <p:nvPicPr>
          <p:cNvPr id="10" name="그림 9" descr="Word Cloud Generator - Chrom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" y="4363092"/>
            <a:ext cx="4756824" cy="2310082"/>
          </a:xfrm>
          <a:prstGeom prst="rect">
            <a:avLst/>
          </a:prstGeom>
        </p:spPr>
      </p:pic>
      <p:pic>
        <p:nvPicPr>
          <p:cNvPr id="11" name="그림 10" descr="Word Cloud Generator - Chrom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95960"/>
            <a:ext cx="4837889" cy="24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9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14778" y="316682"/>
            <a:ext cx="11131953" cy="9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중국문화데이터포트폴리오 최종 과제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28089"/>
              </p:ext>
            </p:extLst>
          </p:nvPr>
        </p:nvGraphicFramePr>
        <p:xfrm>
          <a:off x="336958" y="1374815"/>
          <a:ext cx="5956838" cy="3571200"/>
        </p:xfrm>
        <a:graphic>
          <a:graphicData uri="http://schemas.openxmlformats.org/drawingml/2006/table">
            <a:tbl>
              <a:tblPr/>
              <a:tblGrid>
                <a:gridCol w="1495441">
                  <a:extLst>
                    <a:ext uri="{9D8B030D-6E8A-4147-A177-3AD203B41FA5}">
                      <a16:colId xmlns:a16="http://schemas.microsoft.com/office/drawing/2014/main" xmlns="" val="2058507659"/>
                    </a:ext>
                  </a:extLst>
                </a:gridCol>
                <a:gridCol w="922189">
                  <a:extLst>
                    <a:ext uri="{9D8B030D-6E8A-4147-A177-3AD203B41FA5}">
                      <a16:colId xmlns:a16="http://schemas.microsoft.com/office/drawing/2014/main" xmlns="" val="817913196"/>
                    </a:ext>
                  </a:extLst>
                </a:gridCol>
                <a:gridCol w="486018">
                  <a:extLst>
                    <a:ext uri="{9D8B030D-6E8A-4147-A177-3AD203B41FA5}">
                      <a16:colId xmlns:a16="http://schemas.microsoft.com/office/drawing/2014/main" xmlns="" val="1943867126"/>
                    </a:ext>
                  </a:extLst>
                </a:gridCol>
                <a:gridCol w="767191">
                  <a:extLst>
                    <a:ext uri="{9D8B030D-6E8A-4147-A177-3AD203B41FA5}">
                      <a16:colId xmlns:a16="http://schemas.microsoft.com/office/drawing/2014/main" xmlns="" val="829466775"/>
                    </a:ext>
                  </a:extLst>
                </a:gridCol>
                <a:gridCol w="778097">
                  <a:extLst>
                    <a:ext uri="{9D8B030D-6E8A-4147-A177-3AD203B41FA5}">
                      <a16:colId xmlns:a16="http://schemas.microsoft.com/office/drawing/2014/main" xmlns="" val="64801394"/>
                    </a:ext>
                  </a:extLst>
                </a:gridCol>
                <a:gridCol w="486018">
                  <a:extLst>
                    <a:ext uri="{9D8B030D-6E8A-4147-A177-3AD203B41FA5}">
                      <a16:colId xmlns:a16="http://schemas.microsoft.com/office/drawing/2014/main" xmlns="" val="4238719912"/>
                    </a:ext>
                  </a:extLst>
                </a:gridCol>
                <a:gridCol w="510942">
                  <a:extLst>
                    <a:ext uri="{9D8B030D-6E8A-4147-A177-3AD203B41FA5}">
                      <a16:colId xmlns:a16="http://schemas.microsoft.com/office/drawing/2014/main" xmlns="" val="2794849037"/>
                    </a:ext>
                  </a:extLst>
                </a:gridCol>
                <a:gridCol w="510942">
                  <a:extLst>
                    <a:ext uri="{9D8B030D-6E8A-4147-A177-3AD203B41FA5}">
                      <a16:colId xmlns:a16="http://schemas.microsoft.com/office/drawing/2014/main" xmlns="" val="303493960"/>
                    </a:ext>
                  </a:extLst>
                </a:gridCol>
              </a:tblGrid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2825941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5989214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상대빈도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 레이블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0224118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레이블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감쪽같은그녀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결백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그대를사랑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내머리속에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로망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오문희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5404298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3110433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2273918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사랑</a:t>
                      </a:r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9461538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아녜스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6761508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김수정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9192436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맘</a:t>
                      </a:r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3071825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8961272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2453676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꽃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9199806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7276922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35367093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올리브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7673624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6967175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465153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85981"/>
              </p:ext>
            </p:extLst>
          </p:nvPr>
        </p:nvGraphicFramePr>
        <p:xfrm>
          <a:off x="6342434" y="1474239"/>
          <a:ext cx="5077838" cy="3462048"/>
        </p:xfrm>
        <a:graphic>
          <a:graphicData uri="http://schemas.openxmlformats.org/drawingml/2006/table">
            <a:tbl>
              <a:tblPr/>
              <a:tblGrid>
                <a:gridCol w="1258792">
                  <a:extLst>
                    <a:ext uri="{9D8B030D-6E8A-4147-A177-3AD203B41FA5}">
                      <a16:colId xmlns:a16="http://schemas.microsoft.com/office/drawing/2014/main" xmlns="" val="3880678632"/>
                    </a:ext>
                  </a:extLst>
                </a:gridCol>
                <a:gridCol w="789412">
                  <a:extLst>
                    <a:ext uri="{9D8B030D-6E8A-4147-A177-3AD203B41FA5}">
                      <a16:colId xmlns:a16="http://schemas.microsoft.com/office/drawing/2014/main" xmlns="" val="1818649071"/>
                    </a:ext>
                  </a:extLst>
                </a:gridCol>
                <a:gridCol w="416041">
                  <a:extLst>
                    <a:ext uri="{9D8B030D-6E8A-4147-A177-3AD203B41FA5}">
                      <a16:colId xmlns:a16="http://schemas.microsoft.com/office/drawing/2014/main" xmlns="" val="3812608647"/>
                    </a:ext>
                  </a:extLst>
                </a:gridCol>
                <a:gridCol w="661399">
                  <a:extLst>
                    <a:ext uri="{9D8B030D-6E8A-4147-A177-3AD203B41FA5}">
                      <a16:colId xmlns:a16="http://schemas.microsoft.com/office/drawing/2014/main" xmlns="" val="1441637670"/>
                    </a:ext>
                  </a:extLst>
                </a:gridCol>
                <a:gridCol w="661399">
                  <a:extLst>
                    <a:ext uri="{9D8B030D-6E8A-4147-A177-3AD203B41FA5}">
                      <a16:colId xmlns:a16="http://schemas.microsoft.com/office/drawing/2014/main" xmlns="" val="2028340791"/>
                    </a:ext>
                  </a:extLst>
                </a:gridCol>
                <a:gridCol w="416041">
                  <a:extLst>
                    <a:ext uri="{9D8B030D-6E8A-4147-A177-3AD203B41FA5}">
                      <a16:colId xmlns:a16="http://schemas.microsoft.com/office/drawing/2014/main" xmlns="" val="4052325010"/>
                    </a:ext>
                  </a:extLst>
                </a:gridCol>
                <a:gridCol w="437377">
                  <a:extLst>
                    <a:ext uri="{9D8B030D-6E8A-4147-A177-3AD203B41FA5}">
                      <a16:colId xmlns:a16="http://schemas.microsoft.com/office/drawing/2014/main" xmlns="" val="2326061548"/>
                    </a:ext>
                  </a:extLst>
                </a:gridCol>
                <a:gridCol w="437377">
                  <a:extLst>
                    <a:ext uri="{9D8B030D-6E8A-4147-A177-3AD203B41FA5}">
                      <a16:colId xmlns:a16="http://schemas.microsoft.com/office/drawing/2014/main" xmlns="" val="4146840895"/>
                    </a:ext>
                  </a:extLst>
                </a:gridCol>
              </a:tblGrid>
              <a:tr h="182631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2976973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4849375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5713229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상대빈도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 레이블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0175719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레이블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감쪽같은그녀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결백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그대를사랑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내머리속에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로망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오문희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8569390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6932964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8802905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3997124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그럭저럭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6945916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6326624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꿈틀꿈틀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5622791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몽글몽글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1169517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</a:t>
                      </a:r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0685823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눈누난나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4000265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콩콩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6963101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한결같이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6929102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7942440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4083592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88319" y="5204297"/>
            <a:ext cx="11131954" cy="1400783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명사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부사 </a:t>
            </a:r>
            <a:r>
              <a:rPr lang="ko-KR" altLang="en-US" sz="1400" dirty="0" err="1" smtClean="0"/>
              <a:t>피벗테이블</a:t>
            </a:r>
            <a:r>
              <a:rPr lang="ko-KR" altLang="en-US" sz="1400" dirty="0" smtClean="0"/>
              <a:t> 분석을 통해서 명사 단어들을 위주로 키워드를 선정</a:t>
            </a:r>
            <a:endParaRPr lang="en-US" altLang="ko-KR" sz="1400" dirty="0" smtClean="0"/>
          </a:p>
          <a:p>
            <a:r>
              <a:rPr lang="ko-KR" altLang="en-US" sz="1400" dirty="0" smtClean="0"/>
              <a:t>키워드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명사와 부사에서 보면 사랑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꽃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우 꿈틀꿈틀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몽글몽글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한결같이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분석 결과 및 해석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명사와 부사를 분석한 결과 긍정적인 단어들을 사용한 빈도수가 가장 많았음을 알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따라서 치매에 대한 관람객들의 표현을 통해서 가족에 대한 관심과 마음을 분석할 수 있는 </a:t>
            </a:r>
            <a:r>
              <a:rPr lang="ko-KR" altLang="en-US" sz="1400" dirty="0" smtClean="0"/>
              <a:t>의미있는 </a:t>
            </a:r>
            <a:r>
              <a:rPr lang="ko-KR" altLang="en-US" sz="1400" dirty="0" smtClean="0"/>
              <a:t>해석이라고 생각한다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29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18"/>
    </mc:Choice>
    <mc:Fallback xmlns="">
      <p:transition spd="slow" advTm="1891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중국문화데이터포트폴리오 </a:t>
            </a:r>
            <a:r>
              <a:rPr lang="ko-KR" altLang="en-US" dirty="0" err="1" smtClean="0"/>
              <a:t>최종과제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32" y="1485791"/>
            <a:ext cx="5536672" cy="3572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72" y="1485790"/>
            <a:ext cx="5492001" cy="3485044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8319" y="5204297"/>
            <a:ext cx="11131954" cy="1400783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형용사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동사 </a:t>
            </a:r>
            <a:r>
              <a:rPr lang="ko-KR" altLang="en-US" sz="1400" dirty="0" err="1" smtClean="0"/>
              <a:t>피벗테이블</a:t>
            </a:r>
            <a:r>
              <a:rPr lang="ko-KR" altLang="en-US" sz="1400" dirty="0" smtClean="0"/>
              <a:t> 분석을 통해서 형용사 단어들을 위주로 키워드를 선정</a:t>
            </a:r>
            <a:endParaRPr lang="en-US" altLang="ko-KR" sz="1400" dirty="0" smtClean="0"/>
          </a:p>
          <a:p>
            <a:r>
              <a:rPr lang="ko-KR" altLang="en-US" sz="1400" dirty="0" smtClean="0"/>
              <a:t>키워드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멋지다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멋진이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자연스러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아름다운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좋은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멋진</a:t>
            </a:r>
            <a:r>
              <a:rPr lang="en-US" altLang="ko-KR" sz="1400" dirty="0" smtClean="0"/>
              <a:t>, </a:t>
            </a:r>
            <a:endParaRPr lang="en-US" altLang="ko-KR" sz="1400" dirty="0"/>
          </a:p>
          <a:p>
            <a:r>
              <a:rPr lang="ko-KR" altLang="en-US" sz="1400" dirty="0" smtClean="0"/>
              <a:t>형용사와 동사 분석을 보면 아름다운 표현들이 많이 있음을 볼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이는 영화를 관람하고 영화에 대한 감동을 적극적으로 표현함으로 인해 치매에 대한 사람들의 관심을 도출해낼 수 있다</a:t>
            </a:r>
            <a:r>
              <a:rPr lang="en-US" altLang="ko-KR" sz="1400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64798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중국문화데이터포트폴리오 최종 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0574" y="2389828"/>
            <a:ext cx="10515600" cy="3261941"/>
          </a:xfrm>
        </p:spPr>
        <p:txBody>
          <a:bodyPr/>
          <a:lstStyle/>
          <a:p>
            <a:r>
              <a:rPr lang="ko-KR" altLang="en-US" dirty="0" smtClean="0"/>
              <a:t>위에 분석을 통해서 알 수 있는 것은 </a:t>
            </a:r>
            <a:r>
              <a:rPr lang="en-US" altLang="ko-KR" dirty="0" smtClean="0"/>
              <a:t>6</a:t>
            </a:r>
            <a:r>
              <a:rPr lang="ko-KR" altLang="en-US" dirty="0" smtClean="0"/>
              <a:t>편의 영화를 관람한 사람</a:t>
            </a:r>
            <a:endParaRPr lang="en-US" altLang="ko-KR" dirty="0" smtClean="0"/>
          </a:p>
          <a:p>
            <a:r>
              <a:rPr lang="ko-KR" altLang="en-US" dirty="0" smtClean="0"/>
              <a:t>들은 영화를 본 후 치매라는 질병에 대한 인식이 달라지고 가족</a:t>
            </a:r>
            <a:endParaRPr lang="en-US" altLang="ko-KR" dirty="0" smtClean="0"/>
          </a:p>
          <a:p>
            <a:r>
              <a:rPr lang="ko-KR" altLang="en-US" dirty="0" smtClean="0"/>
              <a:t>에 대한 많은 관심과 배려가 치매를 이겨 낼 수 있다는 긍정적</a:t>
            </a:r>
            <a:endParaRPr lang="en-US" altLang="ko-KR" dirty="0" smtClean="0"/>
          </a:p>
          <a:p>
            <a:r>
              <a:rPr lang="ko-KR" altLang="en-US" dirty="0" smtClean="0"/>
              <a:t>인 인식이 높아졌다고 분석할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09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651</Words>
  <Application>Microsoft Office PowerPoint</Application>
  <PresentationFormat>와이드스크린</PresentationFormat>
  <Paragraphs>204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중국문화데이터포트폴리오 최종 분석&amp;해석</vt:lpstr>
      <vt:lpstr>중국문화데이터포트폴리오 최종과제</vt:lpstr>
      <vt:lpstr>PowerPoint 프레젠테이션</vt:lpstr>
      <vt:lpstr>중국문화데이터포트폴리오 최종과제</vt:lpstr>
      <vt:lpstr>중국문화데이터포트폴리오 최종 결론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07</dc:title>
  <dc:creator>Esther</dc:creator>
  <cp:lastModifiedBy>최 은하</cp:lastModifiedBy>
  <cp:revision>41</cp:revision>
  <dcterms:created xsi:type="dcterms:W3CDTF">2020-10-22T11:48:01Z</dcterms:created>
  <dcterms:modified xsi:type="dcterms:W3CDTF">2020-12-21T16:31:37Z</dcterms:modified>
</cp:coreProperties>
</file>