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16"/>
  </p:notesMasterIdLst>
  <p:handoutMasterIdLst>
    <p:handoutMasterId r:id="rId17"/>
  </p:handoutMasterIdLst>
  <p:sldIdLst>
    <p:sldId id="331" r:id="rId2"/>
    <p:sldId id="330" r:id="rId3"/>
    <p:sldId id="332" r:id="rId4"/>
    <p:sldId id="336" r:id="rId5"/>
    <p:sldId id="339" r:id="rId6"/>
    <p:sldId id="337" r:id="rId7"/>
    <p:sldId id="360" r:id="rId8"/>
    <p:sldId id="362" r:id="rId9"/>
    <p:sldId id="361" r:id="rId10"/>
    <p:sldId id="363" r:id="rId11"/>
    <p:sldId id="364" r:id="rId12"/>
    <p:sldId id="366" r:id="rId13"/>
    <p:sldId id="367" r:id="rId14"/>
    <p:sldId id="353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11" autoAdjust="0"/>
  </p:normalViewPr>
  <p:slideViewPr>
    <p:cSldViewPr>
      <p:cViewPr varScale="1">
        <p:scale>
          <a:sx n="122" d="100"/>
          <a:sy n="122" d="100"/>
        </p:scale>
        <p:origin x="1284" y="108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226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436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495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751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5104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379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727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660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8001000" cy="2383722"/>
          </a:xfrm>
        </p:spPr>
        <p:txBody>
          <a:bodyPr/>
          <a:lstStyle/>
          <a:p>
            <a:pPr algn="ctr"/>
            <a:r>
              <a:rPr lang="zh-CN" altLang="en-US" sz="4800" dirty="0" smtClean="0"/>
              <a:t>命令词（孤立词）识别实验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endParaRPr lang="zh-CN" altLang="en-US" sz="4800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 smtClean="0"/>
              <a:t>哈尔滨工业大学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计算机科学与技术学院</a:t>
            </a:r>
            <a:endParaRPr lang="en-US" altLang="zh-CN" sz="2800" dirty="0" smtClean="0"/>
          </a:p>
          <a:p>
            <a:pPr algn="ctr"/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2019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11</a:t>
            </a:r>
            <a:r>
              <a:rPr lang="zh-CN" altLang="en-US" sz="2800" dirty="0" smtClean="0"/>
              <a:t>月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日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3.DTW</a:t>
            </a:r>
            <a:r>
              <a:rPr lang="zh-CN" altLang="en-US" dirty="0" smtClean="0"/>
              <a:t>识别测试 </a:t>
            </a:r>
            <a:r>
              <a:rPr lang="en-US" altLang="zh-CN" dirty="0" smtClean="0"/>
              <a:t>(</a:t>
            </a:r>
            <a:r>
              <a:rPr lang="zh-CN" altLang="en-US" dirty="0" smtClean="0"/>
              <a:t>个人独立完成</a:t>
            </a:r>
            <a:r>
              <a:rPr lang="en-US" altLang="zh-CN" dirty="0" smtClean="0"/>
              <a:t>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2</a:t>
            </a:r>
            <a:r>
              <a:rPr lang="zh-CN" altLang="en-US" dirty="0" smtClean="0"/>
              <a:t>）计算两个特征序列的</a:t>
            </a:r>
            <a:r>
              <a:rPr lang="en-US" altLang="zh-CN" dirty="0" smtClean="0"/>
              <a:t>DTW</a:t>
            </a:r>
            <a:r>
              <a:rPr lang="zh-CN" altLang="en-US" dirty="0" smtClean="0"/>
              <a:t>距离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见课件， 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6182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4.</a:t>
            </a:r>
            <a:r>
              <a:rPr lang="zh-CN" altLang="en-US" dirty="0" smtClean="0"/>
              <a:t>计算测试结果 </a:t>
            </a:r>
            <a:r>
              <a:rPr lang="en-US" altLang="zh-CN" dirty="0" smtClean="0"/>
              <a:t>(</a:t>
            </a:r>
            <a:r>
              <a:rPr lang="zh-CN" altLang="en-US" dirty="0" smtClean="0"/>
              <a:t>个人独立完成</a:t>
            </a:r>
            <a:r>
              <a:rPr lang="en-US" altLang="zh-CN" dirty="0" smtClean="0"/>
              <a:t>)</a:t>
            </a:r>
          </a:p>
          <a:p>
            <a:pPr lvl="1">
              <a:lnSpc>
                <a:spcPct val="130000"/>
              </a:lnSpc>
            </a:pP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每个测试语料都有一个类别标签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每个测试语料都有一个识别结果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endParaRPr lang="en-US" altLang="zh-CN" dirty="0"/>
          </a:p>
          <a:p>
            <a:pPr lvl="1">
              <a:lnSpc>
                <a:spcPct val="130000"/>
              </a:lnSpc>
            </a:pPr>
            <a:endParaRPr lang="en-US" altLang="zh-CN" dirty="0" smtClean="0"/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dirty="0" smtClean="0"/>
              <a:t>其中，       为第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/>
              <a:t>个测试语料和第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 smtClean="0"/>
              <a:t>个模板间的</a:t>
            </a:r>
            <a:r>
              <a:rPr lang="en-US" altLang="zh-CN" dirty="0" smtClean="0"/>
              <a:t>DTW</a:t>
            </a:r>
            <a:r>
              <a:rPr lang="zh-CN" altLang="en-US" dirty="0" smtClean="0"/>
              <a:t>距离（规整后）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若</a:t>
            </a:r>
            <a:r>
              <a:rPr lang="en-US" altLang="zh-CN" dirty="0" smtClean="0"/>
              <a:t>                 </a:t>
            </a:r>
            <a:r>
              <a:rPr lang="zh-CN" altLang="en-US" dirty="0" smtClean="0"/>
              <a:t>表示识别结果正确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计算正确率</a:t>
            </a:r>
            <a:r>
              <a:rPr lang="en-US" altLang="zh-CN" dirty="0" smtClean="0"/>
              <a:t>=</a:t>
            </a:r>
            <a:r>
              <a:rPr lang="zh-CN" altLang="en-US" dirty="0" smtClean="0"/>
              <a:t>识别结果正确的语料数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总测试语料数</a:t>
            </a:r>
            <a:endParaRPr lang="en-US" altLang="zh-CN" dirty="0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488470"/>
              </p:ext>
            </p:extLst>
          </p:nvPr>
        </p:nvGraphicFramePr>
        <p:xfrm>
          <a:off x="4876800" y="2438399"/>
          <a:ext cx="22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4" imgW="114120" imgH="228600" progId="Equation.DSMT4">
                  <p:embed/>
                </p:oleObj>
              </mc:Choice>
              <mc:Fallback>
                <p:oleObj name="Equation" r:id="rId4" imgW="114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6800" y="2438399"/>
                        <a:ext cx="228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342053"/>
              </p:ext>
            </p:extLst>
          </p:nvPr>
        </p:nvGraphicFramePr>
        <p:xfrm>
          <a:off x="4876800" y="2819400"/>
          <a:ext cx="22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6" imgW="114120" imgH="228600" progId="Equation.DSMT4">
                  <p:embed/>
                </p:oleObj>
              </mc:Choice>
              <mc:Fallback>
                <p:oleObj name="Equation" r:id="rId6" imgW="114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76800" y="2819400"/>
                        <a:ext cx="228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872223"/>
              </p:ext>
            </p:extLst>
          </p:nvPr>
        </p:nvGraphicFramePr>
        <p:xfrm>
          <a:off x="2895600" y="3479800"/>
          <a:ext cx="1905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8" imgW="952200" imgH="330120" progId="Equation.DSMT4">
                  <p:embed/>
                </p:oleObj>
              </mc:Choice>
              <mc:Fallback>
                <p:oleObj name="Equation" r:id="rId8" imgW="9522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95600" y="3479800"/>
                        <a:ext cx="19050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737073"/>
              </p:ext>
            </p:extLst>
          </p:nvPr>
        </p:nvGraphicFramePr>
        <p:xfrm>
          <a:off x="1676400" y="4191000"/>
          <a:ext cx="431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10" imgW="215640" imgH="241200" progId="Equation.DSMT4">
                  <p:embed/>
                </p:oleObj>
              </mc:Choice>
              <mc:Fallback>
                <p:oleObj name="Equation" r:id="rId10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76400" y="4191000"/>
                        <a:ext cx="431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72347"/>
              </p:ext>
            </p:extLst>
          </p:nvPr>
        </p:nvGraphicFramePr>
        <p:xfrm>
          <a:off x="1676400" y="4724400"/>
          <a:ext cx="71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12" imgW="355320" imgH="228600" progId="Equation.DSMT4">
                  <p:embed/>
                </p:oleObj>
              </mc:Choice>
              <mc:Fallback>
                <p:oleObj name="Equation" r:id="rId12" imgW="355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76400" y="4724400"/>
                        <a:ext cx="711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011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5.HMM</a:t>
            </a:r>
            <a:r>
              <a:rPr lang="zh-CN" altLang="en-US" dirty="0" smtClean="0"/>
              <a:t>模型训练 （组合作模式）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在训练语料上，每个词训练一个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HMM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算法的初值选取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Baum-Welch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算法的重估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77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6</a:t>
            </a:r>
            <a:r>
              <a:rPr lang="en-US" altLang="zh-CN" dirty="0" smtClean="0"/>
              <a:t>.HMM</a:t>
            </a:r>
            <a:r>
              <a:rPr lang="zh-CN" altLang="en-US" dirty="0" smtClean="0"/>
              <a:t>模型的识别 </a:t>
            </a:r>
            <a:r>
              <a:rPr lang="en-US" altLang="zh-CN" dirty="0" smtClean="0"/>
              <a:t>(</a:t>
            </a:r>
            <a:r>
              <a:rPr lang="zh-CN" altLang="en-US" dirty="0" smtClean="0"/>
              <a:t>组合作模式</a:t>
            </a:r>
            <a:r>
              <a:rPr lang="en-US" altLang="zh-CN" dirty="0" smtClean="0"/>
              <a:t>)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在测试语料上，对每一个测试语料在所有的词模型上计算概率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前后向算法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计算正确率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10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五、实验结果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1219200"/>
            <a:ext cx="8594725" cy="51911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实验</a:t>
            </a:r>
            <a:r>
              <a:rPr lang="zh-CN" altLang="en-US" dirty="0" smtClean="0"/>
              <a:t>结果提交邮箱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提交</a:t>
            </a:r>
            <a:r>
              <a:rPr lang="zh-CN" altLang="en-US" dirty="0" smtClean="0"/>
              <a:t>内容（每人一份）：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实验报告</a:t>
            </a:r>
            <a:r>
              <a:rPr lang="zh-CN" altLang="en-US" dirty="0" smtClean="0"/>
              <a:t>电子版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组成员</a:t>
            </a:r>
            <a:r>
              <a:rPr lang="zh-CN" altLang="en-US" dirty="0" smtClean="0"/>
              <a:t>名单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语料压缩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DTW</a:t>
            </a:r>
            <a:r>
              <a:rPr lang="zh-CN" altLang="en-US" dirty="0" smtClean="0"/>
              <a:t>程序压缩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HMM</a:t>
            </a:r>
            <a:r>
              <a:rPr lang="zh-CN" altLang="en-US" dirty="0" smtClean="0"/>
              <a:t>程序压缩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smtClean="0"/>
              <a:t>     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3209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一、实验基本信息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 smtClean="0"/>
              <a:t>实验类型：算法开发</a:t>
            </a:r>
            <a:endParaRPr lang="en-US" altLang="zh-CN" dirty="0" smtClean="0"/>
          </a:p>
          <a:p>
            <a:r>
              <a:rPr lang="zh-CN" altLang="en-US" dirty="0" smtClean="0"/>
              <a:t>实验目的</a:t>
            </a:r>
            <a:r>
              <a:rPr lang="en-US" altLang="zh-CN" dirty="0" smtClean="0"/>
              <a:t>/</a:t>
            </a:r>
            <a:r>
              <a:rPr lang="zh-CN" altLang="en-US" dirty="0" smtClean="0"/>
              <a:t>任务：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对语音识别技术进行动手实践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掌握基于</a:t>
            </a:r>
            <a:r>
              <a:rPr lang="en-US" altLang="zh-CN" dirty="0" smtClean="0"/>
              <a:t>DTW</a:t>
            </a:r>
            <a:r>
              <a:rPr lang="zh-CN" altLang="en-US" dirty="0" smtClean="0"/>
              <a:t>和基于</a:t>
            </a:r>
            <a:r>
              <a:rPr lang="en-US" altLang="zh-CN" dirty="0" smtClean="0"/>
              <a:t>HMM</a:t>
            </a:r>
            <a:r>
              <a:rPr lang="zh-CN" altLang="en-US" dirty="0" smtClean="0"/>
              <a:t>的命令词识别技术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设计一个命令词识别任务，定制词表，采集语料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能够设计和编写命令词识别的算法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/>
              <a:t>任课教师：郑铁然</a:t>
            </a:r>
            <a:endParaRPr lang="en-US" altLang="zh-CN" dirty="0" smtClean="0"/>
          </a:p>
          <a:p>
            <a:r>
              <a:rPr lang="zh-CN" altLang="en-US" dirty="0" smtClean="0"/>
              <a:t>实验室教师：许磊</a:t>
            </a:r>
            <a:endParaRPr lang="en-US" altLang="zh-CN" dirty="0" smtClean="0"/>
          </a:p>
          <a:p>
            <a:r>
              <a:rPr lang="en-US" altLang="zh-CN" dirty="0" smtClean="0"/>
              <a:t>TA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实验人数与分组</a:t>
            </a:r>
            <a:endParaRPr lang="en-US" altLang="zh-CN" dirty="0"/>
          </a:p>
          <a:p>
            <a:pPr lvl="1"/>
            <a:r>
              <a:rPr lang="en-US" altLang="zh-CN" dirty="0" smtClean="0"/>
              <a:t>1703001</a:t>
            </a:r>
            <a:r>
              <a:rPr lang="zh-CN" altLang="en-US" dirty="0" smtClean="0"/>
              <a:t>等班级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多人</a:t>
            </a:r>
            <a:r>
              <a:rPr lang="zh-CN" altLang="en-US" dirty="0"/>
              <a:t>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7781" y="838200"/>
            <a:ext cx="8594725" cy="497205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实验学时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实验</a:t>
            </a:r>
            <a:r>
              <a:rPr lang="zh-CN" altLang="en-US" dirty="0" smtClean="0"/>
              <a:t>成绩：本次实验按</a:t>
            </a:r>
            <a:r>
              <a:rPr lang="en-US" altLang="zh-CN" dirty="0" smtClean="0"/>
              <a:t>200</a:t>
            </a:r>
            <a:r>
              <a:rPr lang="zh-CN" altLang="en-US" dirty="0" smtClean="0"/>
              <a:t>分计算。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实验</a:t>
            </a:r>
            <a:r>
              <a:rPr lang="zh-CN" altLang="en-US" dirty="0"/>
              <a:t>地点</a:t>
            </a:r>
            <a:r>
              <a:rPr lang="zh-CN" altLang="en-US" dirty="0" smtClean="0"/>
              <a:t>：格物</a:t>
            </a:r>
            <a:r>
              <a:rPr lang="en-US" altLang="zh-CN" dirty="0" smtClean="0"/>
              <a:t>207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个人笔记本电脑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选择合适的操作系统和程序开发平台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课程相关内容的</a:t>
            </a:r>
            <a:r>
              <a:rPr lang="en-US" altLang="zh-CN" dirty="0" err="1" smtClean="0"/>
              <a:t>ppt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 smtClean="0"/>
              <a:t>学生应穿鞋套进入实验室</a:t>
            </a:r>
            <a:endParaRPr lang="en-US" altLang="zh-CN" dirty="0" smtClean="0"/>
          </a:p>
          <a:p>
            <a:r>
              <a:rPr lang="zh-CN" altLang="en-US" dirty="0" smtClean="0"/>
              <a:t>进入实验室后在签到簿中签字</a:t>
            </a:r>
            <a:endParaRPr lang="en-US" altLang="zh-CN" dirty="0" smtClean="0"/>
          </a:p>
          <a:p>
            <a:r>
              <a:rPr lang="zh-CN" altLang="en-US" dirty="0" smtClean="0"/>
              <a:t>实验安全与注意事项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禁止使用电脑以外的设备</a:t>
            </a:r>
            <a:endParaRPr lang="en-US" altLang="zh-CN" dirty="0" smtClean="0"/>
          </a:p>
          <a:p>
            <a:pPr lvl="1"/>
            <a:r>
              <a:rPr lang="zh-CN" altLang="en-US" dirty="0"/>
              <a:t>学行生</a:t>
            </a:r>
            <a:r>
              <a:rPr lang="zh-CN" altLang="en-US" dirty="0" smtClean="0"/>
              <a:t>不得</a:t>
            </a:r>
            <a:r>
              <a:rPr lang="zh-CN" altLang="en-US" dirty="0"/>
              <a:t>自行</a:t>
            </a:r>
            <a:r>
              <a:rPr lang="zh-CN" altLang="en-US" dirty="0" smtClean="0"/>
              <a:t>开关空调、投影仪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学生不得自打开窗户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不得使用实验室内的其他实验箱、示波器、导线、工具、遥控器等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认真阅读消防安全撤离路线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突发事件处理：第一时间告知教师，同时关闭电源插排开关。</a:t>
            </a:r>
            <a:endParaRPr lang="en-US" altLang="zh-CN" dirty="0" smtClean="0"/>
          </a:p>
          <a:p>
            <a:r>
              <a:rPr lang="zh-CN" altLang="zh-CN" dirty="0"/>
              <a:t>遵守学生实验守则，</a:t>
            </a:r>
            <a:r>
              <a:rPr lang="zh-CN" altLang="zh-CN" dirty="0" smtClean="0"/>
              <a:t>爱护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，遵守操作规程，精心操作，注意安全，严禁乱拆乱动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实验结束后要及时关掉电源，对所</a:t>
            </a:r>
            <a:r>
              <a:rPr lang="zh-CN" altLang="zh-CN" dirty="0" smtClean="0"/>
              <a:t>用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进行整理，设备摆放</a:t>
            </a:r>
            <a:r>
              <a:rPr lang="zh-CN" altLang="zh-CN" dirty="0" smtClean="0"/>
              <a:t>和状态</a:t>
            </a:r>
            <a:r>
              <a:rPr lang="zh-CN" altLang="zh-CN" dirty="0"/>
              <a:t>恢复到原始状态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三</a:t>
            </a:r>
            <a:r>
              <a:rPr lang="zh-CN" altLang="en-US" dirty="0" smtClean="0"/>
              <a:t>、实验准备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1219200"/>
            <a:ext cx="8594725" cy="51911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熟悉开发工具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熟悉语音识别和命令词识别算法相关的理论知识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设计命令词识别任务、确定词表、完成语料采集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自带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盘，用于存储实验数据、软件安装文件和实验结果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zh-CN" dirty="0" smtClean="0"/>
              <a:t>了解实验目的</a:t>
            </a:r>
            <a:r>
              <a:rPr lang="zh-CN" altLang="en-US" dirty="0" smtClean="0"/>
              <a:t>，对算法流程形成初步的设计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设计命令词识别任务 （组合作模式）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完成分组，每组应不少于三人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设想一个任务，如智能家居、或车辆控制等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确定词表，要求词表中不少于</a:t>
            </a:r>
            <a:r>
              <a:rPr lang="en-US" altLang="zh-CN" dirty="0"/>
              <a:t>5</a:t>
            </a:r>
            <a:r>
              <a:rPr lang="zh-CN" altLang="en-US" dirty="0" smtClean="0"/>
              <a:t>个词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录制语料。</a:t>
            </a:r>
            <a:r>
              <a:rPr lang="en-US" altLang="zh-CN" dirty="0" smtClean="0"/>
              <a:t>(Wav,16kHz,16bit).</a:t>
            </a:r>
            <a:r>
              <a:rPr lang="zh-CN" altLang="en-US" dirty="0" smtClean="0"/>
              <a:t> 每个词每人不少于</a:t>
            </a:r>
            <a:r>
              <a:rPr lang="en-US" altLang="zh-CN" dirty="0" smtClean="0"/>
              <a:t>10</a:t>
            </a:r>
            <a:r>
              <a:rPr lang="zh-CN" altLang="en-US" dirty="0" smtClean="0"/>
              <a:t>遍。对</a:t>
            </a:r>
            <a:r>
              <a:rPr lang="en-US" altLang="zh-CN" dirty="0" smtClean="0"/>
              <a:t>DTW</a:t>
            </a:r>
            <a:r>
              <a:rPr lang="zh-CN" altLang="en-US" dirty="0" smtClean="0"/>
              <a:t>算法，取其中</a:t>
            </a:r>
            <a:r>
              <a:rPr lang="zh-CN" altLang="en-US" dirty="0"/>
              <a:t>一</a:t>
            </a:r>
            <a:r>
              <a:rPr lang="zh-CN" altLang="en-US" dirty="0" smtClean="0"/>
              <a:t>个实例为模板（每人一个），其它用于测试。对</a:t>
            </a:r>
            <a:r>
              <a:rPr lang="en-US" altLang="zh-CN" dirty="0" smtClean="0"/>
              <a:t>HMM</a:t>
            </a:r>
            <a:r>
              <a:rPr lang="zh-CN" altLang="en-US" dirty="0" smtClean="0"/>
              <a:t>算法，取其中</a:t>
            </a:r>
            <a:r>
              <a:rPr lang="en-US" altLang="zh-CN" dirty="0" smtClean="0"/>
              <a:t>7</a:t>
            </a:r>
            <a:r>
              <a:rPr lang="zh-CN" altLang="en-US" dirty="0" smtClean="0"/>
              <a:t>例（每人）为训练语料，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例（每人）为测试语料。可以用采集工具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cooledit</a:t>
            </a:r>
            <a:r>
              <a:rPr lang="en-US" altLang="zh-CN" dirty="0" smtClean="0"/>
              <a:t>)</a:t>
            </a:r>
            <a:r>
              <a:rPr lang="zh-CN" altLang="en-US" dirty="0" smtClean="0"/>
              <a:t>或编程实现语音采集。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检查语料。通过听辩检查</a:t>
            </a:r>
            <a:r>
              <a:rPr lang="zh-CN" altLang="en-US" dirty="0"/>
              <a:t>来</a:t>
            </a:r>
            <a:r>
              <a:rPr lang="zh-CN" altLang="en-US" dirty="0" smtClean="0"/>
              <a:t>保证语料质量。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去除静音。可以用端点检测算法实现，也可以手工实现。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特征提取 </a:t>
            </a:r>
            <a:r>
              <a:rPr lang="zh-CN" altLang="en-US" dirty="0" smtClean="0"/>
              <a:t>（个人独立完成）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每帧提取</a:t>
            </a:r>
            <a:r>
              <a:rPr lang="en-US" altLang="zh-CN" dirty="0" smtClean="0"/>
              <a:t>39</a:t>
            </a:r>
            <a:r>
              <a:rPr lang="zh-CN" altLang="en-US" dirty="0" smtClean="0"/>
              <a:t>维</a:t>
            </a:r>
            <a:r>
              <a:rPr lang="en-US" altLang="zh-CN" dirty="0" smtClean="0"/>
              <a:t>MFCC</a:t>
            </a:r>
            <a:r>
              <a:rPr lang="zh-CN" altLang="en-US" dirty="0" smtClean="0"/>
              <a:t>特征，帧长</a:t>
            </a:r>
            <a:r>
              <a:rPr lang="en-US" altLang="zh-CN" dirty="0" smtClean="0"/>
              <a:t>25ms</a:t>
            </a:r>
            <a:r>
              <a:rPr lang="zh-CN" altLang="en-US" dirty="0" smtClean="0"/>
              <a:t>，帧移</a:t>
            </a:r>
            <a:r>
              <a:rPr lang="en-US" altLang="zh-CN" dirty="0" smtClean="0"/>
              <a:t>10ms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可以采用</a:t>
            </a:r>
            <a:r>
              <a:rPr lang="en-US" altLang="zh-CN" dirty="0" smtClean="0"/>
              <a:t>HTK</a:t>
            </a:r>
            <a:r>
              <a:rPr lang="zh-CN" altLang="en-US" dirty="0" smtClean="0"/>
              <a:t>工具包中的</a:t>
            </a:r>
            <a:r>
              <a:rPr lang="en-US" altLang="zh-CN" dirty="0" err="1" smtClean="0"/>
              <a:t>hcopy</a:t>
            </a:r>
            <a:r>
              <a:rPr lang="zh-CN" altLang="en-US" dirty="0" smtClean="0"/>
              <a:t>命令实现（要求语料是</a:t>
            </a:r>
            <a:r>
              <a:rPr lang="en-US" altLang="zh-CN" dirty="0" smtClean="0"/>
              <a:t>WAV</a:t>
            </a:r>
            <a:r>
              <a:rPr lang="zh-CN" altLang="en-US" dirty="0" smtClean="0"/>
              <a:t>格式）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/>
              <a:t>       </a:t>
            </a:r>
            <a:r>
              <a:rPr lang="en-US" altLang="zh-CN" dirty="0" err="1">
                <a:solidFill>
                  <a:srgbClr val="FF0000"/>
                </a:solidFill>
              </a:rPr>
              <a:t>hcopy</a:t>
            </a:r>
            <a:r>
              <a:rPr lang="en-US" altLang="zh-CN" dirty="0">
                <a:solidFill>
                  <a:srgbClr val="FF0000"/>
                </a:solidFill>
              </a:rPr>
              <a:t> -A -D -T 1 -C </a:t>
            </a:r>
            <a:r>
              <a:rPr lang="en-US" altLang="zh-CN" dirty="0" err="1">
                <a:solidFill>
                  <a:srgbClr val="FF0000"/>
                </a:solidFill>
              </a:rPr>
              <a:t>tr_wav.cfg</a:t>
            </a:r>
            <a:r>
              <a:rPr lang="en-US" altLang="zh-CN" dirty="0">
                <a:solidFill>
                  <a:srgbClr val="FF0000"/>
                </a:solidFill>
              </a:rPr>
              <a:t> -S </a:t>
            </a:r>
            <a:r>
              <a:rPr lang="en-US" altLang="zh-CN" dirty="0" smtClean="0">
                <a:solidFill>
                  <a:srgbClr val="FF0000"/>
                </a:solidFill>
              </a:rPr>
              <a:t>.\data\</a:t>
            </a:r>
            <a:r>
              <a:rPr lang="en-US" altLang="zh-CN" dirty="0" err="1">
                <a:solidFill>
                  <a:srgbClr val="FF0000"/>
                </a:solidFill>
              </a:rPr>
              <a:t>list</a:t>
            </a:r>
            <a:r>
              <a:rPr lang="en-US" altLang="zh-CN" dirty="0" err="1" smtClean="0">
                <a:solidFill>
                  <a:srgbClr val="FF0000"/>
                </a:solidFill>
              </a:rPr>
              <a:t>.scp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en-US" altLang="zh-CN" dirty="0" smtClean="0"/>
              <a:t>-A  -D  -T </a:t>
            </a:r>
            <a:r>
              <a:rPr lang="zh-CN" altLang="en-US" dirty="0" smtClean="0"/>
              <a:t>设置命令执行时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显示内容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en-US" altLang="zh-CN" dirty="0" smtClean="0"/>
              <a:t>-C  </a:t>
            </a:r>
            <a:r>
              <a:rPr lang="zh-CN" altLang="en-US" dirty="0" smtClean="0"/>
              <a:t>后告知配置文件名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337755"/>
            <a:ext cx="4762962" cy="329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3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特征提取 </a:t>
            </a:r>
            <a:r>
              <a:rPr lang="zh-CN" altLang="en-US" dirty="0"/>
              <a:t>（个人</a:t>
            </a:r>
            <a:r>
              <a:rPr lang="zh-CN" altLang="en-US" dirty="0" smtClean="0"/>
              <a:t>独立</a:t>
            </a:r>
            <a:r>
              <a:rPr lang="zh-CN" altLang="en-US" dirty="0"/>
              <a:t>完成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en-US" altLang="zh-CN" dirty="0" smtClean="0"/>
              <a:t>-S  </a:t>
            </a:r>
            <a:r>
              <a:rPr lang="zh-CN" altLang="en-US" dirty="0" smtClean="0"/>
              <a:t>脚本文件名，存放</a:t>
            </a:r>
            <a:r>
              <a:rPr lang="en-US" altLang="zh-CN" dirty="0" smtClean="0"/>
              <a:t>wav</a:t>
            </a:r>
            <a:r>
              <a:rPr lang="zh-CN" altLang="en-US" dirty="0" smtClean="0"/>
              <a:t>文件和对应的特征文件</a:t>
            </a:r>
            <a:r>
              <a:rPr lang="zh-CN" altLang="en-US" dirty="0"/>
              <a:t>的</a:t>
            </a:r>
            <a:r>
              <a:rPr lang="zh-CN" altLang="en-US" dirty="0" smtClean="0"/>
              <a:t>列表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2378085"/>
            <a:ext cx="6934200" cy="436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5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3.DTW</a:t>
            </a:r>
            <a:r>
              <a:rPr lang="zh-CN" altLang="en-US" dirty="0" smtClean="0"/>
              <a:t>识别测试 （个人独立完成）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en-US" altLang="zh-CN" dirty="0" smtClean="0"/>
              <a:t>N</a:t>
            </a:r>
            <a:r>
              <a:rPr lang="zh-CN" altLang="en-US" dirty="0" smtClean="0"/>
              <a:t>个模板，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个待测命令词语料，进行</a:t>
            </a:r>
            <a:r>
              <a:rPr lang="en-US" altLang="zh-CN" dirty="0" smtClean="0"/>
              <a:t>N*M</a:t>
            </a:r>
            <a:r>
              <a:rPr lang="zh-CN" altLang="en-US" dirty="0" smtClean="0"/>
              <a:t>次</a:t>
            </a:r>
            <a:r>
              <a:rPr lang="en-US" altLang="zh-CN" dirty="0" smtClean="0"/>
              <a:t>DTW</a:t>
            </a:r>
            <a:r>
              <a:rPr lang="zh-CN" altLang="en-US" dirty="0" smtClean="0"/>
              <a:t>计算，得到</a:t>
            </a:r>
            <a:r>
              <a:rPr lang="en-US" altLang="zh-CN" dirty="0" smtClean="0"/>
              <a:t>N*M</a:t>
            </a:r>
            <a:r>
              <a:rPr lang="zh-CN" altLang="en-US" dirty="0" smtClean="0"/>
              <a:t>个</a:t>
            </a:r>
            <a:r>
              <a:rPr lang="en-US" altLang="zh-CN" dirty="0" smtClean="0"/>
              <a:t>DTW</a:t>
            </a:r>
            <a:r>
              <a:rPr lang="zh-CN" altLang="en-US" dirty="0" smtClean="0"/>
              <a:t>距离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每个</a:t>
            </a:r>
            <a:r>
              <a:rPr lang="en-US" altLang="zh-CN" dirty="0" smtClean="0"/>
              <a:t>DTW</a:t>
            </a:r>
            <a:r>
              <a:rPr lang="zh-CN" altLang="en-US" dirty="0" smtClean="0"/>
              <a:t>计算分成两步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）分别载入模板和待测语料的</a:t>
            </a:r>
            <a:r>
              <a:rPr lang="en-US" altLang="zh-CN" dirty="0" smtClean="0"/>
              <a:t>MFCC</a:t>
            </a:r>
            <a:r>
              <a:rPr lang="zh-CN" altLang="en-US" dirty="0" smtClean="0"/>
              <a:t>特征矢量序列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/>
              <a:t>       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705738"/>
            <a:ext cx="5715000" cy="292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4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4473</TotalTime>
  <Pages>0</Pages>
  <Words>882</Words>
  <Characters>0</Characters>
  <Application>Microsoft Office PowerPoint</Application>
  <PresentationFormat>全屏显示(4:3)</PresentationFormat>
  <Lines>0</Lines>
  <Paragraphs>102</Paragraphs>
  <Slides>14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Gill Sans</vt:lpstr>
      <vt:lpstr>ＭＳ Ｐゴシック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Equation</vt:lpstr>
      <vt:lpstr>命令词（孤立词）识别实验 </vt:lpstr>
      <vt:lpstr>一、实验基本信息</vt:lpstr>
      <vt:lpstr>PowerPoint 演示文稿</vt:lpstr>
      <vt:lpstr>二、实验要求</vt:lpstr>
      <vt:lpstr>三、实验准备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五、实验结果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sadan</cp:lastModifiedBy>
  <cp:revision>294</cp:revision>
  <cp:lastPrinted>2012-09-05T04:08:39Z</cp:lastPrinted>
  <dcterms:created xsi:type="dcterms:W3CDTF">2012-09-06T15:16:51Z</dcterms:created>
  <dcterms:modified xsi:type="dcterms:W3CDTF">2020-12-28T01:44:45Z</dcterms:modified>
</cp:coreProperties>
</file>