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4" r:id="rId8"/>
    <p:sldId id="360" r:id="rId9"/>
    <p:sldId id="355" r:id="rId10"/>
    <p:sldId id="357" r:id="rId11"/>
    <p:sldId id="358" r:id="rId12"/>
    <p:sldId id="359" r:id="rId13"/>
    <p:sldId id="344" r:id="rId14"/>
    <p:sldId id="350" r:id="rId15"/>
    <p:sldId id="35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22" d="100"/>
          <a:sy n="122" d="100"/>
        </p:scale>
        <p:origin x="1284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en-US" altLang="zh-CN" sz="4800" dirty="0" smtClean="0"/>
              <a:t>DPCM</a:t>
            </a:r>
            <a:r>
              <a:rPr lang="zh-CN" altLang="en-US" sz="4800" dirty="0" smtClean="0"/>
              <a:t>编解码实验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）对数变换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第六步：解码计算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量化因子法：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对数变换法：</a:t>
            </a:r>
            <a:endParaRPr lang="en-US" altLang="zh-CN" dirty="0" smtClean="0"/>
          </a:p>
          <a:p>
            <a:pPr marL="0" lvl="2" indent="0">
              <a:lnSpc>
                <a:spcPct val="130000"/>
              </a:lnSpc>
              <a:buNone/>
            </a:pPr>
            <a:r>
              <a:rPr lang="en-US" altLang="zh-CN" dirty="0" smtClean="0"/>
              <a:t> </a:t>
            </a: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需要搜索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来得到最好的编码质量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如何评价编码质量：主观方法：听辩；客观方法：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信噪比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60609"/>
              </p:ext>
            </p:extLst>
          </p:nvPr>
        </p:nvGraphicFramePr>
        <p:xfrm>
          <a:off x="3491113" y="3391557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113" y="3391557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6325"/>
              </p:ext>
            </p:extLst>
          </p:nvPr>
        </p:nvGraphicFramePr>
        <p:xfrm>
          <a:off x="3169528" y="3791158"/>
          <a:ext cx="2905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1549080" imgH="203040" progId="Equation.DSMT4">
                  <p:embed/>
                </p:oleObj>
              </mc:Choice>
              <mc:Fallback>
                <p:oleObj name="Equation" r:id="rId5" imgW="1549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528" y="3791158"/>
                        <a:ext cx="2905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87652"/>
              </p:ext>
            </p:extLst>
          </p:nvPr>
        </p:nvGraphicFramePr>
        <p:xfrm>
          <a:off x="1543050" y="2477667"/>
          <a:ext cx="1962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3050" y="2477667"/>
                        <a:ext cx="19621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27153"/>
              </p:ext>
            </p:extLst>
          </p:nvPr>
        </p:nvGraphicFramePr>
        <p:xfrm>
          <a:off x="4067175" y="2500313"/>
          <a:ext cx="4073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2184120" imgH="203040" progId="Equation.DSMT4">
                  <p:embed/>
                </p:oleObj>
              </mc:Choice>
              <mc:Fallback>
                <p:oleObj name="Equation" r:id="rId9" imgW="2184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175" y="2500313"/>
                        <a:ext cx="40735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44083"/>
              </p:ext>
            </p:extLst>
          </p:nvPr>
        </p:nvGraphicFramePr>
        <p:xfrm>
          <a:off x="3063875" y="4235450"/>
          <a:ext cx="3786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1" imgW="2019240" imgH="228600" progId="Equation.DSMT4">
                  <p:embed/>
                </p:oleObj>
              </mc:Choice>
              <mc:Fallback>
                <p:oleObj name="Equation" r:id="rId11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3875" y="4235450"/>
                        <a:ext cx="378618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6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第七步：封装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(flen-44)/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w=int8(ones(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/4,1))*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bin2dec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(‘11111111’);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=2:2:num-1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/2),c(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bitshift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(tmp,4);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tmp,c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仍占用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16bit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85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第八步：保存编码到文件（后缀</a:t>
            </a:r>
            <a:r>
              <a:rPr lang="zh-CN" altLang="en-US" dirty="0"/>
              <a:t>用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dpc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-be’);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x(1), ‘short’);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一个样本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‘char’);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解码算法？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（注：解码还原后存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15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改进思路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请提出你的若干改进</a:t>
            </a:r>
            <a:r>
              <a:rPr lang="zh-CN" altLang="en-US" dirty="0" smtClean="0"/>
              <a:t>策略（可聚焦于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量化编码进行改进）：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计算信噪比</a:t>
            </a:r>
            <a:endParaRPr lang="en-US" altLang="zh-CN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07162"/>
              </p:ext>
            </p:extLst>
          </p:nvPr>
        </p:nvGraphicFramePr>
        <p:xfrm>
          <a:off x="1965216" y="2057400"/>
          <a:ext cx="521356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2234880" imgH="863280" progId="Equation.DSMT4">
                  <p:embed/>
                </p:oleObj>
              </mc:Choice>
              <mc:Fallback>
                <p:oleObj name="Equation" r:id="rId3" imgW="22348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16" y="2057400"/>
                        <a:ext cx="521356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实验结果下次实验课之前发送邮箱</a:t>
            </a:r>
            <a:r>
              <a:rPr lang="en-US" altLang="zh-CN" dirty="0" err="1" smtClean="0"/>
              <a:t>zhengtieran</a:t>
            </a:r>
            <a:r>
              <a:rPr lang="en-US" altLang="zh-CN" dirty="0" smtClean="0"/>
              <a:t>(</a:t>
            </a:r>
            <a:r>
              <a:rPr lang="zh-CN" altLang="en-US" dirty="0" smtClean="0"/>
              <a:t>压缩，文件名：学号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-DPCM</a:t>
            </a:r>
            <a:r>
              <a:rPr lang="zh-CN" altLang="en-US" dirty="0" smtClean="0"/>
              <a:t>编码实验</a:t>
            </a:r>
            <a:r>
              <a:rPr lang="en-US" altLang="zh-CN" dirty="0" smtClean="0"/>
              <a:t>.xxx</a:t>
            </a:r>
            <a:r>
              <a:rPr lang="en-US" altLang="zh-CN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</a:t>
            </a:r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‘1.wav’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的压缩文件</a:t>
            </a:r>
            <a:r>
              <a:rPr lang="en-US" altLang="zh-CN" dirty="0"/>
              <a:t>‘</a:t>
            </a:r>
            <a:r>
              <a:rPr lang="en-US" altLang="zh-CN" dirty="0" smtClean="0"/>
              <a:t>1_8bit.dpc’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‘1.wav’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4bit</a:t>
            </a:r>
            <a:r>
              <a:rPr lang="zh-CN" altLang="en-US" dirty="0"/>
              <a:t>的压缩文件</a:t>
            </a:r>
            <a:r>
              <a:rPr lang="en-US" altLang="zh-CN" dirty="0"/>
              <a:t>‘</a:t>
            </a:r>
            <a:r>
              <a:rPr lang="en-US" altLang="zh-CN" dirty="0" smtClean="0"/>
              <a:t>1_4bit.dpc</a:t>
            </a:r>
            <a:r>
              <a:rPr lang="en-US" altLang="zh-CN" dirty="0"/>
              <a:t>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‘1_8bit.dpc’</a:t>
            </a:r>
            <a:r>
              <a:rPr lang="zh-CN" altLang="en-US" dirty="0" smtClean="0"/>
              <a:t>的还原文件</a:t>
            </a:r>
            <a:r>
              <a:rPr lang="en-US" altLang="zh-CN" dirty="0" smtClean="0"/>
              <a:t>1_8bit.pcm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‘1_4bit.dpc</a:t>
            </a:r>
            <a:r>
              <a:rPr lang="en-US" altLang="zh-CN" dirty="0"/>
              <a:t>’</a:t>
            </a:r>
            <a:r>
              <a:rPr lang="zh-CN" altLang="en-US" dirty="0"/>
              <a:t>的还原文件</a:t>
            </a:r>
            <a:r>
              <a:rPr lang="en-US" altLang="zh-CN" dirty="0" smtClean="0"/>
              <a:t>1_4bit.pcm</a:t>
            </a:r>
            <a:r>
              <a:rPr lang="zh-CN" altLang="en-US" dirty="0"/>
              <a:t>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的编码（压缩）和解码（还原）的基本原理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能够设计和完成一个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能够编写计算信噪比的代码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r>
              <a:rPr lang="zh-CN" altLang="en-US" dirty="0" smtClean="0"/>
              <a:t>实验室教师：许磊</a:t>
            </a:r>
            <a:endParaRPr lang="en-US" altLang="zh-CN" dirty="0" smtClean="0"/>
          </a:p>
          <a:p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吴阳澄</a:t>
            </a:r>
            <a:endParaRPr lang="en-US" altLang="zh-CN" dirty="0" smtClean="0"/>
          </a:p>
          <a:p>
            <a:r>
              <a:rPr lang="zh-CN" altLang="en-US" dirty="0" smtClean="0"/>
              <a:t>实验人数与分组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1703001</a:t>
            </a:r>
            <a:r>
              <a:rPr lang="zh-CN" altLang="en-US" dirty="0" smtClean="0"/>
              <a:t>等班级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18:30-22:00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207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级操作的方法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的编解码原理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第一步：从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文件中读入原始数据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-le');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(fid,0,'eof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(fid,44,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(flen-44)/2,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'short');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步：与解码后的              计算差值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34531"/>
              </p:ext>
            </p:extLst>
          </p:nvPr>
        </p:nvGraphicFramePr>
        <p:xfrm>
          <a:off x="1948488" y="4781846"/>
          <a:ext cx="6602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3" imgW="330120" imgH="203040" progId="Equation.DSMT4">
                  <p:embed/>
                </p:oleObj>
              </mc:Choice>
              <mc:Fallback>
                <p:oleObj name="Equation" r:id="rId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8488" y="4781846"/>
                        <a:ext cx="66024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82189"/>
              </p:ext>
            </p:extLst>
          </p:nvPr>
        </p:nvGraphicFramePr>
        <p:xfrm>
          <a:off x="3502085" y="2362200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2085" y="2362200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81837"/>
              </p:ext>
            </p:extLst>
          </p:nvPr>
        </p:nvGraphicFramePr>
        <p:xfrm>
          <a:off x="2001844" y="32004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7" imgW="317160" imgH="203040" progId="Equation.DSMT4">
                  <p:embed/>
                </p:oleObj>
              </mc:Choice>
              <mc:Fallback>
                <p:oleObj name="Equation" r:id="rId7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1844" y="3200400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816225" y="3200400"/>
            <a:ext cx="3886200" cy="418860"/>
            <a:chOff x="2057400" y="3352800"/>
            <a:chExt cx="3886200" cy="418860"/>
          </a:xfrm>
        </p:grpSpPr>
        <p:sp>
          <p:nvSpPr>
            <p:cNvPr id="7" name="矩形 6"/>
            <p:cNvSpPr/>
            <p:nvPr/>
          </p:nvSpPr>
          <p:spPr bwMode="auto">
            <a:xfrm>
              <a:off x="20574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432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4290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148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181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508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35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297472"/>
                </p:ext>
              </p:extLst>
            </p:nvPr>
          </p:nvGraphicFramePr>
          <p:xfrm>
            <a:off x="2074900" y="3352800"/>
            <a:ext cx="558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" name="Equation" r:id="rId9" imgW="279360" imgH="203040" progId="Equation.DSMT4">
                    <p:embed/>
                  </p:oleObj>
                </mc:Choice>
                <mc:Fallback>
                  <p:oleObj name="Equation" r:id="rId9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74900" y="3352800"/>
                          <a:ext cx="558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429889"/>
                </p:ext>
              </p:extLst>
            </p:nvPr>
          </p:nvGraphicFramePr>
          <p:xfrm>
            <a:off x="280035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Equation" r:id="rId11" imgW="304560" imgH="203040" progId="Equation.DSMT4">
                    <p:embed/>
                  </p:oleObj>
                </mc:Choice>
                <mc:Fallback>
                  <p:oleObj name="Equation" r:id="rId11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0035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398127"/>
                </p:ext>
              </p:extLst>
            </p:nvPr>
          </p:nvGraphicFramePr>
          <p:xfrm>
            <a:off x="350520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Equation" r:id="rId13" imgW="304560" imgH="203040" progId="Equation.DSMT4">
                    <p:embed/>
                  </p:oleObj>
                </mc:Choice>
                <mc:Fallback>
                  <p:oleObj name="Equation" r:id="rId13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0520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115333"/>
                </p:ext>
              </p:extLst>
            </p:nvPr>
          </p:nvGraphicFramePr>
          <p:xfrm>
            <a:off x="4157700" y="336526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15" imgW="304560" imgH="203040" progId="Equation.DSMT4">
                    <p:embed/>
                  </p:oleObj>
                </mc:Choice>
                <mc:Fallback>
                  <p:oleObj name="Equation" r:id="rId15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57700" y="336526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16225" y="4800600"/>
            <a:ext cx="3886200" cy="442144"/>
            <a:chOff x="2057400" y="4800600"/>
            <a:chExt cx="3886200" cy="442144"/>
          </a:xfrm>
        </p:grpSpPr>
        <p:sp>
          <p:nvSpPr>
            <p:cNvPr id="14" name="矩形 13"/>
            <p:cNvSpPr/>
            <p:nvPr/>
          </p:nvSpPr>
          <p:spPr bwMode="auto">
            <a:xfrm>
              <a:off x="20574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432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4290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1148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81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508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835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681246"/>
                </p:ext>
              </p:extLst>
            </p:nvPr>
          </p:nvGraphicFramePr>
          <p:xfrm>
            <a:off x="2101900" y="4836344"/>
            <a:ext cx="58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Equation" r:id="rId17" imgW="291960" imgH="203040" progId="Equation.DSMT4">
                    <p:embed/>
                  </p:oleObj>
                </mc:Choice>
                <mc:Fallback>
                  <p:oleObj name="Equation" r:id="rId17" imgW="291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01900" y="4836344"/>
                          <a:ext cx="584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684961"/>
                </p:ext>
              </p:extLst>
            </p:nvPr>
          </p:nvGraphicFramePr>
          <p:xfrm>
            <a:off x="2762250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" name="Equation" r:id="rId19" imgW="317160" imgH="203040" progId="Equation.DSMT4">
                    <p:embed/>
                  </p:oleObj>
                </mc:Choice>
                <mc:Fallback>
                  <p:oleObj name="Equation" r:id="rId19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62250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7897955"/>
                </p:ext>
              </p:extLst>
            </p:nvPr>
          </p:nvGraphicFramePr>
          <p:xfrm>
            <a:off x="3475112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" name="Equation" r:id="rId21" imgW="317160" imgH="203040" progId="Equation.DSMT4">
                    <p:embed/>
                  </p:oleObj>
                </mc:Choice>
                <mc:Fallback>
                  <p:oleObj name="Equation" r:id="rId21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75112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直接箭头连接符 28"/>
          <p:cNvCxnSpPr>
            <a:stCxn id="7" idx="2"/>
            <a:endCxn id="14" idx="0"/>
          </p:cNvCxnSpPr>
          <p:nvPr/>
        </p:nvCxnSpPr>
        <p:spPr bwMode="auto">
          <a:xfrm>
            <a:off x="3159125" y="3606800"/>
            <a:ext cx="0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584200" y="4191000"/>
            <a:ext cx="1930400" cy="466726"/>
            <a:chOff x="584200" y="4191000"/>
            <a:chExt cx="1930400" cy="466726"/>
          </a:xfrm>
        </p:grpSpPr>
        <p:sp>
          <p:nvSpPr>
            <p:cNvPr id="31" name="矩形标注 30"/>
            <p:cNvSpPr/>
            <p:nvPr/>
          </p:nvSpPr>
          <p:spPr bwMode="auto">
            <a:xfrm>
              <a:off x="604801" y="4191000"/>
              <a:ext cx="1906624" cy="466726"/>
            </a:xfrm>
            <a:prstGeom prst="wedgeRectCallout">
              <a:avLst>
                <a:gd name="adj1" fmla="val 82464"/>
                <a:gd name="adj2" fmla="val -45568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704475"/>
                </p:ext>
              </p:extLst>
            </p:nvPr>
          </p:nvGraphicFramePr>
          <p:xfrm>
            <a:off x="584200" y="4240213"/>
            <a:ext cx="1930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" name="Equation" r:id="rId23" imgW="965160" imgH="203040" progId="Equation.DSMT4">
                    <p:embed/>
                  </p:oleObj>
                </mc:Choice>
                <mc:Fallback>
                  <p:oleObj name="Equation" r:id="rId23" imgW="965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84200" y="4240213"/>
                          <a:ext cx="1930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接箭头连接符 35"/>
          <p:cNvCxnSpPr>
            <a:endCxn id="14" idx="0"/>
          </p:cNvCxnSpPr>
          <p:nvPr/>
        </p:nvCxnSpPr>
        <p:spPr bwMode="auto">
          <a:xfrm flipH="1">
            <a:off x="315912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5649826" y="3717924"/>
            <a:ext cx="2084474" cy="466726"/>
            <a:chOff x="5649826" y="3717924"/>
            <a:chExt cx="2084474" cy="466726"/>
          </a:xfrm>
        </p:grpSpPr>
        <p:sp>
          <p:nvSpPr>
            <p:cNvPr id="38" name="矩形标注 37"/>
            <p:cNvSpPr/>
            <p:nvPr/>
          </p:nvSpPr>
          <p:spPr bwMode="auto">
            <a:xfrm>
              <a:off x="5649826" y="3717924"/>
              <a:ext cx="2046374" cy="466726"/>
            </a:xfrm>
            <a:prstGeom prst="wedgeRectCallout">
              <a:avLst>
                <a:gd name="adj1" fmla="val -145998"/>
                <a:gd name="adj2" fmla="val -14956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027557"/>
                </p:ext>
              </p:extLst>
            </p:nvPr>
          </p:nvGraphicFramePr>
          <p:xfrm>
            <a:off x="5651500" y="3767138"/>
            <a:ext cx="2082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" name="Equation" r:id="rId25" imgW="1041120" imgH="203040" progId="Equation.DSMT4">
                    <p:embed/>
                  </p:oleObj>
                </mc:Choice>
                <mc:Fallback>
                  <p:oleObj name="Equation" r:id="rId25" imgW="1041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651500" y="3767138"/>
                          <a:ext cx="2082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 bwMode="auto">
          <a:xfrm flipH="1">
            <a:off x="384807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组合 27"/>
          <p:cNvGrpSpPr/>
          <p:nvPr/>
        </p:nvGrpSpPr>
        <p:grpSpPr>
          <a:xfrm>
            <a:off x="5838825" y="4329099"/>
            <a:ext cx="2108200" cy="466726"/>
            <a:chOff x="5838825" y="4329099"/>
            <a:chExt cx="2108200" cy="466726"/>
          </a:xfrm>
        </p:grpSpPr>
        <p:sp>
          <p:nvSpPr>
            <p:cNvPr id="41" name="矩形标注 40"/>
            <p:cNvSpPr/>
            <p:nvPr/>
          </p:nvSpPr>
          <p:spPr bwMode="auto">
            <a:xfrm>
              <a:off x="5849893" y="4329099"/>
              <a:ext cx="2046374" cy="466726"/>
            </a:xfrm>
            <a:prstGeom prst="wedgeRectCallout">
              <a:avLst>
                <a:gd name="adj1" fmla="val -139016"/>
                <a:gd name="adj2" fmla="val -1181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87240"/>
                </p:ext>
              </p:extLst>
            </p:nvPr>
          </p:nvGraphicFramePr>
          <p:xfrm>
            <a:off x="5838825" y="4378325"/>
            <a:ext cx="2108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" name="Equation" r:id="rId27" imgW="1054080" imgH="203040" progId="Equation.DSMT4">
                    <p:embed/>
                  </p:oleObj>
                </mc:Choice>
                <mc:Fallback>
                  <p:oleObj name="Equation" r:id="rId27" imgW="1054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38825" y="4378325"/>
                          <a:ext cx="2108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03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比特编码算法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第三步：对从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进行重新量化，要求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，一个采样一个</a:t>
            </a:r>
            <a:r>
              <a:rPr lang="en-US" altLang="zh-CN" dirty="0" smtClean="0"/>
              <a:t>BYTE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 量化因子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第四步：解码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53425"/>
              </p:ext>
            </p:extLst>
          </p:nvPr>
        </p:nvGraphicFramePr>
        <p:xfrm>
          <a:off x="1828800" y="3117717"/>
          <a:ext cx="32861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765080" imgH="711000" progId="Equation.DSMT4">
                  <p:embed/>
                </p:oleObj>
              </mc:Choice>
              <mc:Fallback>
                <p:oleObj name="Equation" r:id="rId3" imgW="1765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117717"/>
                        <a:ext cx="32861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量化误差？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96970"/>
              </p:ext>
            </p:extLst>
          </p:nvPr>
        </p:nvGraphicFramePr>
        <p:xfrm>
          <a:off x="2590800" y="5600700"/>
          <a:ext cx="2143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1143000" imgH="203040" progId="Equation.DSMT4">
                  <p:embed/>
                </p:oleObj>
              </mc:Choice>
              <mc:Fallback>
                <p:oleObj name="Equation" r:id="rId5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5600700"/>
                        <a:ext cx="2143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比特编码算法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第五步：对从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进行重新量化，要求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，两个采样一个</a:t>
            </a:r>
            <a:r>
              <a:rPr lang="en-US" altLang="zh-CN" dirty="0" smtClean="0"/>
              <a:t>BYTE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设计一个因子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??)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47462"/>
              </p:ext>
            </p:extLst>
          </p:nvPr>
        </p:nvGraphicFramePr>
        <p:xfrm>
          <a:off x="1254125" y="3071321"/>
          <a:ext cx="2743200" cy="13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3" imgW="1473120" imgH="711000" progId="Equation.DSMT4">
                  <p:embed/>
                </p:oleObj>
              </mc:Choice>
              <mc:Fallback>
                <p:oleObj name="Equation" r:id="rId3" imgW="1473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25" y="3071321"/>
                        <a:ext cx="2743200" cy="1324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89547"/>
              </p:ext>
            </p:extLst>
          </p:nvPr>
        </p:nvGraphicFramePr>
        <p:xfrm>
          <a:off x="1219200" y="5153025"/>
          <a:ext cx="48482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5" imgW="2603160" imgH="711000" progId="Equation.DSMT4">
                  <p:embed/>
                </p:oleObj>
              </mc:Choice>
              <mc:Fallback>
                <p:oleObj name="Equation" r:id="rId5" imgW="260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153025"/>
                        <a:ext cx="48482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量化误差？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72076"/>
              </p:ext>
            </p:extLst>
          </p:nvPr>
        </p:nvGraphicFramePr>
        <p:xfrm>
          <a:off x="5251450" y="3048000"/>
          <a:ext cx="29083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7" imgW="1562040" imgH="711000" progId="Equation.DSMT4">
                  <p:embed/>
                </p:oleObj>
              </mc:Choice>
              <mc:Fallback>
                <p:oleObj name="Equation" r:id="rId7" imgW="1562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1450" y="3048000"/>
                        <a:ext cx="29083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622091" y="3657600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648200" y="5436311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52800"/>
              </p:ext>
            </p:extLst>
          </p:nvPr>
        </p:nvGraphicFramePr>
        <p:xfrm>
          <a:off x="5943600" y="5296692"/>
          <a:ext cx="1701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5296692"/>
                        <a:ext cx="170180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3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4497</TotalTime>
  <Pages>0</Pages>
  <Words>797</Words>
  <Characters>0</Characters>
  <Application>Microsoft Office PowerPoint</Application>
  <PresentationFormat>全屏显示(4:3)</PresentationFormat>
  <Lines>0</Lines>
  <Paragraphs>139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DPCM编解码实验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290</cp:revision>
  <cp:lastPrinted>2012-09-05T04:08:39Z</cp:lastPrinted>
  <dcterms:created xsi:type="dcterms:W3CDTF">2012-09-06T15:16:51Z</dcterms:created>
  <dcterms:modified xsi:type="dcterms:W3CDTF">2020-12-23T01:33:03Z</dcterms:modified>
</cp:coreProperties>
</file>