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E55A3-BB37-BD5D-E3B8-056498A9CCE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DD84AF5-49E5-73E4-270F-F400968A6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DB9DF1B-F274-9B2A-9199-E77424F6D657}"/>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5" name="Segnaposto piè di pagina 4">
            <a:extLst>
              <a:ext uri="{FF2B5EF4-FFF2-40B4-BE49-F238E27FC236}">
                <a16:creationId xmlns:a16="http://schemas.microsoft.com/office/drawing/2014/main" id="{CC331E51-2869-6F3C-DD75-8A3BAEA68B2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BF3B683-DA9E-6F80-0459-A0EDF070A2BC}"/>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40352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3BAF-6BFD-ADF9-9FBB-879FE0A6300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95AE919-DA2D-4CAC-E356-4E3CD08AD99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B54C27-3875-0492-CD6C-73061F84A5C9}"/>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5" name="Segnaposto piè di pagina 4">
            <a:extLst>
              <a:ext uri="{FF2B5EF4-FFF2-40B4-BE49-F238E27FC236}">
                <a16:creationId xmlns:a16="http://schemas.microsoft.com/office/drawing/2014/main" id="{6E550B13-FA65-4D2C-0DE9-1A27F4CCB2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8CD6456-B6EA-DBB1-77D4-6C01A2F60F0E}"/>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14778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5CA4FAB-E621-E467-9654-27FC1E578C3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2E689C8-743C-288F-2A56-D948E8AFB27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F98DAF5-73CE-106F-4195-F55EF50CA18C}"/>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5" name="Segnaposto piè di pagina 4">
            <a:extLst>
              <a:ext uri="{FF2B5EF4-FFF2-40B4-BE49-F238E27FC236}">
                <a16:creationId xmlns:a16="http://schemas.microsoft.com/office/drawing/2014/main" id="{5B08A332-F513-9615-B82E-F9437D02A01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E697C78-E84C-65B0-97F8-36E71B0EAA12}"/>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129647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9B1AB-0EB6-ABBD-E5D8-630E7294BA8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EB89862-D943-F985-14F5-2ED74709EA8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3594DF-9987-0AA9-1C9F-5C6373A55927}"/>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5" name="Segnaposto piè di pagina 4">
            <a:extLst>
              <a:ext uri="{FF2B5EF4-FFF2-40B4-BE49-F238E27FC236}">
                <a16:creationId xmlns:a16="http://schemas.microsoft.com/office/drawing/2014/main" id="{11870DA5-9260-70EE-8A1D-9D707D5B35E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547C6B3-F54F-928B-1557-47788C3B762C}"/>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397239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899DB1-3D72-8114-1299-31E7F25B786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D7A7E82-3EF8-1AC5-6FC3-56473E8DD7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8735640-440E-A854-A974-BEBE89DE76DC}"/>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5" name="Segnaposto piè di pagina 4">
            <a:extLst>
              <a:ext uri="{FF2B5EF4-FFF2-40B4-BE49-F238E27FC236}">
                <a16:creationId xmlns:a16="http://schemas.microsoft.com/office/drawing/2014/main" id="{BB6E4D0F-7F3A-0C87-B38D-6FFFA09F2CF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08880C-796B-BF48-11A9-7E6536630163}"/>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1644981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289F00-3635-0842-6147-949DA7112B3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E9719FC-99AE-2112-6DF7-E6E189381E0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08CA6C3-0152-7C35-D14E-A9CDB080908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86B27AD-262A-F07E-B26E-BCF8DB4F8455}"/>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6" name="Segnaposto piè di pagina 5">
            <a:extLst>
              <a:ext uri="{FF2B5EF4-FFF2-40B4-BE49-F238E27FC236}">
                <a16:creationId xmlns:a16="http://schemas.microsoft.com/office/drawing/2014/main" id="{BFEA7BCF-D024-6712-2E4A-9592A31654E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524CC08-0297-BD34-FA3B-CE6863323E91}"/>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20700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03DDB0-7081-08F1-5ADC-3C9C46C5B4B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20F27B6-1BD1-8F1F-20D6-31B7D4890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190ED7E-C934-8F4E-33C0-3F44DC4A86D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16A1744-7C1C-5DD6-3E24-47D13BECD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B3DFED5-AD10-8093-E14F-6FD7ECE5058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0E9EC55-2364-239E-FD9F-CBF2DD6E0F44}"/>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8" name="Segnaposto piè di pagina 7">
            <a:extLst>
              <a:ext uri="{FF2B5EF4-FFF2-40B4-BE49-F238E27FC236}">
                <a16:creationId xmlns:a16="http://schemas.microsoft.com/office/drawing/2014/main" id="{AAF00A5B-AE3A-21F7-2C76-7605BC011D5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FD07A29-32AC-8CE8-2273-A8D9BF304488}"/>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199575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F7B82E-37F2-2050-3414-0D725ACB3E5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4EE393A-DC51-4F7E-9068-AE519682BFF2}"/>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4" name="Segnaposto piè di pagina 3">
            <a:extLst>
              <a:ext uri="{FF2B5EF4-FFF2-40B4-BE49-F238E27FC236}">
                <a16:creationId xmlns:a16="http://schemas.microsoft.com/office/drawing/2014/main" id="{DD14AECD-5E33-D973-200B-257936A66A4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34E1600-362C-6A09-0220-E9607ACC9E7A}"/>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159848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84F826B-73E3-A4F3-178F-9F0B6D2E2A32}"/>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3" name="Segnaposto piè di pagina 2">
            <a:extLst>
              <a:ext uri="{FF2B5EF4-FFF2-40B4-BE49-F238E27FC236}">
                <a16:creationId xmlns:a16="http://schemas.microsoft.com/office/drawing/2014/main" id="{1D911C5E-6B24-7E08-AFC5-1961AE19477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F3F90DF-D279-7655-6DDF-D519C56A87D9}"/>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348952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DF992A-F1F2-F992-713C-00336281186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CD4CFC-541C-728D-B904-B9D53B8431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82F7877-7907-5954-65E8-140962D9E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29F5A18-9FD8-0D9B-6028-E1E4009A5FCC}"/>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6" name="Segnaposto piè di pagina 5">
            <a:extLst>
              <a:ext uri="{FF2B5EF4-FFF2-40B4-BE49-F238E27FC236}">
                <a16:creationId xmlns:a16="http://schemas.microsoft.com/office/drawing/2014/main" id="{C61A335B-C8EB-F870-31A5-51549AC09F9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379EC40-03E8-8281-1D0F-A00B03F30FA7}"/>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419298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E4865C-92E6-5332-0BBA-E21A460072F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FF2E3B1-3CC9-A5A4-1067-3BEDFA1FD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03D9351-6FF5-B61E-CC43-91FF4F3FF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E8AA435-9542-BDB6-4F86-D9B714FC8514}"/>
              </a:ext>
            </a:extLst>
          </p:cNvPr>
          <p:cNvSpPr>
            <a:spLocks noGrp="1"/>
          </p:cNvSpPr>
          <p:nvPr>
            <p:ph type="dt" sz="half" idx="10"/>
          </p:nvPr>
        </p:nvSpPr>
        <p:spPr/>
        <p:txBody>
          <a:bodyPr/>
          <a:lstStyle/>
          <a:p>
            <a:fld id="{8E2C30A1-00BD-43E7-8F23-294C316A115E}" type="datetimeFigureOut">
              <a:rPr lang="it-IT" smtClean="0"/>
              <a:t>23/06/2023</a:t>
            </a:fld>
            <a:endParaRPr lang="it-IT"/>
          </a:p>
        </p:txBody>
      </p:sp>
      <p:sp>
        <p:nvSpPr>
          <p:cNvPr id="6" name="Segnaposto piè di pagina 5">
            <a:extLst>
              <a:ext uri="{FF2B5EF4-FFF2-40B4-BE49-F238E27FC236}">
                <a16:creationId xmlns:a16="http://schemas.microsoft.com/office/drawing/2014/main" id="{B5065719-87CF-95BF-D3B3-798BC0FBD72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E286C46-8291-0497-F080-99AF2363275F}"/>
              </a:ext>
            </a:extLst>
          </p:cNvPr>
          <p:cNvSpPr>
            <a:spLocks noGrp="1"/>
          </p:cNvSpPr>
          <p:nvPr>
            <p:ph type="sldNum" sz="quarter" idx="12"/>
          </p:nvPr>
        </p:nvSpPr>
        <p:spPr/>
        <p:txBody>
          <a:bodyPr/>
          <a:lstStyle/>
          <a:p>
            <a:fld id="{8C2135F1-E247-4515-851C-BA1E681B21C5}" type="slidenum">
              <a:rPr lang="it-IT" smtClean="0"/>
              <a:t>‹N›</a:t>
            </a:fld>
            <a:endParaRPr lang="it-IT"/>
          </a:p>
        </p:txBody>
      </p:sp>
    </p:spTree>
    <p:extLst>
      <p:ext uri="{BB962C8B-B14F-4D97-AF65-F5344CB8AC3E}">
        <p14:creationId xmlns:p14="http://schemas.microsoft.com/office/powerpoint/2010/main" val="23082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0F8A569-13D6-691D-3F3D-19CAA9931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4F5E2DE-10D4-D203-3C2A-6300AA057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4F00062-673E-6DD0-339D-F71685573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C30A1-00BD-43E7-8F23-294C316A115E}" type="datetimeFigureOut">
              <a:rPr lang="it-IT" smtClean="0"/>
              <a:t>23/06/2023</a:t>
            </a:fld>
            <a:endParaRPr lang="it-IT"/>
          </a:p>
        </p:txBody>
      </p:sp>
      <p:sp>
        <p:nvSpPr>
          <p:cNvPr id="5" name="Segnaposto piè di pagina 4">
            <a:extLst>
              <a:ext uri="{FF2B5EF4-FFF2-40B4-BE49-F238E27FC236}">
                <a16:creationId xmlns:a16="http://schemas.microsoft.com/office/drawing/2014/main" id="{F5BC2F4D-7432-AF3A-B0A7-13CE56070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CFDEC3A-2ACA-D0FF-4F85-F7AB54706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135F1-E247-4515-851C-BA1E681B21C5}" type="slidenum">
              <a:rPr lang="it-IT" smtClean="0"/>
              <a:t>‹N›</a:t>
            </a:fld>
            <a:endParaRPr lang="it-IT"/>
          </a:p>
        </p:txBody>
      </p:sp>
    </p:spTree>
    <p:extLst>
      <p:ext uri="{BB962C8B-B14F-4D97-AF65-F5344CB8AC3E}">
        <p14:creationId xmlns:p14="http://schemas.microsoft.com/office/powerpoint/2010/main" val="3420417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virtuale.unibo.it/course/view.php?id=3631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98A136-EB32-7A6D-98A4-2B962BA6B186}"/>
              </a:ext>
            </a:extLst>
          </p:cNvPr>
          <p:cNvSpPr>
            <a:spLocks noGrp="1"/>
          </p:cNvSpPr>
          <p:nvPr>
            <p:ph type="ctrTitle"/>
          </p:nvPr>
        </p:nvSpPr>
        <p:spPr>
          <a:xfrm>
            <a:off x="1524000" y="1122363"/>
            <a:ext cx="9144000" cy="981645"/>
          </a:xfrm>
        </p:spPr>
        <p:txBody>
          <a:bodyPr/>
          <a:lstStyle/>
          <a:p>
            <a:r>
              <a:rPr lang="it-IT" dirty="0"/>
              <a:t>Progetto Finale</a:t>
            </a:r>
          </a:p>
        </p:txBody>
      </p:sp>
      <p:sp>
        <p:nvSpPr>
          <p:cNvPr id="3" name="Sottotitolo 2">
            <a:extLst>
              <a:ext uri="{FF2B5EF4-FFF2-40B4-BE49-F238E27FC236}">
                <a16:creationId xmlns:a16="http://schemas.microsoft.com/office/drawing/2014/main" id="{561674F5-0524-C9DD-9E84-00973B1BE2F3}"/>
              </a:ext>
            </a:extLst>
          </p:cNvPr>
          <p:cNvSpPr>
            <a:spLocks noGrp="1"/>
          </p:cNvSpPr>
          <p:nvPr>
            <p:ph type="subTitle" idx="1"/>
          </p:nvPr>
        </p:nvSpPr>
        <p:spPr>
          <a:xfrm>
            <a:off x="1524000" y="2927335"/>
            <a:ext cx="9144000" cy="3562241"/>
          </a:xfrm>
        </p:spPr>
        <p:txBody>
          <a:bodyPr>
            <a:normAutofit fontScale="92500" lnSpcReduction="10000"/>
          </a:bodyPr>
          <a:lstStyle/>
          <a:p>
            <a:r>
              <a:rPr lang="it-IT" dirty="0"/>
              <a:t>Andriani Demetrio</a:t>
            </a:r>
          </a:p>
          <a:p>
            <a:r>
              <a:rPr lang="it-IT" dirty="0"/>
              <a:t>Tullio Alessandro</a:t>
            </a:r>
          </a:p>
          <a:p>
            <a:endParaRPr lang="it-IT" dirty="0"/>
          </a:p>
          <a:p>
            <a:endParaRPr lang="it-IT" dirty="0"/>
          </a:p>
          <a:p>
            <a:endParaRPr lang="it-IT" dirty="0"/>
          </a:p>
          <a:p>
            <a:endParaRPr lang="it-IT" dirty="0"/>
          </a:p>
          <a:p>
            <a:endParaRPr lang="it-IT" dirty="0"/>
          </a:p>
          <a:p>
            <a:r>
              <a:rPr lang="en-US" b="0" i="1" dirty="0">
                <a:solidFill>
                  <a:srgbClr val="373A3C"/>
                </a:solidFill>
                <a:effectLst/>
                <a:latin typeface="-apple-system"/>
              </a:rPr>
              <a:t>Laboratory of Network Programmability and Automation - Programmable Networking</a:t>
            </a:r>
            <a:endParaRPr lang="en-US" b="0" i="1" dirty="0">
              <a:solidFill>
                <a:srgbClr val="373A3C"/>
              </a:solidFill>
              <a:effectLst/>
              <a:latin typeface="-apple-system"/>
              <a:hlinkClick r:id="rId2"/>
            </a:endParaRPr>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410370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8C3D5-B257-F335-75A4-96CAC2DE5992}"/>
              </a:ext>
            </a:extLst>
          </p:cNvPr>
          <p:cNvSpPr>
            <a:spLocks noGrp="1"/>
          </p:cNvSpPr>
          <p:nvPr>
            <p:ph type="title"/>
          </p:nvPr>
        </p:nvSpPr>
        <p:spPr/>
        <p:txBody>
          <a:bodyPr/>
          <a:lstStyle/>
          <a:p>
            <a:r>
              <a:rPr lang="it-IT" dirty="0"/>
              <a:t>Testing:</a:t>
            </a:r>
          </a:p>
        </p:txBody>
      </p:sp>
      <p:sp>
        <p:nvSpPr>
          <p:cNvPr id="3" name="Segnaposto contenuto 2">
            <a:extLst>
              <a:ext uri="{FF2B5EF4-FFF2-40B4-BE49-F238E27FC236}">
                <a16:creationId xmlns:a16="http://schemas.microsoft.com/office/drawing/2014/main" id="{70FCBA34-2E12-0A40-1900-61640D286A45}"/>
              </a:ext>
            </a:extLst>
          </p:cNvPr>
          <p:cNvSpPr>
            <a:spLocks noGrp="1"/>
          </p:cNvSpPr>
          <p:nvPr>
            <p:ph idx="1"/>
          </p:nvPr>
        </p:nvSpPr>
        <p:spPr>
          <a:xfrm>
            <a:off x="838200" y="1366888"/>
            <a:ext cx="10515600" cy="4810076"/>
          </a:xfrm>
        </p:spPr>
        <p:txBody>
          <a:bodyPr>
            <a:normAutofit/>
          </a:bodyPr>
          <a:lstStyle/>
          <a:p>
            <a:r>
              <a:rPr lang="it-IT" sz="1800" dirty="0"/>
              <a:t>Una volta eseguiti i due comandi, la THRESHOLD verrà superata, quindi il pacchetto che ha causato il superamento verrà salvato nel registro THRESHOLDI. Per verificare le variazioni, `e necessario inviare il pacchetto con header custom con il comando </a:t>
            </a:r>
            <a:r>
              <a:rPr lang="it-IT" sz="1800" b="1" dirty="0"/>
              <a:t>./mytunnel send.py 10.0.2.2 ”P4” –</a:t>
            </a:r>
            <a:r>
              <a:rPr lang="it-IT" sz="1800" b="1" dirty="0" err="1"/>
              <a:t>dst</a:t>
            </a:r>
            <a:r>
              <a:rPr lang="it-IT" sz="1800" b="1" dirty="0"/>
              <a:t> id 2</a:t>
            </a:r>
            <a:endParaRPr lang="en-US" sz="1800" b="1" dirty="0"/>
          </a:p>
        </p:txBody>
      </p:sp>
      <p:pic>
        <p:nvPicPr>
          <p:cNvPr id="5" name="Immagine 4" descr="Immagine che contiene testo, schermata, software, Software multimediale&#10;&#10;Descrizione generata automaticamente">
            <a:extLst>
              <a:ext uri="{FF2B5EF4-FFF2-40B4-BE49-F238E27FC236}">
                <a16:creationId xmlns:a16="http://schemas.microsoft.com/office/drawing/2014/main" id="{3E10C7DD-216A-972C-F53B-A3894859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157" y="2238450"/>
            <a:ext cx="8109445" cy="4068149"/>
          </a:xfrm>
          <a:prstGeom prst="rect">
            <a:avLst/>
          </a:prstGeom>
        </p:spPr>
      </p:pic>
    </p:spTree>
    <p:extLst>
      <p:ext uri="{BB962C8B-B14F-4D97-AF65-F5344CB8AC3E}">
        <p14:creationId xmlns:p14="http://schemas.microsoft.com/office/powerpoint/2010/main" val="267240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8C3D5-B257-F335-75A4-96CAC2DE5992}"/>
              </a:ext>
            </a:extLst>
          </p:cNvPr>
          <p:cNvSpPr>
            <a:spLocks noGrp="1"/>
          </p:cNvSpPr>
          <p:nvPr>
            <p:ph type="title"/>
          </p:nvPr>
        </p:nvSpPr>
        <p:spPr/>
        <p:txBody>
          <a:bodyPr/>
          <a:lstStyle/>
          <a:p>
            <a:r>
              <a:rPr lang="it-IT" dirty="0"/>
              <a:t>Requisiti e Richiesta:</a:t>
            </a:r>
          </a:p>
        </p:txBody>
      </p:sp>
      <p:sp>
        <p:nvSpPr>
          <p:cNvPr id="3" name="Segnaposto contenuto 2">
            <a:extLst>
              <a:ext uri="{FF2B5EF4-FFF2-40B4-BE49-F238E27FC236}">
                <a16:creationId xmlns:a16="http://schemas.microsoft.com/office/drawing/2014/main" id="{70FCBA34-2E12-0A40-1900-61640D286A45}"/>
              </a:ext>
            </a:extLst>
          </p:cNvPr>
          <p:cNvSpPr>
            <a:spLocks noGrp="1"/>
          </p:cNvSpPr>
          <p:nvPr>
            <p:ph idx="1"/>
          </p:nvPr>
        </p:nvSpPr>
        <p:spPr/>
        <p:txBody>
          <a:bodyPr/>
          <a:lstStyle/>
          <a:p>
            <a:r>
              <a:rPr lang="en-US" b="0" i="0" dirty="0">
                <a:solidFill>
                  <a:srgbClr val="212529"/>
                </a:solidFill>
                <a:effectLst/>
                <a:latin typeface="-apple-system"/>
              </a:rPr>
              <a:t>Topologia</a:t>
            </a:r>
            <a:r>
              <a:rPr lang="en-US" dirty="0">
                <a:solidFill>
                  <a:srgbClr val="212529"/>
                </a:solidFill>
                <a:latin typeface="-apple-system"/>
              </a:rPr>
              <a:t>: 3 switch &amp; 3 host</a:t>
            </a:r>
          </a:p>
          <a:p>
            <a:endParaRPr lang="en-US" b="0" i="0" dirty="0">
              <a:solidFill>
                <a:srgbClr val="212529"/>
              </a:solidFill>
              <a:effectLst/>
              <a:latin typeface="-apple-system"/>
            </a:endParaRPr>
          </a:p>
          <a:p>
            <a:endParaRPr lang="en-US" dirty="0">
              <a:solidFill>
                <a:srgbClr val="212529"/>
              </a:solidFill>
              <a:latin typeface="-apple-system"/>
            </a:endParaRPr>
          </a:p>
          <a:p>
            <a:endParaRPr lang="en-US" b="0" i="0" dirty="0">
              <a:solidFill>
                <a:srgbClr val="212529"/>
              </a:solidFill>
              <a:effectLst/>
              <a:latin typeface="-apple-system"/>
            </a:endParaRPr>
          </a:p>
          <a:p>
            <a:endParaRPr lang="en-US" b="0" i="0" dirty="0">
              <a:solidFill>
                <a:srgbClr val="212529"/>
              </a:solidFill>
              <a:effectLst/>
              <a:latin typeface="-apple-system"/>
            </a:endParaRPr>
          </a:p>
        </p:txBody>
      </p:sp>
      <p:pic>
        <p:nvPicPr>
          <p:cNvPr id="5" name="Immagine 4" descr="Immagine che contiene schermata, testo, collana&#10;&#10;Descrizione generata automaticamente">
            <a:extLst>
              <a:ext uri="{FF2B5EF4-FFF2-40B4-BE49-F238E27FC236}">
                <a16:creationId xmlns:a16="http://schemas.microsoft.com/office/drawing/2014/main" id="{A2966706-7AED-055C-6682-C78B7AD95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139" y="2481805"/>
            <a:ext cx="8344734" cy="3901117"/>
          </a:xfrm>
          <a:prstGeom prst="rect">
            <a:avLst/>
          </a:prstGeom>
        </p:spPr>
      </p:pic>
    </p:spTree>
    <p:extLst>
      <p:ext uri="{BB962C8B-B14F-4D97-AF65-F5344CB8AC3E}">
        <p14:creationId xmlns:p14="http://schemas.microsoft.com/office/powerpoint/2010/main" val="361401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8C3D5-B257-F335-75A4-96CAC2DE5992}"/>
              </a:ext>
            </a:extLst>
          </p:cNvPr>
          <p:cNvSpPr>
            <a:spLocks noGrp="1"/>
          </p:cNvSpPr>
          <p:nvPr>
            <p:ph type="title"/>
          </p:nvPr>
        </p:nvSpPr>
        <p:spPr/>
        <p:txBody>
          <a:bodyPr/>
          <a:lstStyle/>
          <a:p>
            <a:r>
              <a:rPr lang="it-IT" dirty="0"/>
              <a:t>Requisiti e Richiesta:</a:t>
            </a:r>
          </a:p>
        </p:txBody>
      </p:sp>
      <p:sp>
        <p:nvSpPr>
          <p:cNvPr id="6" name="Segnaposto contenuto 5">
            <a:extLst>
              <a:ext uri="{FF2B5EF4-FFF2-40B4-BE49-F238E27FC236}">
                <a16:creationId xmlns:a16="http://schemas.microsoft.com/office/drawing/2014/main" id="{11661B5C-80C5-D5EE-B767-DFBF8CB579DC}"/>
              </a:ext>
            </a:extLst>
          </p:cNvPr>
          <p:cNvSpPr>
            <a:spLocks noGrp="1"/>
          </p:cNvSpPr>
          <p:nvPr>
            <p:ph idx="1"/>
          </p:nvPr>
        </p:nvSpPr>
        <p:spPr>
          <a:xfrm>
            <a:off x="838200" y="1571349"/>
            <a:ext cx="10515599" cy="4605614"/>
          </a:xfrm>
        </p:spPr>
        <p:txBody>
          <a:bodyPr>
            <a:normAutofit fontScale="77500" lnSpcReduction="20000"/>
          </a:bodyPr>
          <a:lstStyle/>
          <a:p>
            <a:pPr marL="0" indent="0">
              <a:buNone/>
            </a:pPr>
            <a:r>
              <a:rPr lang="it-IT" dirty="0"/>
              <a:t>Il programma deve quindi comportarsi come asymmetric flow nel caso generale con ipv4, quando però la treshold (soglia) della differenza viene raggiunta il programma deve: </a:t>
            </a:r>
          </a:p>
          <a:p>
            <a:r>
              <a:rPr lang="it-IT" dirty="0"/>
              <a:t>Prima di tutto registrare in un opportuno registro ( chiamato TRESHOLDI) i dati relativi all’ultimo pacchetto che ha causato la treshold ovvero:                                                                  </a:t>
            </a:r>
            <a:r>
              <a:rPr lang="it-IT" dirty="0" err="1"/>
              <a:t>Ip</a:t>
            </a:r>
            <a:r>
              <a:rPr lang="it-IT" dirty="0"/>
              <a:t> sorgente;  Ip destinazione;  Timestamp ultimo pacchetto; </a:t>
            </a:r>
          </a:p>
          <a:p>
            <a:r>
              <a:rPr lang="it-IT" dirty="0"/>
              <a:t>Secondo NON deve droppare i pacchetti ma devo comunque continuare a forwardarli correttamente. </a:t>
            </a:r>
          </a:p>
          <a:p>
            <a:pPr marL="0" indent="0">
              <a:buNone/>
            </a:pPr>
            <a:r>
              <a:rPr lang="it-IT" b="1" dirty="0"/>
              <a:t>CONTEMPORANEAMENTE</a:t>
            </a:r>
            <a:r>
              <a:rPr lang="it-IT" dirty="0"/>
              <a:t> Il programma deve processare i pacchetti del protocollo custom. Ogni volta che viene processato un pacchetto myTunnel, prima di ”accettarlo”        ( ovvero fare l’</a:t>
            </a:r>
            <a:r>
              <a:rPr lang="it-IT" dirty="0" err="1"/>
              <a:t>apply</a:t>
            </a:r>
            <a:r>
              <a:rPr lang="it-IT" dirty="0"/>
              <a:t> della tabella ) si deve controllare se nel registro TRESHOLD definito precedentemente è stato scritto un valore che segnala il raggiungimento della treshold per un determinato flusso. IN CASO POSITIVO si deve, prima di accettare il pacchetto, scrivere dei valori nel campo dell’header corrispondente del pacchetto. In particolare:</a:t>
            </a:r>
          </a:p>
          <a:p>
            <a:pPr marL="0" indent="0">
              <a:buNone/>
            </a:pPr>
            <a:r>
              <a:rPr lang="it-IT" dirty="0"/>
              <a:t>• Scrivere nel campo IP Mal la DESTINAZIONE dell’Ip che ha raggiunto la treshold;</a:t>
            </a:r>
          </a:p>
          <a:p>
            <a:pPr marL="0" indent="0">
              <a:buNone/>
            </a:pPr>
            <a:r>
              <a:rPr lang="it-IT" dirty="0"/>
              <a:t>• Scrivere nel campo flag il valore 1;</a:t>
            </a:r>
          </a:p>
        </p:txBody>
      </p:sp>
    </p:spTree>
    <p:extLst>
      <p:ext uri="{BB962C8B-B14F-4D97-AF65-F5344CB8AC3E}">
        <p14:creationId xmlns:p14="http://schemas.microsoft.com/office/powerpoint/2010/main" val="45832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8C3D5-B257-F335-75A4-96CAC2DE5992}"/>
              </a:ext>
            </a:extLst>
          </p:cNvPr>
          <p:cNvSpPr>
            <a:spLocks noGrp="1"/>
          </p:cNvSpPr>
          <p:nvPr>
            <p:ph type="title"/>
          </p:nvPr>
        </p:nvSpPr>
        <p:spPr/>
        <p:txBody>
          <a:bodyPr/>
          <a:lstStyle/>
          <a:p>
            <a:r>
              <a:rPr lang="it-IT" dirty="0"/>
              <a:t>Implementazione:</a:t>
            </a:r>
          </a:p>
        </p:txBody>
      </p:sp>
      <p:sp>
        <p:nvSpPr>
          <p:cNvPr id="3" name="Segnaposto contenuto 2">
            <a:extLst>
              <a:ext uri="{FF2B5EF4-FFF2-40B4-BE49-F238E27FC236}">
                <a16:creationId xmlns:a16="http://schemas.microsoft.com/office/drawing/2014/main" id="{70FCBA34-2E12-0A40-1900-61640D286A45}"/>
              </a:ext>
            </a:extLst>
          </p:cNvPr>
          <p:cNvSpPr>
            <a:spLocks noGrp="1"/>
          </p:cNvSpPr>
          <p:nvPr>
            <p:ph idx="1"/>
          </p:nvPr>
        </p:nvSpPr>
        <p:spPr/>
        <p:txBody>
          <a:bodyPr/>
          <a:lstStyle/>
          <a:p>
            <a:r>
              <a:rPr lang="en-US" b="0" i="0" dirty="0">
                <a:solidFill>
                  <a:srgbClr val="212529"/>
                </a:solidFill>
                <a:effectLst/>
                <a:latin typeface="-apple-system"/>
              </a:rPr>
              <a:t>Parser:</a:t>
            </a:r>
            <a:endParaRPr lang="en-US" dirty="0">
              <a:solidFill>
                <a:srgbClr val="212529"/>
              </a:solidFill>
              <a:latin typeface="-apple-system"/>
            </a:endParaRPr>
          </a:p>
          <a:p>
            <a:endParaRPr lang="en-US" b="0" i="0" dirty="0">
              <a:solidFill>
                <a:srgbClr val="212529"/>
              </a:solidFill>
              <a:effectLst/>
              <a:latin typeface="-apple-system"/>
            </a:endParaRPr>
          </a:p>
          <a:p>
            <a:endParaRPr lang="en-US" dirty="0">
              <a:solidFill>
                <a:srgbClr val="212529"/>
              </a:solidFill>
              <a:latin typeface="-apple-system"/>
            </a:endParaRPr>
          </a:p>
          <a:p>
            <a:endParaRPr lang="en-US" b="0" i="0" dirty="0">
              <a:solidFill>
                <a:srgbClr val="212529"/>
              </a:solidFill>
              <a:effectLst/>
              <a:latin typeface="-apple-system"/>
            </a:endParaRPr>
          </a:p>
          <a:p>
            <a:endParaRPr lang="en-US" b="0" i="0" dirty="0">
              <a:solidFill>
                <a:srgbClr val="212529"/>
              </a:solidFill>
              <a:effectLst/>
              <a:latin typeface="-apple-system"/>
            </a:endParaRPr>
          </a:p>
        </p:txBody>
      </p:sp>
      <p:pic>
        <p:nvPicPr>
          <p:cNvPr id="6" name="Immagine 5" descr="Immagine che contiene testo, schermata, menu">
            <a:extLst>
              <a:ext uri="{FF2B5EF4-FFF2-40B4-BE49-F238E27FC236}">
                <a16:creationId xmlns:a16="http://schemas.microsoft.com/office/drawing/2014/main" id="{87472E73-6498-352C-1BA8-725D80902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166" y="1444562"/>
            <a:ext cx="5372566" cy="5113463"/>
          </a:xfrm>
          <a:prstGeom prst="rect">
            <a:avLst/>
          </a:prstGeom>
        </p:spPr>
      </p:pic>
    </p:spTree>
    <p:extLst>
      <p:ext uri="{BB962C8B-B14F-4D97-AF65-F5344CB8AC3E}">
        <p14:creationId xmlns:p14="http://schemas.microsoft.com/office/powerpoint/2010/main" val="304526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8C3D5-B257-F335-75A4-96CAC2DE5992}"/>
              </a:ext>
            </a:extLst>
          </p:cNvPr>
          <p:cNvSpPr>
            <a:spLocks noGrp="1"/>
          </p:cNvSpPr>
          <p:nvPr>
            <p:ph type="title"/>
          </p:nvPr>
        </p:nvSpPr>
        <p:spPr/>
        <p:txBody>
          <a:bodyPr/>
          <a:lstStyle/>
          <a:p>
            <a:r>
              <a:rPr lang="it-IT" dirty="0"/>
              <a:t>Implementazione:</a:t>
            </a:r>
          </a:p>
        </p:txBody>
      </p:sp>
      <p:sp>
        <p:nvSpPr>
          <p:cNvPr id="3" name="Segnaposto contenuto 2">
            <a:extLst>
              <a:ext uri="{FF2B5EF4-FFF2-40B4-BE49-F238E27FC236}">
                <a16:creationId xmlns:a16="http://schemas.microsoft.com/office/drawing/2014/main" id="{70FCBA34-2E12-0A40-1900-61640D286A45}"/>
              </a:ext>
            </a:extLst>
          </p:cNvPr>
          <p:cNvSpPr>
            <a:spLocks noGrp="1"/>
          </p:cNvSpPr>
          <p:nvPr>
            <p:ph idx="1"/>
          </p:nvPr>
        </p:nvSpPr>
        <p:spPr>
          <a:xfrm>
            <a:off x="838200" y="1825625"/>
            <a:ext cx="10515600" cy="4667250"/>
          </a:xfrm>
        </p:spPr>
        <p:txBody>
          <a:bodyPr>
            <a:normAutofit/>
          </a:bodyPr>
          <a:lstStyle/>
          <a:p>
            <a:r>
              <a:rPr lang="en-US" b="0" i="0" dirty="0">
                <a:solidFill>
                  <a:srgbClr val="212529"/>
                </a:solidFill>
                <a:effectLst/>
                <a:latin typeface="-apple-system"/>
              </a:rPr>
              <a:t>Ingress:</a:t>
            </a:r>
          </a:p>
          <a:p>
            <a:endParaRPr lang="en-US" dirty="0">
              <a:solidFill>
                <a:srgbClr val="212529"/>
              </a:solidFill>
              <a:latin typeface="-apple-system"/>
            </a:endParaRPr>
          </a:p>
          <a:p>
            <a:endParaRPr lang="en-US" dirty="0">
              <a:solidFill>
                <a:srgbClr val="212529"/>
              </a:solidFill>
              <a:latin typeface="-apple-system"/>
            </a:endParaRPr>
          </a:p>
          <a:p>
            <a:endParaRPr lang="en-US" dirty="0">
              <a:solidFill>
                <a:srgbClr val="212529"/>
              </a:solidFill>
              <a:latin typeface="-apple-system"/>
            </a:endParaRPr>
          </a:p>
          <a:p>
            <a:endParaRPr lang="en-US" dirty="0">
              <a:solidFill>
                <a:srgbClr val="212529"/>
              </a:solidFill>
              <a:latin typeface="-apple-system"/>
            </a:endParaRPr>
          </a:p>
          <a:p>
            <a:endParaRPr lang="en-US" dirty="0">
              <a:solidFill>
                <a:srgbClr val="212529"/>
              </a:solidFill>
              <a:latin typeface="-apple-system"/>
            </a:endParaRPr>
          </a:p>
          <a:p>
            <a:endParaRPr lang="en-US" dirty="0">
              <a:solidFill>
                <a:srgbClr val="212529"/>
              </a:solidFill>
              <a:latin typeface="-apple-system"/>
            </a:endParaRPr>
          </a:p>
          <a:p>
            <a:endParaRPr lang="en-US" dirty="0">
              <a:solidFill>
                <a:srgbClr val="212529"/>
              </a:solidFill>
              <a:latin typeface="-apple-system"/>
            </a:endParaRPr>
          </a:p>
          <a:p>
            <a:pPr marL="0" indent="0">
              <a:buNone/>
            </a:pPr>
            <a:r>
              <a:rPr lang="it-IT" sz="2400" dirty="0">
                <a:solidFill>
                  <a:srgbClr val="212529"/>
                </a:solidFill>
                <a:latin typeface="-apple-system"/>
              </a:rPr>
              <a:t>Gestione</a:t>
            </a:r>
            <a:r>
              <a:rPr lang="en-US" sz="2400" dirty="0">
                <a:solidFill>
                  <a:srgbClr val="212529"/>
                </a:solidFill>
                <a:latin typeface="-apple-system"/>
              </a:rPr>
              <a:t> del traffico IPv4                                  </a:t>
            </a:r>
            <a:r>
              <a:rPr lang="it-IT" sz="2400" dirty="0">
                <a:solidFill>
                  <a:srgbClr val="212529"/>
                </a:solidFill>
                <a:latin typeface="-apple-system"/>
              </a:rPr>
              <a:t>Gestione</a:t>
            </a:r>
            <a:r>
              <a:rPr lang="en-US" sz="2400" dirty="0">
                <a:solidFill>
                  <a:srgbClr val="212529"/>
                </a:solidFill>
                <a:latin typeface="-apple-system"/>
              </a:rPr>
              <a:t> del traffic con header custom</a:t>
            </a:r>
          </a:p>
          <a:p>
            <a:endParaRPr lang="en-US" b="0" i="0" dirty="0">
              <a:solidFill>
                <a:srgbClr val="212529"/>
              </a:solidFill>
              <a:effectLst/>
              <a:latin typeface="-apple-system"/>
            </a:endParaRPr>
          </a:p>
          <a:p>
            <a:endParaRPr lang="en-US" dirty="0">
              <a:solidFill>
                <a:srgbClr val="212529"/>
              </a:solidFill>
              <a:latin typeface="-apple-system"/>
            </a:endParaRPr>
          </a:p>
          <a:p>
            <a:endParaRPr lang="en-US" b="0" i="0" dirty="0">
              <a:solidFill>
                <a:srgbClr val="212529"/>
              </a:solidFill>
              <a:effectLst/>
              <a:latin typeface="-apple-system"/>
            </a:endParaRPr>
          </a:p>
          <a:p>
            <a:endParaRPr lang="en-US" b="0" i="0" dirty="0">
              <a:solidFill>
                <a:srgbClr val="212529"/>
              </a:solidFill>
              <a:effectLst/>
              <a:latin typeface="-apple-system"/>
            </a:endParaRPr>
          </a:p>
        </p:txBody>
      </p:sp>
      <p:pic>
        <p:nvPicPr>
          <p:cNvPr id="5" name="Immagine 4" descr="Immagine che contiene testo, schermata, software, Carattere">
            <a:extLst>
              <a:ext uri="{FF2B5EF4-FFF2-40B4-BE49-F238E27FC236}">
                <a16:creationId xmlns:a16="http://schemas.microsoft.com/office/drawing/2014/main" id="{202B8F41-F780-2853-B13C-C64580294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77963"/>
            <a:ext cx="4397121" cy="3162574"/>
          </a:xfrm>
          <a:prstGeom prst="rect">
            <a:avLst/>
          </a:prstGeom>
        </p:spPr>
      </p:pic>
      <p:pic>
        <p:nvPicPr>
          <p:cNvPr id="8" name="Immagine 7" descr="Immagine che contiene testo, schermata, Carattere&#10;&#10;Descrizione generata automaticamente">
            <a:extLst>
              <a:ext uri="{FF2B5EF4-FFF2-40B4-BE49-F238E27FC236}">
                <a16:creationId xmlns:a16="http://schemas.microsoft.com/office/drawing/2014/main" id="{D097656A-1246-9B80-D520-7F8A84D8E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253" y="2494135"/>
            <a:ext cx="4267570" cy="3330229"/>
          </a:xfrm>
          <a:prstGeom prst="rect">
            <a:avLst/>
          </a:prstGeom>
        </p:spPr>
      </p:pic>
    </p:spTree>
    <p:extLst>
      <p:ext uri="{BB962C8B-B14F-4D97-AF65-F5344CB8AC3E}">
        <p14:creationId xmlns:p14="http://schemas.microsoft.com/office/powerpoint/2010/main" val="259772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8C3D5-B257-F335-75A4-96CAC2DE5992}"/>
              </a:ext>
            </a:extLst>
          </p:cNvPr>
          <p:cNvSpPr>
            <a:spLocks noGrp="1"/>
          </p:cNvSpPr>
          <p:nvPr>
            <p:ph type="title"/>
          </p:nvPr>
        </p:nvSpPr>
        <p:spPr/>
        <p:txBody>
          <a:bodyPr/>
          <a:lstStyle/>
          <a:p>
            <a:r>
              <a:rPr lang="it-IT" dirty="0"/>
              <a:t>Implementazione:</a:t>
            </a:r>
          </a:p>
        </p:txBody>
      </p:sp>
      <p:sp>
        <p:nvSpPr>
          <p:cNvPr id="3" name="Segnaposto contenuto 2">
            <a:extLst>
              <a:ext uri="{FF2B5EF4-FFF2-40B4-BE49-F238E27FC236}">
                <a16:creationId xmlns:a16="http://schemas.microsoft.com/office/drawing/2014/main" id="{70FCBA34-2E12-0A40-1900-61640D286A45}"/>
              </a:ext>
            </a:extLst>
          </p:cNvPr>
          <p:cNvSpPr>
            <a:spLocks noGrp="1"/>
          </p:cNvSpPr>
          <p:nvPr>
            <p:ph idx="1"/>
          </p:nvPr>
        </p:nvSpPr>
        <p:spPr/>
        <p:txBody>
          <a:bodyPr/>
          <a:lstStyle/>
          <a:p>
            <a:r>
              <a:rPr lang="en-US" b="0" i="0" dirty="0" err="1">
                <a:solidFill>
                  <a:srgbClr val="212529"/>
                </a:solidFill>
                <a:effectLst/>
                <a:latin typeface="-apple-system"/>
              </a:rPr>
              <a:t>Deparser</a:t>
            </a:r>
            <a:r>
              <a:rPr lang="en-US" b="0" i="0" dirty="0">
                <a:solidFill>
                  <a:srgbClr val="212529"/>
                </a:solidFill>
                <a:effectLst/>
                <a:latin typeface="-apple-system"/>
              </a:rPr>
              <a:t>:</a:t>
            </a:r>
            <a:endParaRPr lang="en-US" dirty="0">
              <a:solidFill>
                <a:srgbClr val="212529"/>
              </a:solidFill>
              <a:latin typeface="-apple-system"/>
            </a:endParaRPr>
          </a:p>
          <a:p>
            <a:endParaRPr lang="en-US" b="0" i="0" dirty="0">
              <a:solidFill>
                <a:srgbClr val="212529"/>
              </a:solidFill>
              <a:effectLst/>
              <a:latin typeface="-apple-system"/>
            </a:endParaRPr>
          </a:p>
          <a:p>
            <a:endParaRPr lang="en-US" dirty="0">
              <a:solidFill>
                <a:srgbClr val="212529"/>
              </a:solidFill>
              <a:latin typeface="-apple-system"/>
            </a:endParaRPr>
          </a:p>
          <a:p>
            <a:endParaRPr lang="en-US" b="0" i="0" dirty="0">
              <a:solidFill>
                <a:srgbClr val="212529"/>
              </a:solidFill>
              <a:effectLst/>
              <a:latin typeface="-apple-system"/>
            </a:endParaRPr>
          </a:p>
          <a:p>
            <a:endParaRPr lang="en-US" b="0" i="0" dirty="0">
              <a:solidFill>
                <a:srgbClr val="212529"/>
              </a:solidFill>
              <a:effectLst/>
              <a:latin typeface="-apple-system"/>
            </a:endParaRPr>
          </a:p>
        </p:txBody>
      </p:sp>
      <p:pic>
        <p:nvPicPr>
          <p:cNvPr id="5" name="Immagine 4" descr="Immagine che contiene testo, schermata, Carattere">
            <a:extLst>
              <a:ext uri="{FF2B5EF4-FFF2-40B4-BE49-F238E27FC236}">
                <a16:creationId xmlns:a16="http://schemas.microsoft.com/office/drawing/2014/main" id="{0C56D3EA-C211-E04A-0BD7-25C4AF43F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181" y="2887932"/>
            <a:ext cx="5508186" cy="1495531"/>
          </a:xfrm>
          <a:prstGeom prst="rect">
            <a:avLst/>
          </a:prstGeom>
        </p:spPr>
      </p:pic>
    </p:spTree>
    <p:extLst>
      <p:ext uri="{BB962C8B-B14F-4D97-AF65-F5344CB8AC3E}">
        <p14:creationId xmlns:p14="http://schemas.microsoft.com/office/powerpoint/2010/main" val="246438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8C3D5-B257-F335-75A4-96CAC2DE5992}"/>
              </a:ext>
            </a:extLst>
          </p:cNvPr>
          <p:cNvSpPr>
            <a:spLocks noGrp="1"/>
          </p:cNvSpPr>
          <p:nvPr>
            <p:ph type="title"/>
          </p:nvPr>
        </p:nvSpPr>
        <p:spPr/>
        <p:txBody>
          <a:bodyPr/>
          <a:lstStyle/>
          <a:p>
            <a:r>
              <a:rPr lang="it-IT" dirty="0"/>
              <a:t>Deployment:</a:t>
            </a:r>
          </a:p>
        </p:txBody>
      </p:sp>
      <p:sp>
        <p:nvSpPr>
          <p:cNvPr id="3" name="Segnaposto contenuto 2">
            <a:extLst>
              <a:ext uri="{FF2B5EF4-FFF2-40B4-BE49-F238E27FC236}">
                <a16:creationId xmlns:a16="http://schemas.microsoft.com/office/drawing/2014/main" id="{70FCBA34-2E12-0A40-1900-61640D286A45}"/>
              </a:ext>
            </a:extLst>
          </p:cNvPr>
          <p:cNvSpPr>
            <a:spLocks noGrp="1"/>
          </p:cNvSpPr>
          <p:nvPr>
            <p:ph idx="1"/>
          </p:nvPr>
        </p:nvSpPr>
        <p:spPr>
          <a:xfrm>
            <a:off x="838200" y="1559538"/>
            <a:ext cx="10515600" cy="4617425"/>
          </a:xfrm>
        </p:spPr>
        <p:txBody>
          <a:bodyPr/>
          <a:lstStyle/>
          <a:p>
            <a:r>
              <a:rPr lang="en-US" b="0" i="0">
                <a:solidFill>
                  <a:srgbClr val="212529"/>
                </a:solidFill>
                <a:effectLst/>
              </a:rPr>
              <a:t>Comandi per far avviare la topologia </a:t>
            </a:r>
            <a:r>
              <a:rPr lang="en-US" b="1" i="0">
                <a:solidFill>
                  <a:srgbClr val="212529"/>
                </a:solidFill>
                <a:effectLst/>
              </a:rPr>
              <a:t>make run</a:t>
            </a:r>
            <a:r>
              <a:rPr lang="en-US" b="0" i="0">
                <a:solidFill>
                  <a:srgbClr val="212529"/>
                </a:solidFill>
                <a:effectLst/>
              </a:rPr>
              <a:t>:</a:t>
            </a:r>
            <a:endParaRPr lang="en-US">
              <a:solidFill>
                <a:srgbClr val="212529"/>
              </a:solidFill>
            </a:endParaRPr>
          </a:p>
          <a:p>
            <a:endParaRPr lang="en-US" b="0" i="0">
              <a:solidFill>
                <a:srgbClr val="212529"/>
              </a:solidFill>
              <a:effectLst/>
              <a:latin typeface="-apple-system"/>
            </a:endParaRPr>
          </a:p>
          <a:p>
            <a:endParaRPr lang="en-US">
              <a:solidFill>
                <a:srgbClr val="212529"/>
              </a:solidFill>
              <a:latin typeface="-apple-system"/>
            </a:endParaRPr>
          </a:p>
          <a:p>
            <a:endParaRPr lang="en-US" b="0" i="0">
              <a:solidFill>
                <a:srgbClr val="212529"/>
              </a:solidFill>
              <a:effectLst/>
              <a:latin typeface="-apple-system"/>
            </a:endParaRPr>
          </a:p>
          <a:p>
            <a:endParaRPr lang="en-US" b="0" i="0" dirty="0">
              <a:solidFill>
                <a:srgbClr val="212529"/>
              </a:solidFill>
              <a:effectLst/>
              <a:latin typeface="-apple-system"/>
            </a:endParaRPr>
          </a:p>
        </p:txBody>
      </p:sp>
      <p:pic>
        <p:nvPicPr>
          <p:cNvPr id="5" name="Immagine 4" descr="Immagine che contiene testo, schermata, software, Software multimediale">
            <a:extLst>
              <a:ext uri="{FF2B5EF4-FFF2-40B4-BE49-F238E27FC236}">
                <a16:creationId xmlns:a16="http://schemas.microsoft.com/office/drawing/2014/main" id="{56B2E145-FE18-E3DA-D3B1-FA13CE54A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238" y="2073510"/>
            <a:ext cx="8147551" cy="4227882"/>
          </a:xfrm>
          <a:prstGeom prst="rect">
            <a:avLst/>
          </a:prstGeom>
        </p:spPr>
      </p:pic>
    </p:spTree>
    <p:extLst>
      <p:ext uri="{BB962C8B-B14F-4D97-AF65-F5344CB8AC3E}">
        <p14:creationId xmlns:p14="http://schemas.microsoft.com/office/powerpoint/2010/main" val="150368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8C3D5-B257-F335-75A4-96CAC2DE5992}"/>
              </a:ext>
            </a:extLst>
          </p:cNvPr>
          <p:cNvSpPr>
            <a:spLocks noGrp="1"/>
          </p:cNvSpPr>
          <p:nvPr>
            <p:ph type="title"/>
          </p:nvPr>
        </p:nvSpPr>
        <p:spPr/>
        <p:txBody>
          <a:bodyPr/>
          <a:lstStyle/>
          <a:p>
            <a:r>
              <a:rPr lang="it-IT" dirty="0"/>
              <a:t>Testing:</a:t>
            </a:r>
          </a:p>
        </p:txBody>
      </p:sp>
      <p:sp>
        <p:nvSpPr>
          <p:cNvPr id="3" name="Segnaposto contenuto 2">
            <a:extLst>
              <a:ext uri="{FF2B5EF4-FFF2-40B4-BE49-F238E27FC236}">
                <a16:creationId xmlns:a16="http://schemas.microsoft.com/office/drawing/2014/main" id="{70FCBA34-2E12-0A40-1900-61640D286A45}"/>
              </a:ext>
            </a:extLst>
          </p:cNvPr>
          <p:cNvSpPr>
            <a:spLocks noGrp="1"/>
          </p:cNvSpPr>
          <p:nvPr>
            <p:ph idx="1"/>
          </p:nvPr>
        </p:nvSpPr>
        <p:spPr>
          <a:xfrm>
            <a:off x="838200" y="1366888"/>
            <a:ext cx="10515600" cy="4810076"/>
          </a:xfrm>
        </p:spPr>
        <p:txBody>
          <a:bodyPr/>
          <a:lstStyle/>
          <a:p>
            <a:r>
              <a:rPr lang="it-IT" sz="1800" dirty="0"/>
              <a:t>Per il testing, abbiamo nell’host 2 usato il comando </a:t>
            </a:r>
            <a:r>
              <a:rPr lang="it-IT" sz="1800" b="1" dirty="0"/>
              <a:t>./mytunnel receive.py </a:t>
            </a:r>
            <a:r>
              <a:rPr lang="it-IT" sz="1800" dirty="0"/>
              <a:t>per mettere l’host 2 in ascolto e mostrare i messaggi in arrivo. Sul terminale host 1 abbiamo usato il comando </a:t>
            </a:r>
            <a:r>
              <a:rPr lang="it-IT" sz="1800" b="1" dirty="0"/>
              <a:t>./mytunnel send.py 10.0.2.2 ”P4” </a:t>
            </a:r>
            <a:r>
              <a:rPr lang="it-IT" sz="1800" dirty="0"/>
              <a:t>per inviare un messaggio standard tra host 1 e </a:t>
            </a:r>
            <a:r>
              <a:rPr lang="it-IT" sz="1800" dirty="0" err="1"/>
              <a:t>host</a:t>
            </a:r>
            <a:r>
              <a:rPr lang="it-IT" sz="1800" dirty="0"/>
              <a:t> 2</a:t>
            </a:r>
            <a:endParaRPr lang="en-US" b="0" i="0" dirty="0">
              <a:solidFill>
                <a:srgbClr val="212529"/>
              </a:solidFill>
              <a:effectLst/>
              <a:latin typeface="-apple-system"/>
            </a:endParaRPr>
          </a:p>
          <a:p>
            <a:endParaRPr lang="en-US" dirty="0">
              <a:solidFill>
                <a:srgbClr val="212529"/>
              </a:solidFill>
              <a:latin typeface="-apple-system"/>
            </a:endParaRPr>
          </a:p>
          <a:p>
            <a:endParaRPr lang="en-US" b="0" i="0" dirty="0">
              <a:solidFill>
                <a:srgbClr val="212529"/>
              </a:solidFill>
              <a:effectLst/>
              <a:latin typeface="-apple-system"/>
            </a:endParaRPr>
          </a:p>
          <a:p>
            <a:endParaRPr lang="en-US" b="0" i="0" dirty="0">
              <a:solidFill>
                <a:srgbClr val="212529"/>
              </a:solidFill>
              <a:effectLst/>
              <a:latin typeface="-apple-system"/>
            </a:endParaRPr>
          </a:p>
        </p:txBody>
      </p:sp>
      <p:pic>
        <p:nvPicPr>
          <p:cNvPr id="5" name="Immagine 4" descr="Immagine che contiene testo, schermata, software, Software multimediale&#10;&#10;Descrizione generata automaticamente">
            <a:extLst>
              <a:ext uri="{FF2B5EF4-FFF2-40B4-BE49-F238E27FC236}">
                <a16:creationId xmlns:a16="http://schemas.microsoft.com/office/drawing/2014/main" id="{49A84F4D-FFB5-835B-5A8C-A5EB3E466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285" y="2297253"/>
            <a:ext cx="7987515" cy="3970596"/>
          </a:xfrm>
          <a:prstGeom prst="rect">
            <a:avLst/>
          </a:prstGeom>
        </p:spPr>
      </p:pic>
    </p:spTree>
    <p:extLst>
      <p:ext uri="{BB962C8B-B14F-4D97-AF65-F5344CB8AC3E}">
        <p14:creationId xmlns:p14="http://schemas.microsoft.com/office/powerpoint/2010/main" val="166332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8C3D5-B257-F335-75A4-96CAC2DE5992}"/>
              </a:ext>
            </a:extLst>
          </p:cNvPr>
          <p:cNvSpPr>
            <a:spLocks noGrp="1"/>
          </p:cNvSpPr>
          <p:nvPr>
            <p:ph type="title"/>
          </p:nvPr>
        </p:nvSpPr>
        <p:spPr/>
        <p:txBody>
          <a:bodyPr/>
          <a:lstStyle/>
          <a:p>
            <a:r>
              <a:rPr lang="it-IT" dirty="0"/>
              <a:t>Testing:</a:t>
            </a:r>
          </a:p>
        </p:txBody>
      </p:sp>
      <p:sp>
        <p:nvSpPr>
          <p:cNvPr id="3" name="Segnaposto contenuto 2">
            <a:extLst>
              <a:ext uri="{FF2B5EF4-FFF2-40B4-BE49-F238E27FC236}">
                <a16:creationId xmlns:a16="http://schemas.microsoft.com/office/drawing/2014/main" id="{70FCBA34-2E12-0A40-1900-61640D286A45}"/>
              </a:ext>
            </a:extLst>
          </p:cNvPr>
          <p:cNvSpPr>
            <a:spLocks noGrp="1"/>
          </p:cNvSpPr>
          <p:nvPr>
            <p:ph idx="1"/>
          </p:nvPr>
        </p:nvSpPr>
        <p:spPr>
          <a:xfrm>
            <a:off x="838200" y="1366888"/>
            <a:ext cx="10515600" cy="4810076"/>
          </a:xfrm>
        </p:spPr>
        <p:txBody>
          <a:bodyPr/>
          <a:lstStyle/>
          <a:p>
            <a:r>
              <a:rPr lang="it-IT" sz="1800" dirty="0"/>
              <a:t>Successivamente, con lo scopo di far scattare la THRESHOLD, abbiamo utilizzare il comando </a:t>
            </a:r>
            <a:r>
              <a:rPr lang="it-IT" sz="1800" b="1" dirty="0" err="1"/>
              <a:t>iperf</a:t>
            </a:r>
            <a:r>
              <a:rPr lang="it-IT" sz="1800" dirty="0"/>
              <a:t>, che ci permette di generare traffico di rete tra due host</a:t>
            </a:r>
            <a:endParaRPr lang="en-US" sz="1800" b="0" i="0" dirty="0">
              <a:solidFill>
                <a:srgbClr val="212529"/>
              </a:solidFill>
              <a:effectLst/>
            </a:endParaRPr>
          </a:p>
          <a:p>
            <a:endParaRPr lang="en-US" b="0" i="0" dirty="0">
              <a:solidFill>
                <a:srgbClr val="212529"/>
              </a:solidFill>
              <a:effectLst/>
              <a:latin typeface="-apple-system"/>
            </a:endParaRPr>
          </a:p>
        </p:txBody>
      </p:sp>
      <p:pic>
        <p:nvPicPr>
          <p:cNvPr id="5" name="Immagine 4" descr="Immagine che contiene testo, elettronica, schermata, software&#10;&#10;Descrizione generata automaticamente">
            <a:extLst>
              <a:ext uri="{FF2B5EF4-FFF2-40B4-BE49-F238E27FC236}">
                <a16:creationId xmlns:a16="http://schemas.microsoft.com/office/drawing/2014/main" id="{C49DC73F-0CD7-F114-133A-2C562D719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23" y="2077189"/>
            <a:ext cx="6134956" cy="3982006"/>
          </a:xfrm>
          <a:prstGeom prst="rect">
            <a:avLst/>
          </a:prstGeom>
        </p:spPr>
      </p:pic>
    </p:spTree>
    <p:extLst>
      <p:ext uri="{BB962C8B-B14F-4D97-AF65-F5344CB8AC3E}">
        <p14:creationId xmlns:p14="http://schemas.microsoft.com/office/powerpoint/2010/main" val="281050354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392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-apple-system</vt:lpstr>
      <vt:lpstr>Arial</vt:lpstr>
      <vt:lpstr>Calibri</vt:lpstr>
      <vt:lpstr>Calibri Light</vt:lpstr>
      <vt:lpstr>Tema di Office</vt:lpstr>
      <vt:lpstr>Progetto Finale</vt:lpstr>
      <vt:lpstr>Requisiti e Richiesta:</vt:lpstr>
      <vt:lpstr>Requisiti e Richiesta:</vt:lpstr>
      <vt:lpstr>Implementazione:</vt:lpstr>
      <vt:lpstr>Implementazione:</vt:lpstr>
      <vt:lpstr>Implementazione:</vt:lpstr>
      <vt:lpstr>Deployment:</vt:lpstr>
      <vt:lpstr>Testing:</vt:lpstr>
      <vt:lpstr>Testing:</vt:lpstr>
      <vt:lpstr>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Lavoro gruppo D</dc:title>
  <dc:creator>Demetrio Andriani - demetrio.andriani@studio.unibo.it</dc:creator>
  <cp:lastModifiedBy>Demetrio Andriani - demetrio.andriani@studio.unibo.it</cp:lastModifiedBy>
  <cp:revision>35</cp:revision>
  <dcterms:created xsi:type="dcterms:W3CDTF">2023-05-15T08:59:07Z</dcterms:created>
  <dcterms:modified xsi:type="dcterms:W3CDTF">2023-06-23T08:50:49Z</dcterms:modified>
</cp:coreProperties>
</file>