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57" r:id="rId3"/>
    <p:sldId id="284" r:id="rId4"/>
    <p:sldId id="258" r:id="rId5"/>
    <p:sldId id="259" r:id="rId6"/>
    <p:sldId id="260" r:id="rId7"/>
    <p:sldId id="264" r:id="rId8"/>
    <p:sldId id="261" r:id="rId9"/>
    <p:sldId id="265" r:id="rId10"/>
    <p:sldId id="266" r:id="rId11"/>
    <p:sldId id="267" r:id="rId12"/>
    <p:sldId id="262" r:id="rId13"/>
    <p:sldId id="263" r:id="rId14"/>
    <p:sldId id="269" r:id="rId15"/>
    <p:sldId id="268" r:id="rId16"/>
    <p:sldId id="271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DCFF-20FB-4114-957F-F5705F204479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422E-A2FA-4F7B-B048-F019FE26E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852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DCFF-20FB-4114-957F-F5705F204479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422E-A2FA-4F7B-B048-F019FE26E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86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DCFF-20FB-4114-957F-F5705F204479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422E-A2FA-4F7B-B048-F019FE26E54F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1210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DCFF-20FB-4114-957F-F5705F204479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422E-A2FA-4F7B-B048-F019FE26E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186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DCFF-20FB-4114-957F-F5705F204479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422E-A2FA-4F7B-B048-F019FE26E54F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5048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DCFF-20FB-4114-957F-F5705F204479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422E-A2FA-4F7B-B048-F019FE26E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22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DCFF-20FB-4114-957F-F5705F204479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422E-A2FA-4F7B-B048-F019FE26E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077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DCFF-20FB-4114-957F-F5705F204479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422E-A2FA-4F7B-B048-F019FE26E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DCFF-20FB-4114-957F-F5705F204479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422E-A2FA-4F7B-B048-F019FE26E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50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DCFF-20FB-4114-957F-F5705F204479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422E-A2FA-4F7B-B048-F019FE26E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76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DCFF-20FB-4114-957F-F5705F204479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422E-A2FA-4F7B-B048-F019FE26E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89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DCFF-20FB-4114-957F-F5705F204479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422E-A2FA-4F7B-B048-F019FE26E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19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DCFF-20FB-4114-957F-F5705F204479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422E-A2FA-4F7B-B048-F019FE26E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65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DCFF-20FB-4114-957F-F5705F204479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422E-A2FA-4F7B-B048-F019FE26E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48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DCFF-20FB-4114-957F-F5705F204479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422E-A2FA-4F7B-B048-F019FE26E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07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DCFF-20FB-4114-957F-F5705F204479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422E-A2FA-4F7B-B048-F019FE26E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98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ADCFF-20FB-4114-957F-F5705F204479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A5422E-A2FA-4F7B-B048-F019FE26E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23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F2E89-3AC9-6935-F9EB-40C5AE52C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4400" dirty="0">
                <a:latin typeface="Ethnocentric Rg" panose="02000600000000000000" pitchFamily="50" charset="0"/>
              </a:rPr>
              <a:t>Demétrius de castro</a:t>
            </a:r>
            <a:endParaRPr lang="pt-BR" sz="8000" dirty="0">
              <a:latin typeface="Ethnocentric Rg" panose="02000600000000000000" pitchFamily="50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A4E4A7-B890-4E83-14BD-DD87CDBF4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08732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83 9 8773-0383</a:t>
            </a:r>
          </a:p>
          <a:p>
            <a:pPr>
              <a:spcBef>
                <a:spcPts val="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demdecastro@gmail.com</a:t>
            </a:r>
          </a:p>
          <a:p>
            <a:pPr>
              <a:spcBef>
                <a:spcPts val="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@demdecastro</a:t>
            </a:r>
          </a:p>
          <a:p>
            <a:pPr>
              <a:spcBef>
                <a:spcPts val="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www.demetriusdecastro.com.br</a:t>
            </a:r>
          </a:p>
        </p:txBody>
      </p:sp>
    </p:spTree>
    <p:extLst>
      <p:ext uri="{BB962C8B-B14F-4D97-AF65-F5344CB8AC3E}">
        <p14:creationId xmlns:p14="http://schemas.microsoft.com/office/powerpoint/2010/main" val="3319932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/>
              <a:t>Objetos do Diagrama de Casos de Uso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b="1" dirty="0"/>
              <a:t>Características dos Caso de Uso</a:t>
            </a:r>
          </a:p>
          <a:p>
            <a:pPr marL="0" indent="0" algn="ctr">
              <a:buNone/>
            </a:pPr>
            <a:endParaRPr lang="pt-BR" sz="1050" dirty="0"/>
          </a:p>
          <a:p>
            <a:pPr algn="just"/>
            <a:r>
              <a:rPr lang="pt-BR" sz="2000" dirty="0"/>
              <a:t>É sempre iniciado por um ator</a:t>
            </a:r>
          </a:p>
          <a:p>
            <a:pPr lvl="1" algn="just"/>
            <a:r>
              <a:rPr lang="pt-BR" dirty="0"/>
              <a:t>Realizado em nome de um ator que, por sua vez, deve pedir direta ou indiretamente ao sistema tal realização.</a:t>
            </a:r>
          </a:p>
          <a:p>
            <a:pPr algn="just"/>
            <a:r>
              <a:rPr lang="pt-BR" sz="2000" dirty="0"/>
              <a:t>Um caso de uso é completo</a:t>
            </a:r>
          </a:p>
          <a:p>
            <a:pPr lvl="1" algn="just"/>
            <a:r>
              <a:rPr lang="pt-BR" dirty="0"/>
              <a:t>Deve ser uma descrição completa de um determinado processo.</a:t>
            </a:r>
          </a:p>
          <a:p>
            <a:pPr algn="just"/>
            <a:r>
              <a:rPr lang="pt-BR" sz="2000" dirty="0"/>
              <a:t>Deve prover um valor a um ator</a:t>
            </a:r>
          </a:p>
          <a:p>
            <a:pPr lvl="1" algn="just"/>
            <a:r>
              <a:rPr lang="pt-BR" dirty="0"/>
              <a:t>Como resposta à solicitação do ator, retorna um valor.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44505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/>
              <a:t>Objetos do Diagrama de Casos de Uso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b="1" dirty="0"/>
              <a:t>Identificação dos Caso de Uso</a:t>
            </a:r>
          </a:p>
          <a:p>
            <a:pPr marL="0" indent="0" algn="ctr">
              <a:buNone/>
            </a:pPr>
            <a:endParaRPr lang="pt-BR" sz="1050" dirty="0"/>
          </a:p>
          <a:p>
            <a:pPr algn="just"/>
            <a:r>
              <a:rPr lang="pt-BR" sz="2000" dirty="0"/>
              <a:t>Alguns questionamentos que podem ser feitos para identificação de casos de uso:</a:t>
            </a:r>
          </a:p>
          <a:p>
            <a:pPr lvl="1" algn="just"/>
            <a:r>
              <a:rPr lang="pt-BR" dirty="0"/>
              <a:t>O trabalho diário do sistema pode ser simplificado ou tornado mais eficiente usando novas funções?</a:t>
            </a:r>
          </a:p>
          <a:p>
            <a:pPr lvl="1" algn="just"/>
            <a:r>
              <a:rPr lang="pt-BR" dirty="0"/>
              <a:t>Quais as funções que o ator necessita do sistema?</a:t>
            </a:r>
          </a:p>
          <a:p>
            <a:pPr lvl="1" algn="just"/>
            <a:r>
              <a:rPr lang="pt-BR" dirty="0"/>
              <a:t>O que o ator necessita fazer?</a:t>
            </a:r>
          </a:p>
          <a:p>
            <a:pPr lvl="1" algn="just"/>
            <a:r>
              <a:rPr lang="pt-BR" dirty="0"/>
              <a:t>Quais são as entradas e as saídas, juntamente com sua origem e destino, que o sistema requer?</a:t>
            </a:r>
          </a:p>
        </p:txBody>
      </p:sp>
    </p:spTree>
    <p:extLst>
      <p:ext uri="{BB962C8B-B14F-4D97-AF65-F5344CB8AC3E}">
        <p14:creationId xmlns:p14="http://schemas.microsoft.com/office/powerpoint/2010/main" val="4223501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/>
              <a:t>Objetos do Diagrama de Casos de Uso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b="1" dirty="0"/>
              <a:t>Associações</a:t>
            </a:r>
          </a:p>
          <a:p>
            <a:pPr marL="0" indent="0" algn="ctr">
              <a:buNone/>
            </a:pPr>
            <a:endParaRPr lang="pt-BR" sz="1050" dirty="0"/>
          </a:p>
          <a:p>
            <a:pPr marL="0" indent="0" algn="just">
              <a:buNone/>
            </a:pPr>
            <a:r>
              <a:rPr lang="pt-BR" sz="2000" dirty="0"/>
              <a:t>As associações são usadas para descrever os relacionamentos entre os atores e os casos de uso que eles participam. Este relacionamento é comumente conhecido como uma "associação de comunicação".</a:t>
            </a:r>
          </a:p>
          <a:p>
            <a:pPr marL="0" indent="0" algn="just">
              <a:buNone/>
            </a:pPr>
            <a:r>
              <a:rPr lang="pt-BR" sz="2000" dirty="0"/>
              <a:t>São representadas por uma linha que liga o ator ao caso de uso:</a:t>
            </a:r>
          </a:p>
          <a:p>
            <a:pPr marL="0" indent="0" algn="just">
              <a:buNone/>
            </a:pP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4127156" y="5120501"/>
            <a:ext cx="206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NOME DA FUNÇÃO</a:t>
            </a:r>
          </a:p>
        </p:txBody>
      </p:sp>
      <p:sp>
        <p:nvSpPr>
          <p:cNvPr id="7" name="Elipse 6"/>
          <p:cNvSpPr/>
          <p:nvPr/>
        </p:nvSpPr>
        <p:spPr>
          <a:xfrm>
            <a:off x="5461686" y="5019400"/>
            <a:ext cx="2940908" cy="1252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6166020" y="5460809"/>
            <a:ext cx="153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CASO DE USO</a:t>
            </a:r>
          </a:p>
        </p:txBody>
      </p:sp>
      <p:cxnSp>
        <p:nvCxnSpPr>
          <p:cNvPr id="9" name="Conector reto 8"/>
          <p:cNvCxnSpPr/>
          <p:nvPr/>
        </p:nvCxnSpPr>
        <p:spPr>
          <a:xfrm flipH="1" flipV="1">
            <a:off x="2852080" y="5120501"/>
            <a:ext cx="8252" cy="966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2464915" y="5450015"/>
            <a:ext cx="7908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H="1">
            <a:off x="2464915" y="6087355"/>
            <a:ext cx="395417" cy="260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2860332" y="6087355"/>
            <a:ext cx="395416" cy="260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2547280" y="4856890"/>
            <a:ext cx="601362" cy="420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/>
          <p:cNvCxnSpPr>
            <a:stCxn id="7" idx="2"/>
          </p:cNvCxnSpPr>
          <p:nvPr/>
        </p:nvCxnSpPr>
        <p:spPr>
          <a:xfrm flipH="1" flipV="1">
            <a:off x="3255748" y="5634681"/>
            <a:ext cx="2205938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para baixo 14"/>
          <p:cNvSpPr/>
          <p:nvPr/>
        </p:nvSpPr>
        <p:spPr>
          <a:xfrm>
            <a:off x="4242486" y="5019400"/>
            <a:ext cx="313038" cy="4704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999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/>
              <a:t>Objetos do Diagrama de Casos de Uso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b="1" dirty="0"/>
              <a:t>Pacote</a:t>
            </a:r>
          </a:p>
          <a:p>
            <a:pPr marL="0" indent="0" algn="ctr">
              <a:buNone/>
            </a:pPr>
            <a:endParaRPr lang="pt-BR" sz="1050" dirty="0"/>
          </a:p>
          <a:p>
            <a:pPr marL="0" indent="0" algn="just">
              <a:buNone/>
            </a:pPr>
            <a:r>
              <a:rPr lang="pt-BR" sz="2400" dirty="0"/>
              <a:t>O pacote é outro elemento opcional que é extremamente útil em diagramas complexos. Semelhante aos diagramas de classes, os pacotes são </a:t>
            </a:r>
            <a:r>
              <a:rPr lang="pt-BR" sz="2400" b="1" dirty="0"/>
              <a:t>usados para agrupar casos de uso</a:t>
            </a:r>
            <a:r>
              <a:rPr lang="pt-BR" sz="2400" dirty="0"/>
              <a:t>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127156" y="5120501"/>
            <a:ext cx="206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NOME DA FUNÇÃO</a:t>
            </a:r>
          </a:p>
        </p:txBody>
      </p:sp>
      <p:sp>
        <p:nvSpPr>
          <p:cNvPr id="9" name="Retângulo 8"/>
          <p:cNvSpPr/>
          <p:nvPr/>
        </p:nvSpPr>
        <p:spPr>
          <a:xfrm>
            <a:off x="3805893" y="5095787"/>
            <a:ext cx="2339546" cy="13974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4230142" y="5805899"/>
            <a:ext cx="1491049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4230143" y="5151676"/>
            <a:ext cx="1491049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230142" y="4441564"/>
            <a:ext cx="1491049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552333" y="4553460"/>
            <a:ext cx="84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Caso 1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572024" y="5238858"/>
            <a:ext cx="84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Caso 2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552333" y="5917795"/>
            <a:ext cx="84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Caso 3</a:t>
            </a:r>
          </a:p>
        </p:txBody>
      </p:sp>
      <p:sp>
        <p:nvSpPr>
          <p:cNvPr id="13" name="Seta para a direita 12"/>
          <p:cNvSpPr/>
          <p:nvPr/>
        </p:nvSpPr>
        <p:spPr>
          <a:xfrm>
            <a:off x="2392646" y="5615658"/>
            <a:ext cx="1252151" cy="357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146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/>
              <a:t>Objetos do Diagrama de Casos de Uso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b="1" dirty="0"/>
              <a:t>Sistema</a:t>
            </a:r>
          </a:p>
          <a:p>
            <a:pPr marL="0" indent="0" algn="ctr">
              <a:buNone/>
            </a:pPr>
            <a:endParaRPr lang="pt-BR" sz="1050" dirty="0"/>
          </a:p>
          <a:p>
            <a:pPr marL="0" indent="0" algn="just">
              <a:buNone/>
            </a:pPr>
            <a:r>
              <a:rPr lang="pt-BR" sz="2400" dirty="0"/>
              <a:t>O sistema é usado para definir o objetivo do caso de uso e é desenhado como um retângulo. Este é um elemento opcional, mas útil quando se está projetando sistemas grandes. Por exemplo, é possível criar todos os casos de uso e depois utilizar o objeto do sistema para definir o objetivo coberto pelo projeto. Ou pode até usá-lo para mostrar as diferentes áreas cobertas em diferentes lançamentos.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127156" y="5120501"/>
            <a:ext cx="206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NOME DA FUNÇÃO</a:t>
            </a:r>
          </a:p>
        </p:txBody>
      </p:sp>
    </p:spTree>
    <p:extLst>
      <p:ext uri="{BB962C8B-B14F-4D97-AF65-F5344CB8AC3E}">
        <p14:creationId xmlns:p14="http://schemas.microsoft.com/office/powerpoint/2010/main" val="3634027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3632886" y="2891481"/>
            <a:ext cx="2702011" cy="2990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/>
              <a:t>Objetos do Diagrama de Casos de Uso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6435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b="1" dirty="0"/>
              <a:t>Sistema</a:t>
            </a:r>
          </a:p>
          <a:p>
            <a:pPr marL="0" indent="0" algn="ctr">
              <a:buNone/>
            </a:pPr>
            <a:endParaRPr lang="pt-BR" sz="1050" dirty="0"/>
          </a:p>
        </p:txBody>
      </p:sp>
      <p:sp>
        <p:nvSpPr>
          <p:cNvPr id="6" name="CaixaDeTexto 5"/>
          <p:cNvSpPr txBox="1"/>
          <p:nvPr/>
        </p:nvSpPr>
        <p:spPr>
          <a:xfrm>
            <a:off x="4151869" y="4716663"/>
            <a:ext cx="206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NOME DA FUNÇÃO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151869" y="3713304"/>
            <a:ext cx="206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NOME DA FUNÇÃO</a:t>
            </a:r>
          </a:p>
        </p:txBody>
      </p:sp>
      <p:sp>
        <p:nvSpPr>
          <p:cNvPr id="7" name="Retângulo 6"/>
          <p:cNvSpPr/>
          <p:nvPr/>
        </p:nvSpPr>
        <p:spPr>
          <a:xfrm>
            <a:off x="3830606" y="3688590"/>
            <a:ext cx="2339546" cy="13974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254855" y="4398702"/>
            <a:ext cx="1491049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254856" y="3744479"/>
            <a:ext cx="1491049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4254855" y="3034367"/>
            <a:ext cx="1491049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4577046" y="3146263"/>
            <a:ext cx="84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Caso 1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596737" y="3831661"/>
            <a:ext cx="84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Caso 2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577046" y="4510598"/>
            <a:ext cx="84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Caso 3</a:t>
            </a:r>
          </a:p>
        </p:txBody>
      </p:sp>
      <p:sp>
        <p:nvSpPr>
          <p:cNvPr id="14" name="Elipse 13"/>
          <p:cNvSpPr/>
          <p:nvPr/>
        </p:nvSpPr>
        <p:spPr>
          <a:xfrm>
            <a:off x="4274545" y="5154980"/>
            <a:ext cx="1491049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596736" y="5263449"/>
            <a:ext cx="84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Caso 4</a:t>
            </a:r>
          </a:p>
        </p:txBody>
      </p:sp>
      <p:cxnSp>
        <p:nvCxnSpPr>
          <p:cNvPr id="16" name="Conector reto 15"/>
          <p:cNvCxnSpPr/>
          <p:nvPr/>
        </p:nvCxnSpPr>
        <p:spPr>
          <a:xfrm flipH="1" flipV="1">
            <a:off x="2407237" y="3744479"/>
            <a:ext cx="8252" cy="966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2020072" y="4073993"/>
            <a:ext cx="7908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H="1">
            <a:off x="2020072" y="4711333"/>
            <a:ext cx="395417" cy="260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2415489" y="4711333"/>
            <a:ext cx="395416" cy="260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2102437" y="3480868"/>
            <a:ext cx="601362" cy="420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>
            <a:endCxn id="10" idx="2"/>
          </p:cNvCxnSpPr>
          <p:nvPr/>
        </p:nvCxnSpPr>
        <p:spPr>
          <a:xfrm flipV="1">
            <a:off x="3015049" y="3330929"/>
            <a:ext cx="1239806" cy="870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endCxn id="9" idx="2"/>
          </p:cNvCxnSpPr>
          <p:nvPr/>
        </p:nvCxnSpPr>
        <p:spPr>
          <a:xfrm flipV="1">
            <a:off x="3008599" y="4041041"/>
            <a:ext cx="1246257" cy="210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3015049" y="4353807"/>
            <a:ext cx="1239806" cy="341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3015049" y="4442902"/>
            <a:ext cx="1239805" cy="961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eta para a direita 28"/>
          <p:cNvSpPr/>
          <p:nvPr/>
        </p:nvSpPr>
        <p:spPr>
          <a:xfrm rot="10800000">
            <a:off x="6576119" y="4016327"/>
            <a:ext cx="1573427" cy="637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456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/>
              <a:t>Generalização e Especialização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96302"/>
            <a:ext cx="8596668" cy="3803136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Forma de associação na qual existem dois ou mais casos de uso com características semelhantes;</a:t>
            </a:r>
          </a:p>
          <a:p>
            <a:pPr algn="just"/>
            <a:r>
              <a:rPr lang="pt-BR" sz="2400" dirty="0"/>
              <a:t>Existem pequenas diferenças entre os casos de uso associados;</a:t>
            </a:r>
          </a:p>
          <a:p>
            <a:pPr algn="just"/>
            <a:r>
              <a:rPr lang="pt-BR" sz="2400" dirty="0"/>
              <a:t>Também é possível com atores;</a:t>
            </a:r>
          </a:p>
        </p:txBody>
      </p:sp>
    </p:spTree>
    <p:extLst>
      <p:ext uri="{BB962C8B-B14F-4D97-AF65-F5344CB8AC3E}">
        <p14:creationId xmlns:p14="http://schemas.microsoft.com/office/powerpoint/2010/main" val="1758095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/>
              <a:t>Generalização e Especialização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3631081" y="2181537"/>
            <a:ext cx="319473" cy="629814"/>
            <a:chOff x="2201305" y="4411743"/>
            <a:chExt cx="790833" cy="1491049"/>
          </a:xfrm>
        </p:grpSpPr>
        <p:cxnSp>
          <p:nvCxnSpPr>
            <p:cNvPr id="5" name="Conector reto 4"/>
            <p:cNvCxnSpPr/>
            <p:nvPr/>
          </p:nvCxnSpPr>
          <p:spPr>
            <a:xfrm flipH="1" flipV="1">
              <a:off x="2588470" y="4675354"/>
              <a:ext cx="8252" cy="966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2201305" y="5004868"/>
              <a:ext cx="7908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2201305" y="5642208"/>
              <a:ext cx="395417" cy="260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2596722" y="5642208"/>
              <a:ext cx="395416" cy="260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/>
            <p:cNvSpPr/>
            <p:nvPr/>
          </p:nvSpPr>
          <p:spPr>
            <a:xfrm>
              <a:off x="2283670" y="4411743"/>
              <a:ext cx="601362" cy="420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638421" y="3241252"/>
            <a:ext cx="319473" cy="629814"/>
            <a:chOff x="2201305" y="4411743"/>
            <a:chExt cx="790833" cy="1491049"/>
          </a:xfrm>
        </p:grpSpPr>
        <p:cxnSp>
          <p:nvCxnSpPr>
            <p:cNvPr id="12" name="Conector reto 11"/>
            <p:cNvCxnSpPr/>
            <p:nvPr/>
          </p:nvCxnSpPr>
          <p:spPr>
            <a:xfrm flipH="1" flipV="1">
              <a:off x="2588470" y="4675354"/>
              <a:ext cx="8252" cy="966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2201305" y="5004868"/>
              <a:ext cx="7908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H="1">
              <a:off x="2201305" y="5642208"/>
              <a:ext cx="395417" cy="260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2596722" y="5642208"/>
              <a:ext cx="395416" cy="260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/>
            <p:cNvSpPr/>
            <p:nvPr/>
          </p:nvSpPr>
          <p:spPr>
            <a:xfrm>
              <a:off x="2283670" y="4411743"/>
              <a:ext cx="601362" cy="420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3626083" y="3241891"/>
            <a:ext cx="319473" cy="629814"/>
            <a:chOff x="2201305" y="4411743"/>
            <a:chExt cx="790833" cy="1491049"/>
          </a:xfrm>
        </p:grpSpPr>
        <p:cxnSp>
          <p:nvCxnSpPr>
            <p:cNvPr id="18" name="Conector reto 17"/>
            <p:cNvCxnSpPr/>
            <p:nvPr/>
          </p:nvCxnSpPr>
          <p:spPr>
            <a:xfrm flipH="1" flipV="1">
              <a:off x="2588470" y="4675354"/>
              <a:ext cx="8252" cy="966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2201305" y="5004868"/>
              <a:ext cx="7908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flipH="1">
              <a:off x="2201305" y="5642208"/>
              <a:ext cx="395417" cy="260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2596722" y="5642208"/>
              <a:ext cx="395416" cy="260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21"/>
            <p:cNvSpPr/>
            <p:nvPr/>
          </p:nvSpPr>
          <p:spPr>
            <a:xfrm>
              <a:off x="2283670" y="4411743"/>
              <a:ext cx="601362" cy="420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4570383" y="3241891"/>
            <a:ext cx="319473" cy="629814"/>
            <a:chOff x="2201305" y="4411743"/>
            <a:chExt cx="790833" cy="1491049"/>
          </a:xfrm>
        </p:grpSpPr>
        <p:cxnSp>
          <p:nvCxnSpPr>
            <p:cNvPr id="24" name="Conector reto 23"/>
            <p:cNvCxnSpPr/>
            <p:nvPr/>
          </p:nvCxnSpPr>
          <p:spPr>
            <a:xfrm flipH="1" flipV="1">
              <a:off x="2588470" y="4675354"/>
              <a:ext cx="8252" cy="966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2201305" y="5004868"/>
              <a:ext cx="7908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flipH="1">
              <a:off x="2201305" y="5642208"/>
              <a:ext cx="395417" cy="260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2596722" y="5642208"/>
              <a:ext cx="395416" cy="260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ipse 27"/>
            <p:cNvSpPr/>
            <p:nvPr/>
          </p:nvSpPr>
          <p:spPr>
            <a:xfrm>
              <a:off x="2283670" y="4411743"/>
              <a:ext cx="601362" cy="420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4725122" y="2220704"/>
            <a:ext cx="1589903" cy="552757"/>
            <a:chOff x="3690551" y="4679092"/>
            <a:chExt cx="2940908" cy="1252151"/>
          </a:xfrm>
        </p:grpSpPr>
        <p:sp>
          <p:nvSpPr>
            <p:cNvPr id="29" name="Elipse 28"/>
            <p:cNvSpPr/>
            <p:nvPr/>
          </p:nvSpPr>
          <p:spPr>
            <a:xfrm>
              <a:off x="3690551" y="4679092"/>
              <a:ext cx="2940908" cy="1252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536720" y="4834556"/>
              <a:ext cx="1248566" cy="941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>
                  <a:solidFill>
                    <a:schemeClr val="bg1"/>
                  </a:solidFill>
                </a:rPr>
                <a:t>Efetuar </a:t>
              </a:r>
              <a:r>
                <a:rPr lang="pt-BR" sz="1050" dirty="0" err="1">
                  <a:solidFill>
                    <a:schemeClr val="bg1"/>
                  </a:solidFill>
                </a:rPr>
                <a:t>Login</a:t>
              </a:r>
              <a:endParaRPr lang="pt-BR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7683679" y="4105632"/>
            <a:ext cx="1589903" cy="552757"/>
            <a:chOff x="3690551" y="4679092"/>
            <a:chExt cx="2940908" cy="1252151"/>
          </a:xfrm>
        </p:grpSpPr>
        <p:sp>
          <p:nvSpPr>
            <p:cNvPr id="33" name="Elipse 32"/>
            <p:cNvSpPr/>
            <p:nvPr/>
          </p:nvSpPr>
          <p:spPr>
            <a:xfrm>
              <a:off x="3690551" y="4679092"/>
              <a:ext cx="2940908" cy="1252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4393828" y="4871082"/>
              <a:ext cx="1534352" cy="941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>
                  <a:solidFill>
                    <a:schemeClr val="bg1"/>
                  </a:solidFill>
                </a:rPr>
                <a:t>Matricular Técnico</a:t>
              </a:r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7684099" y="2752111"/>
            <a:ext cx="1589903" cy="552757"/>
            <a:chOff x="3690551" y="4679092"/>
            <a:chExt cx="2940908" cy="1252151"/>
          </a:xfrm>
        </p:grpSpPr>
        <p:sp>
          <p:nvSpPr>
            <p:cNvPr id="36" name="Elipse 35"/>
            <p:cNvSpPr/>
            <p:nvPr/>
          </p:nvSpPr>
          <p:spPr>
            <a:xfrm>
              <a:off x="3690551" y="4679092"/>
              <a:ext cx="2940908" cy="1252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4393828" y="4871082"/>
              <a:ext cx="1534352" cy="941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>
                  <a:solidFill>
                    <a:schemeClr val="bg1"/>
                  </a:solidFill>
                </a:rPr>
                <a:t>Matricular Superior</a:t>
              </a: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5707018" y="3468180"/>
            <a:ext cx="1589903" cy="552757"/>
            <a:chOff x="3690551" y="4679092"/>
            <a:chExt cx="2940908" cy="1252151"/>
          </a:xfrm>
        </p:grpSpPr>
        <p:sp>
          <p:nvSpPr>
            <p:cNvPr id="39" name="Elipse 38"/>
            <p:cNvSpPr/>
            <p:nvPr/>
          </p:nvSpPr>
          <p:spPr>
            <a:xfrm>
              <a:off x="3690551" y="4679092"/>
              <a:ext cx="2940908" cy="1252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4393828" y="4871082"/>
              <a:ext cx="1534352" cy="941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>
                  <a:solidFill>
                    <a:schemeClr val="bg1"/>
                  </a:solidFill>
                </a:rPr>
                <a:t>Matricular Aluno</a:t>
              </a:r>
            </a:p>
          </p:txBody>
        </p:sp>
      </p:grpSp>
      <p:cxnSp>
        <p:nvCxnSpPr>
          <p:cNvPr id="42" name="Conector reto 41"/>
          <p:cNvCxnSpPr>
            <a:endCxn id="29" idx="2"/>
          </p:cNvCxnSpPr>
          <p:nvPr/>
        </p:nvCxnSpPr>
        <p:spPr>
          <a:xfrm>
            <a:off x="4049408" y="2497082"/>
            <a:ext cx="6757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flipV="1">
            <a:off x="3027916" y="2882409"/>
            <a:ext cx="504913" cy="33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 flipV="1">
            <a:off x="3787484" y="2882409"/>
            <a:ext cx="0" cy="255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 flipH="1" flipV="1">
            <a:off x="4049408" y="2882409"/>
            <a:ext cx="520975" cy="33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>
            <a:endCxn id="39" idx="2"/>
          </p:cNvCxnSpPr>
          <p:nvPr/>
        </p:nvCxnSpPr>
        <p:spPr>
          <a:xfrm>
            <a:off x="5029711" y="3744558"/>
            <a:ext cx="67730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>
            <a:stCxn id="36" idx="2"/>
          </p:cNvCxnSpPr>
          <p:nvPr/>
        </p:nvCxnSpPr>
        <p:spPr>
          <a:xfrm flipH="1">
            <a:off x="7196262" y="3028490"/>
            <a:ext cx="487837" cy="524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33" idx="2"/>
          </p:cNvCxnSpPr>
          <p:nvPr/>
        </p:nvCxnSpPr>
        <p:spPr>
          <a:xfrm flipH="1" flipV="1">
            <a:off x="7196262" y="3968431"/>
            <a:ext cx="487417" cy="413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/>
          <p:cNvSpPr txBox="1"/>
          <p:nvPr/>
        </p:nvSpPr>
        <p:spPr>
          <a:xfrm>
            <a:off x="3479851" y="1930400"/>
            <a:ext cx="6152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Pessoa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2514290" y="3928775"/>
            <a:ext cx="5577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Aluno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3404425" y="3991262"/>
            <a:ext cx="7661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Professor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4329705" y="3937598"/>
            <a:ext cx="790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Assistente</a:t>
            </a:r>
          </a:p>
        </p:txBody>
      </p:sp>
      <p:grpSp>
        <p:nvGrpSpPr>
          <p:cNvPr id="59" name="Grupo 58"/>
          <p:cNvGrpSpPr/>
          <p:nvPr/>
        </p:nvGrpSpPr>
        <p:grpSpPr>
          <a:xfrm>
            <a:off x="1565911" y="4581207"/>
            <a:ext cx="1589903" cy="552757"/>
            <a:chOff x="3690551" y="4679092"/>
            <a:chExt cx="2940908" cy="1252151"/>
          </a:xfrm>
        </p:grpSpPr>
        <p:sp>
          <p:nvSpPr>
            <p:cNvPr id="60" name="Elipse 59"/>
            <p:cNvSpPr/>
            <p:nvPr/>
          </p:nvSpPr>
          <p:spPr>
            <a:xfrm>
              <a:off x="3690551" y="4679092"/>
              <a:ext cx="2940908" cy="1252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437245" y="4834556"/>
              <a:ext cx="1447516" cy="941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>
                  <a:solidFill>
                    <a:schemeClr val="bg1"/>
                  </a:solidFill>
                </a:rPr>
                <a:t>Consultar Notas</a:t>
              </a:r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3425042" y="4581207"/>
            <a:ext cx="1589903" cy="552757"/>
            <a:chOff x="3690551" y="4679092"/>
            <a:chExt cx="2940908" cy="1252151"/>
          </a:xfrm>
        </p:grpSpPr>
        <p:sp>
          <p:nvSpPr>
            <p:cNvPr id="63" name="Elipse 62"/>
            <p:cNvSpPr/>
            <p:nvPr/>
          </p:nvSpPr>
          <p:spPr>
            <a:xfrm>
              <a:off x="3690551" y="4679092"/>
              <a:ext cx="2940908" cy="1252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4536720" y="4834556"/>
              <a:ext cx="1248566" cy="941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>
                  <a:solidFill>
                    <a:schemeClr val="bg1"/>
                  </a:solidFill>
                </a:rPr>
                <a:t>Lançar Notas</a:t>
              </a:r>
            </a:p>
          </p:txBody>
        </p:sp>
      </p:grpSp>
      <p:cxnSp>
        <p:nvCxnSpPr>
          <p:cNvPr id="66" name="Conector reto 65"/>
          <p:cNvCxnSpPr>
            <a:endCxn id="60" idx="0"/>
          </p:cNvCxnSpPr>
          <p:nvPr/>
        </p:nvCxnSpPr>
        <p:spPr>
          <a:xfrm flipH="1">
            <a:off x="2360863" y="4245178"/>
            <a:ext cx="277558" cy="336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>
            <a:stCxn id="57" idx="2"/>
          </p:cNvCxnSpPr>
          <p:nvPr/>
        </p:nvCxnSpPr>
        <p:spPr>
          <a:xfrm>
            <a:off x="3787484" y="4245178"/>
            <a:ext cx="261924" cy="336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BBAE026-14BC-8E78-47CD-562C3E693D64}"/>
              </a:ext>
            </a:extLst>
          </p:cNvPr>
          <p:cNvCxnSpPr>
            <a:stCxn id="57" idx="1"/>
            <a:endCxn id="60" idx="7"/>
          </p:cNvCxnSpPr>
          <p:nvPr/>
        </p:nvCxnSpPr>
        <p:spPr>
          <a:xfrm flipH="1">
            <a:off x="2922978" y="4118220"/>
            <a:ext cx="481447" cy="543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251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/>
              <a:t>Dependências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96302"/>
            <a:ext cx="8596668" cy="38031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/>
              <a:t>Inclusão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 execução de um caso de uso obriga a execução de um outro.</a:t>
            </a:r>
          </a:p>
          <a:p>
            <a:pPr algn="just"/>
            <a:r>
              <a:rPr lang="pt-BR" sz="2400" dirty="0"/>
              <a:t>Pode ser comparado à chamada de uma sub-rotina. </a:t>
            </a:r>
          </a:p>
          <a:p>
            <a:pPr algn="just"/>
            <a:r>
              <a:rPr lang="pt-BR" sz="2400" dirty="0"/>
              <a:t>Sintaxe mais utilizada: reta tracejada com uma seta apontando para o caso de uso que foi incluído. </a:t>
            </a:r>
          </a:p>
          <a:p>
            <a:pPr algn="just"/>
            <a:r>
              <a:rPr lang="pt-BR" sz="2400" dirty="0"/>
              <a:t>Estereótipo com o texto &lt;&gt;.</a:t>
            </a:r>
          </a:p>
          <a:p>
            <a:pPr marL="0" indent="0" algn="just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37693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/>
              <a:t>Dependências (Inclusão)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3631081" y="2181537"/>
            <a:ext cx="319473" cy="629814"/>
            <a:chOff x="2201305" y="4411743"/>
            <a:chExt cx="790833" cy="1491049"/>
          </a:xfrm>
        </p:grpSpPr>
        <p:cxnSp>
          <p:nvCxnSpPr>
            <p:cNvPr id="5" name="Conector reto 4"/>
            <p:cNvCxnSpPr/>
            <p:nvPr/>
          </p:nvCxnSpPr>
          <p:spPr>
            <a:xfrm flipH="1" flipV="1">
              <a:off x="2588470" y="4675354"/>
              <a:ext cx="8252" cy="966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2201305" y="5004868"/>
              <a:ext cx="7908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2201305" y="5642208"/>
              <a:ext cx="395417" cy="260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2596722" y="5642208"/>
              <a:ext cx="395416" cy="260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/>
            <p:cNvSpPr/>
            <p:nvPr/>
          </p:nvSpPr>
          <p:spPr>
            <a:xfrm>
              <a:off x="2283670" y="4411743"/>
              <a:ext cx="601362" cy="420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638421" y="3241252"/>
            <a:ext cx="319473" cy="629814"/>
            <a:chOff x="2201305" y="4411743"/>
            <a:chExt cx="790833" cy="1491049"/>
          </a:xfrm>
        </p:grpSpPr>
        <p:cxnSp>
          <p:nvCxnSpPr>
            <p:cNvPr id="12" name="Conector reto 11"/>
            <p:cNvCxnSpPr/>
            <p:nvPr/>
          </p:nvCxnSpPr>
          <p:spPr>
            <a:xfrm flipH="1" flipV="1">
              <a:off x="2588470" y="4675354"/>
              <a:ext cx="8252" cy="966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2201305" y="5004868"/>
              <a:ext cx="7908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H="1">
              <a:off x="2201305" y="5642208"/>
              <a:ext cx="395417" cy="260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2596722" y="5642208"/>
              <a:ext cx="395416" cy="260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/>
            <p:cNvSpPr/>
            <p:nvPr/>
          </p:nvSpPr>
          <p:spPr>
            <a:xfrm>
              <a:off x="2283670" y="4411743"/>
              <a:ext cx="601362" cy="420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3626083" y="3241891"/>
            <a:ext cx="319473" cy="629814"/>
            <a:chOff x="2201305" y="4411743"/>
            <a:chExt cx="790833" cy="1491049"/>
          </a:xfrm>
        </p:grpSpPr>
        <p:cxnSp>
          <p:nvCxnSpPr>
            <p:cNvPr id="18" name="Conector reto 17"/>
            <p:cNvCxnSpPr/>
            <p:nvPr/>
          </p:nvCxnSpPr>
          <p:spPr>
            <a:xfrm flipH="1" flipV="1">
              <a:off x="2588470" y="4675354"/>
              <a:ext cx="8252" cy="966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2201305" y="5004868"/>
              <a:ext cx="7908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flipH="1">
              <a:off x="2201305" y="5642208"/>
              <a:ext cx="395417" cy="260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2596722" y="5642208"/>
              <a:ext cx="395416" cy="260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21"/>
            <p:cNvSpPr/>
            <p:nvPr/>
          </p:nvSpPr>
          <p:spPr>
            <a:xfrm>
              <a:off x="2283670" y="4411743"/>
              <a:ext cx="601362" cy="420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4570383" y="3241891"/>
            <a:ext cx="319473" cy="629814"/>
            <a:chOff x="2201305" y="4411743"/>
            <a:chExt cx="790833" cy="1491049"/>
          </a:xfrm>
        </p:grpSpPr>
        <p:cxnSp>
          <p:nvCxnSpPr>
            <p:cNvPr id="24" name="Conector reto 23"/>
            <p:cNvCxnSpPr/>
            <p:nvPr/>
          </p:nvCxnSpPr>
          <p:spPr>
            <a:xfrm flipH="1" flipV="1">
              <a:off x="2588470" y="4675354"/>
              <a:ext cx="8252" cy="966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2201305" y="5004868"/>
              <a:ext cx="7908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flipH="1">
              <a:off x="2201305" y="5642208"/>
              <a:ext cx="395417" cy="260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2596722" y="5642208"/>
              <a:ext cx="395416" cy="260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ipse 27"/>
            <p:cNvSpPr/>
            <p:nvPr/>
          </p:nvSpPr>
          <p:spPr>
            <a:xfrm>
              <a:off x="2283670" y="4411743"/>
              <a:ext cx="601362" cy="420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4725122" y="2220704"/>
            <a:ext cx="1589903" cy="552757"/>
            <a:chOff x="3690551" y="4679092"/>
            <a:chExt cx="2940908" cy="1252151"/>
          </a:xfrm>
        </p:grpSpPr>
        <p:sp>
          <p:nvSpPr>
            <p:cNvPr id="29" name="Elipse 28"/>
            <p:cNvSpPr/>
            <p:nvPr/>
          </p:nvSpPr>
          <p:spPr>
            <a:xfrm>
              <a:off x="3690551" y="4679092"/>
              <a:ext cx="2940908" cy="1252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536720" y="4834556"/>
              <a:ext cx="1248566" cy="941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>
                  <a:solidFill>
                    <a:schemeClr val="bg1"/>
                  </a:solidFill>
                </a:rPr>
                <a:t>Efetuar </a:t>
              </a:r>
              <a:r>
                <a:rPr lang="pt-BR" sz="1050" dirty="0" err="1">
                  <a:solidFill>
                    <a:schemeClr val="bg1"/>
                  </a:solidFill>
                </a:rPr>
                <a:t>Login</a:t>
              </a:r>
              <a:endParaRPr lang="pt-BR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7683679" y="4105632"/>
            <a:ext cx="1589903" cy="552757"/>
            <a:chOff x="3690551" y="4679092"/>
            <a:chExt cx="2940908" cy="1252151"/>
          </a:xfrm>
        </p:grpSpPr>
        <p:sp>
          <p:nvSpPr>
            <p:cNvPr id="33" name="Elipse 32"/>
            <p:cNvSpPr/>
            <p:nvPr/>
          </p:nvSpPr>
          <p:spPr>
            <a:xfrm>
              <a:off x="3690551" y="4679092"/>
              <a:ext cx="2940908" cy="1252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4393828" y="4871082"/>
              <a:ext cx="1534352" cy="941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>
                  <a:solidFill>
                    <a:schemeClr val="bg1"/>
                  </a:solidFill>
                </a:rPr>
                <a:t>Matricular Técnico</a:t>
              </a:r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7684099" y="2752111"/>
            <a:ext cx="1589903" cy="552757"/>
            <a:chOff x="3690551" y="4679092"/>
            <a:chExt cx="2940908" cy="1252151"/>
          </a:xfrm>
        </p:grpSpPr>
        <p:sp>
          <p:nvSpPr>
            <p:cNvPr id="36" name="Elipse 35"/>
            <p:cNvSpPr/>
            <p:nvPr/>
          </p:nvSpPr>
          <p:spPr>
            <a:xfrm>
              <a:off x="3690551" y="4679092"/>
              <a:ext cx="2940908" cy="1252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4393828" y="4871082"/>
              <a:ext cx="1534352" cy="941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>
                  <a:solidFill>
                    <a:schemeClr val="bg1"/>
                  </a:solidFill>
                </a:rPr>
                <a:t>Matricular Superior</a:t>
              </a: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5707018" y="3468180"/>
            <a:ext cx="1589903" cy="552757"/>
            <a:chOff x="3690551" y="4679092"/>
            <a:chExt cx="2940908" cy="1252151"/>
          </a:xfrm>
        </p:grpSpPr>
        <p:sp>
          <p:nvSpPr>
            <p:cNvPr id="39" name="Elipse 38"/>
            <p:cNvSpPr/>
            <p:nvPr/>
          </p:nvSpPr>
          <p:spPr>
            <a:xfrm>
              <a:off x="3690551" y="4679092"/>
              <a:ext cx="2940908" cy="1252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4393828" y="4871082"/>
              <a:ext cx="1534352" cy="941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>
                  <a:solidFill>
                    <a:schemeClr val="bg1"/>
                  </a:solidFill>
                </a:rPr>
                <a:t>Matricular Aluno</a:t>
              </a:r>
            </a:p>
          </p:txBody>
        </p:sp>
      </p:grpSp>
      <p:cxnSp>
        <p:nvCxnSpPr>
          <p:cNvPr id="42" name="Conector reto 41"/>
          <p:cNvCxnSpPr>
            <a:endCxn id="29" idx="2"/>
          </p:cNvCxnSpPr>
          <p:nvPr/>
        </p:nvCxnSpPr>
        <p:spPr>
          <a:xfrm>
            <a:off x="4049408" y="2497082"/>
            <a:ext cx="6757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flipV="1">
            <a:off x="3027916" y="2882409"/>
            <a:ext cx="504913" cy="33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 flipV="1">
            <a:off x="3787484" y="2882409"/>
            <a:ext cx="0" cy="255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 flipH="1" flipV="1">
            <a:off x="4049408" y="2882409"/>
            <a:ext cx="520975" cy="33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>
            <a:endCxn id="39" idx="2"/>
          </p:cNvCxnSpPr>
          <p:nvPr/>
        </p:nvCxnSpPr>
        <p:spPr>
          <a:xfrm>
            <a:off x="5029711" y="3744558"/>
            <a:ext cx="67730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>
            <a:stCxn id="36" idx="2"/>
          </p:cNvCxnSpPr>
          <p:nvPr/>
        </p:nvCxnSpPr>
        <p:spPr>
          <a:xfrm flipH="1">
            <a:off x="7196262" y="3028490"/>
            <a:ext cx="487837" cy="524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33" idx="2"/>
          </p:cNvCxnSpPr>
          <p:nvPr/>
        </p:nvCxnSpPr>
        <p:spPr>
          <a:xfrm flipH="1" flipV="1">
            <a:off x="7196262" y="3968431"/>
            <a:ext cx="487417" cy="413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/>
          <p:cNvSpPr txBox="1"/>
          <p:nvPr/>
        </p:nvSpPr>
        <p:spPr>
          <a:xfrm>
            <a:off x="3479851" y="1930400"/>
            <a:ext cx="6152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Pessoa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2514290" y="3928775"/>
            <a:ext cx="5577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Aluno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3404425" y="3991262"/>
            <a:ext cx="7661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Professor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4329705" y="3937598"/>
            <a:ext cx="790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Assistente</a:t>
            </a:r>
          </a:p>
        </p:txBody>
      </p:sp>
      <p:grpSp>
        <p:nvGrpSpPr>
          <p:cNvPr id="59" name="Grupo 58"/>
          <p:cNvGrpSpPr/>
          <p:nvPr/>
        </p:nvGrpSpPr>
        <p:grpSpPr>
          <a:xfrm>
            <a:off x="1565911" y="4581207"/>
            <a:ext cx="1589903" cy="552757"/>
            <a:chOff x="3690551" y="4679092"/>
            <a:chExt cx="2940908" cy="1252151"/>
          </a:xfrm>
        </p:grpSpPr>
        <p:sp>
          <p:nvSpPr>
            <p:cNvPr id="60" name="Elipse 59"/>
            <p:cNvSpPr/>
            <p:nvPr/>
          </p:nvSpPr>
          <p:spPr>
            <a:xfrm>
              <a:off x="3690551" y="4679092"/>
              <a:ext cx="2940908" cy="1252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437245" y="4834556"/>
              <a:ext cx="1447516" cy="941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>
                  <a:solidFill>
                    <a:schemeClr val="bg1"/>
                  </a:solidFill>
                </a:rPr>
                <a:t>Consultar Notas</a:t>
              </a:r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3425042" y="4581207"/>
            <a:ext cx="1589903" cy="552757"/>
            <a:chOff x="3690551" y="4679092"/>
            <a:chExt cx="2940908" cy="1252151"/>
          </a:xfrm>
        </p:grpSpPr>
        <p:sp>
          <p:nvSpPr>
            <p:cNvPr id="63" name="Elipse 62"/>
            <p:cNvSpPr/>
            <p:nvPr/>
          </p:nvSpPr>
          <p:spPr>
            <a:xfrm>
              <a:off x="3690551" y="4679092"/>
              <a:ext cx="2940908" cy="1252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4536720" y="4834556"/>
              <a:ext cx="1248566" cy="941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>
                  <a:solidFill>
                    <a:schemeClr val="bg1"/>
                  </a:solidFill>
                </a:rPr>
                <a:t>Lançar Notas</a:t>
              </a:r>
            </a:p>
          </p:txBody>
        </p:sp>
      </p:grpSp>
      <p:cxnSp>
        <p:nvCxnSpPr>
          <p:cNvPr id="66" name="Conector reto 65"/>
          <p:cNvCxnSpPr>
            <a:endCxn id="60" idx="0"/>
          </p:cNvCxnSpPr>
          <p:nvPr/>
        </p:nvCxnSpPr>
        <p:spPr>
          <a:xfrm flipH="1">
            <a:off x="2360863" y="4245178"/>
            <a:ext cx="277558" cy="336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>
            <a:stCxn id="57" idx="2"/>
          </p:cNvCxnSpPr>
          <p:nvPr/>
        </p:nvCxnSpPr>
        <p:spPr>
          <a:xfrm>
            <a:off x="3787484" y="4245178"/>
            <a:ext cx="261924" cy="336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upo 64"/>
          <p:cNvGrpSpPr/>
          <p:nvPr/>
        </p:nvGrpSpPr>
        <p:grpSpPr>
          <a:xfrm>
            <a:off x="2037254" y="5722399"/>
            <a:ext cx="2486236" cy="552757"/>
            <a:chOff x="3690551" y="4679092"/>
            <a:chExt cx="2940908" cy="1252151"/>
          </a:xfrm>
        </p:grpSpPr>
        <p:sp>
          <p:nvSpPr>
            <p:cNvPr id="67" name="Elipse 66"/>
            <p:cNvSpPr/>
            <p:nvPr/>
          </p:nvSpPr>
          <p:spPr>
            <a:xfrm>
              <a:off x="3690551" y="4679092"/>
              <a:ext cx="2940908" cy="1252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4323617" y="4848551"/>
              <a:ext cx="1640339" cy="941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>
                  <a:solidFill>
                    <a:schemeClr val="bg1"/>
                  </a:solidFill>
                </a:rPr>
                <a:t>Gerar Log de Acesso as Notas</a:t>
              </a:r>
            </a:p>
          </p:txBody>
        </p:sp>
      </p:grpSp>
      <p:cxnSp>
        <p:nvCxnSpPr>
          <p:cNvPr id="43" name="Conector reto 42"/>
          <p:cNvCxnSpPr>
            <a:stCxn id="60" idx="4"/>
          </p:cNvCxnSpPr>
          <p:nvPr/>
        </p:nvCxnSpPr>
        <p:spPr>
          <a:xfrm>
            <a:off x="2360863" y="5133964"/>
            <a:ext cx="794951" cy="58843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>
            <a:stCxn id="63" idx="4"/>
            <a:endCxn id="67" idx="0"/>
          </p:cNvCxnSpPr>
          <p:nvPr/>
        </p:nvCxnSpPr>
        <p:spPr>
          <a:xfrm flipH="1">
            <a:off x="3280372" y="5133964"/>
            <a:ext cx="939622" cy="58843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3315346" y="5297376"/>
            <a:ext cx="904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&lt;&lt;include&gt;&gt;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2265966" y="5269523"/>
            <a:ext cx="904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&lt;&lt;include&gt;&gt;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732D5831-1303-70FA-D1F6-AB60C02B749E}"/>
              </a:ext>
            </a:extLst>
          </p:cNvPr>
          <p:cNvCxnSpPr>
            <a:stCxn id="57" idx="1"/>
            <a:endCxn id="60" idx="7"/>
          </p:cNvCxnSpPr>
          <p:nvPr/>
        </p:nvCxnSpPr>
        <p:spPr>
          <a:xfrm flipH="1">
            <a:off x="2922978" y="4118220"/>
            <a:ext cx="481447" cy="543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08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9631" y="332361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pt-BR" sz="5400" dirty="0"/>
              <a:t>Diagrama de Casos de Uso</a:t>
            </a:r>
          </a:p>
        </p:txBody>
      </p:sp>
    </p:spTree>
    <p:extLst>
      <p:ext uri="{BB962C8B-B14F-4D97-AF65-F5344CB8AC3E}">
        <p14:creationId xmlns:p14="http://schemas.microsoft.com/office/powerpoint/2010/main" val="442113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/>
              <a:t>Dependências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96302"/>
            <a:ext cx="8596668" cy="38031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/>
              <a:t>Extensão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Descreve cenários opcionais de um caso de uso;</a:t>
            </a:r>
          </a:p>
          <a:p>
            <a:pPr algn="just"/>
            <a:r>
              <a:rPr lang="pt-BR" sz="2400" dirty="0"/>
              <a:t>Só ocorrerá se uma determinada condição for satisfeita; </a:t>
            </a:r>
          </a:p>
          <a:p>
            <a:pPr algn="just"/>
            <a:r>
              <a:rPr lang="pt-BR" sz="2400" dirty="0"/>
              <a:t>Sintaxe mais utilizada: reta tracejada com uma seta apontando para o caso de uso que recebe a extensão; </a:t>
            </a:r>
          </a:p>
          <a:p>
            <a:pPr algn="just"/>
            <a:r>
              <a:rPr lang="pt-BR" sz="2400" dirty="0"/>
              <a:t>Estereótipo com o texto &lt;&gt;.</a:t>
            </a:r>
          </a:p>
        </p:txBody>
      </p:sp>
    </p:spTree>
    <p:extLst>
      <p:ext uri="{BB962C8B-B14F-4D97-AF65-F5344CB8AC3E}">
        <p14:creationId xmlns:p14="http://schemas.microsoft.com/office/powerpoint/2010/main" val="4102798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/>
              <a:t>Dependências (Extensão)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3631081" y="2181537"/>
            <a:ext cx="319473" cy="629814"/>
            <a:chOff x="2201305" y="4411743"/>
            <a:chExt cx="790833" cy="1491049"/>
          </a:xfrm>
        </p:grpSpPr>
        <p:cxnSp>
          <p:nvCxnSpPr>
            <p:cNvPr id="5" name="Conector reto 4"/>
            <p:cNvCxnSpPr/>
            <p:nvPr/>
          </p:nvCxnSpPr>
          <p:spPr>
            <a:xfrm flipH="1" flipV="1">
              <a:off x="2588470" y="4675354"/>
              <a:ext cx="8252" cy="966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2201305" y="5004868"/>
              <a:ext cx="7908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2201305" y="5642208"/>
              <a:ext cx="395417" cy="260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2596722" y="5642208"/>
              <a:ext cx="395416" cy="260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/>
            <p:cNvSpPr/>
            <p:nvPr/>
          </p:nvSpPr>
          <p:spPr>
            <a:xfrm>
              <a:off x="2283670" y="4411743"/>
              <a:ext cx="601362" cy="420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638421" y="3241252"/>
            <a:ext cx="319473" cy="629814"/>
            <a:chOff x="2201305" y="4411743"/>
            <a:chExt cx="790833" cy="1491049"/>
          </a:xfrm>
        </p:grpSpPr>
        <p:cxnSp>
          <p:nvCxnSpPr>
            <p:cNvPr id="12" name="Conector reto 11"/>
            <p:cNvCxnSpPr/>
            <p:nvPr/>
          </p:nvCxnSpPr>
          <p:spPr>
            <a:xfrm flipH="1" flipV="1">
              <a:off x="2588470" y="4675354"/>
              <a:ext cx="8252" cy="966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2201305" y="5004868"/>
              <a:ext cx="7908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H="1">
              <a:off x="2201305" y="5642208"/>
              <a:ext cx="395417" cy="260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2596722" y="5642208"/>
              <a:ext cx="395416" cy="260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/>
            <p:cNvSpPr/>
            <p:nvPr/>
          </p:nvSpPr>
          <p:spPr>
            <a:xfrm>
              <a:off x="2283670" y="4411743"/>
              <a:ext cx="601362" cy="420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3626083" y="3241891"/>
            <a:ext cx="319473" cy="629814"/>
            <a:chOff x="2201305" y="4411743"/>
            <a:chExt cx="790833" cy="1491049"/>
          </a:xfrm>
        </p:grpSpPr>
        <p:cxnSp>
          <p:nvCxnSpPr>
            <p:cNvPr id="18" name="Conector reto 17"/>
            <p:cNvCxnSpPr/>
            <p:nvPr/>
          </p:nvCxnSpPr>
          <p:spPr>
            <a:xfrm flipH="1" flipV="1">
              <a:off x="2588470" y="4675354"/>
              <a:ext cx="8252" cy="966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2201305" y="5004868"/>
              <a:ext cx="7908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flipH="1">
              <a:off x="2201305" y="5642208"/>
              <a:ext cx="395417" cy="260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2596722" y="5642208"/>
              <a:ext cx="395416" cy="260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21"/>
            <p:cNvSpPr/>
            <p:nvPr/>
          </p:nvSpPr>
          <p:spPr>
            <a:xfrm>
              <a:off x="2283670" y="4411743"/>
              <a:ext cx="601362" cy="420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4570383" y="3241891"/>
            <a:ext cx="319473" cy="629814"/>
            <a:chOff x="2201305" y="4411743"/>
            <a:chExt cx="790833" cy="1491049"/>
          </a:xfrm>
        </p:grpSpPr>
        <p:cxnSp>
          <p:nvCxnSpPr>
            <p:cNvPr id="24" name="Conector reto 23"/>
            <p:cNvCxnSpPr/>
            <p:nvPr/>
          </p:nvCxnSpPr>
          <p:spPr>
            <a:xfrm flipH="1" flipV="1">
              <a:off x="2588470" y="4675354"/>
              <a:ext cx="8252" cy="966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2201305" y="5004868"/>
              <a:ext cx="7908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flipH="1">
              <a:off x="2201305" y="5642208"/>
              <a:ext cx="395417" cy="260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2596722" y="5642208"/>
              <a:ext cx="395416" cy="260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ipse 27"/>
            <p:cNvSpPr/>
            <p:nvPr/>
          </p:nvSpPr>
          <p:spPr>
            <a:xfrm>
              <a:off x="2283670" y="4411743"/>
              <a:ext cx="601362" cy="420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4725122" y="2220704"/>
            <a:ext cx="1589903" cy="552757"/>
            <a:chOff x="3690551" y="4679092"/>
            <a:chExt cx="2940908" cy="1252151"/>
          </a:xfrm>
        </p:grpSpPr>
        <p:sp>
          <p:nvSpPr>
            <p:cNvPr id="29" name="Elipse 28"/>
            <p:cNvSpPr/>
            <p:nvPr/>
          </p:nvSpPr>
          <p:spPr>
            <a:xfrm>
              <a:off x="3690551" y="4679092"/>
              <a:ext cx="2940908" cy="1252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536720" y="4834556"/>
              <a:ext cx="1248566" cy="941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>
                  <a:solidFill>
                    <a:schemeClr val="bg1"/>
                  </a:solidFill>
                </a:rPr>
                <a:t>Efetuar </a:t>
              </a:r>
              <a:r>
                <a:rPr lang="pt-BR" sz="1050" dirty="0" err="1">
                  <a:solidFill>
                    <a:schemeClr val="bg1"/>
                  </a:solidFill>
                </a:rPr>
                <a:t>Login</a:t>
              </a:r>
              <a:endParaRPr lang="pt-BR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7683679" y="4105632"/>
            <a:ext cx="1589903" cy="552757"/>
            <a:chOff x="3690551" y="4679092"/>
            <a:chExt cx="2940908" cy="1252151"/>
          </a:xfrm>
        </p:grpSpPr>
        <p:sp>
          <p:nvSpPr>
            <p:cNvPr id="33" name="Elipse 32"/>
            <p:cNvSpPr/>
            <p:nvPr/>
          </p:nvSpPr>
          <p:spPr>
            <a:xfrm>
              <a:off x="3690551" y="4679092"/>
              <a:ext cx="2940908" cy="1252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4393828" y="4871082"/>
              <a:ext cx="1534352" cy="941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>
                  <a:solidFill>
                    <a:schemeClr val="bg1"/>
                  </a:solidFill>
                </a:rPr>
                <a:t>Matricular Técnico</a:t>
              </a:r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7684099" y="2752111"/>
            <a:ext cx="1589903" cy="552757"/>
            <a:chOff x="3690551" y="4679092"/>
            <a:chExt cx="2940908" cy="1252151"/>
          </a:xfrm>
        </p:grpSpPr>
        <p:sp>
          <p:nvSpPr>
            <p:cNvPr id="36" name="Elipse 35"/>
            <p:cNvSpPr/>
            <p:nvPr/>
          </p:nvSpPr>
          <p:spPr>
            <a:xfrm>
              <a:off x="3690551" y="4679092"/>
              <a:ext cx="2940908" cy="1252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4393828" y="4871082"/>
              <a:ext cx="1534352" cy="941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>
                  <a:solidFill>
                    <a:schemeClr val="bg1"/>
                  </a:solidFill>
                </a:rPr>
                <a:t>Matricular Superior</a:t>
              </a: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5707018" y="3468180"/>
            <a:ext cx="1589903" cy="552757"/>
            <a:chOff x="3690551" y="4679092"/>
            <a:chExt cx="2940908" cy="1252151"/>
          </a:xfrm>
        </p:grpSpPr>
        <p:sp>
          <p:nvSpPr>
            <p:cNvPr id="39" name="Elipse 38"/>
            <p:cNvSpPr/>
            <p:nvPr/>
          </p:nvSpPr>
          <p:spPr>
            <a:xfrm>
              <a:off x="3690551" y="4679092"/>
              <a:ext cx="2940908" cy="1252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4393828" y="4871082"/>
              <a:ext cx="1534352" cy="941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>
                  <a:solidFill>
                    <a:schemeClr val="bg1"/>
                  </a:solidFill>
                </a:rPr>
                <a:t>Matricular Aluno</a:t>
              </a:r>
            </a:p>
          </p:txBody>
        </p:sp>
      </p:grpSp>
      <p:cxnSp>
        <p:nvCxnSpPr>
          <p:cNvPr id="42" name="Conector reto 41"/>
          <p:cNvCxnSpPr>
            <a:endCxn id="29" idx="2"/>
          </p:cNvCxnSpPr>
          <p:nvPr/>
        </p:nvCxnSpPr>
        <p:spPr>
          <a:xfrm>
            <a:off x="4049408" y="2497082"/>
            <a:ext cx="6757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flipV="1">
            <a:off x="3027916" y="2882409"/>
            <a:ext cx="504913" cy="33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 flipV="1">
            <a:off x="3787484" y="2882409"/>
            <a:ext cx="0" cy="255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 flipH="1" flipV="1">
            <a:off x="4049408" y="2882409"/>
            <a:ext cx="520975" cy="33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>
            <a:endCxn id="39" idx="2"/>
          </p:cNvCxnSpPr>
          <p:nvPr/>
        </p:nvCxnSpPr>
        <p:spPr>
          <a:xfrm>
            <a:off x="5029711" y="3744558"/>
            <a:ext cx="67730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>
            <a:stCxn id="36" idx="2"/>
          </p:cNvCxnSpPr>
          <p:nvPr/>
        </p:nvCxnSpPr>
        <p:spPr>
          <a:xfrm flipH="1">
            <a:off x="7196262" y="3028490"/>
            <a:ext cx="487837" cy="524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33" idx="2"/>
          </p:cNvCxnSpPr>
          <p:nvPr/>
        </p:nvCxnSpPr>
        <p:spPr>
          <a:xfrm flipH="1" flipV="1">
            <a:off x="7196262" y="3968431"/>
            <a:ext cx="487417" cy="413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/>
          <p:cNvSpPr txBox="1"/>
          <p:nvPr/>
        </p:nvSpPr>
        <p:spPr>
          <a:xfrm>
            <a:off x="3479851" y="1930400"/>
            <a:ext cx="6152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Pessoa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2514290" y="3928775"/>
            <a:ext cx="5577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Aluno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3404425" y="3991262"/>
            <a:ext cx="7661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Professor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4329705" y="3937598"/>
            <a:ext cx="790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Assistente</a:t>
            </a:r>
          </a:p>
        </p:txBody>
      </p:sp>
      <p:grpSp>
        <p:nvGrpSpPr>
          <p:cNvPr id="59" name="Grupo 58"/>
          <p:cNvGrpSpPr/>
          <p:nvPr/>
        </p:nvGrpSpPr>
        <p:grpSpPr>
          <a:xfrm>
            <a:off x="1565911" y="4581207"/>
            <a:ext cx="1589903" cy="552757"/>
            <a:chOff x="3690551" y="4679092"/>
            <a:chExt cx="2940908" cy="1252151"/>
          </a:xfrm>
        </p:grpSpPr>
        <p:sp>
          <p:nvSpPr>
            <p:cNvPr id="60" name="Elipse 59"/>
            <p:cNvSpPr/>
            <p:nvPr/>
          </p:nvSpPr>
          <p:spPr>
            <a:xfrm>
              <a:off x="3690551" y="4679092"/>
              <a:ext cx="2940908" cy="1252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437245" y="4834556"/>
              <a:ext cx="1447516" cy="941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>
                  <a:solidFill>
                    <a:schemeClr val="bg1"/>
                  </a:solidFill>
                </a:rPr>
                <a:t>Consultar Notas</a:t>
              </a:r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3425042" y="4581207"/>
            <a:ext cx="1589903" cy="552757"/>
            <a:chOff x="3690551" y="4679092"/>
            <a:chExt cx="2940908" cy="1252151"/>
          </a:xfrm>
        </p:grpSpPr>
        <p:sp>
          <p:nvSpPr>
            <p:cNvPr id="63" name="Elipse 62"/>
            <p:cNvSpPr/>
            <p:nvPr/>
          </p:nvSpPr>
          <p:spPr>
            <a:xfrm>
              <a:off x="3690551" y="4679092"/>
              <a:ext cx="2940908" cy="1252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4536720" y="4834556"/>
              <a:ext cx="1248566" cy="941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>
                  <a:solidFill>
                    <a:schemeClr val="bg1"/>
                  </a:solidFill>
                </a:rPr>
                <a:t>Lançar Notas</a:t>
              </a:r>
            </a:p>
          </p:txBody>
        </p:sp>
      </p:grpSp>
      <p:cxnSp>
        <p:nvCxnSpPr>
          <p:cNvPr id="66" name="Conector reto 65"/>
          <p:cNvCxnSpPr>
            <a:endCxn id="60" idx="0"/>
          </p:cNvCxnSpPr>
          <p:nvPr/>
        </p:nvCxnSpPr>
        <p:spPr>
          <a:xfrm flipH="1">
            <a:off x="2360863" y="4245178"/>
            <a:ext cx="277558" cy="336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>
            <a:stCxn id="57" idx="2"/>
          </p:cNvCxnSpPr>
          <p:nvPr/>
        </p:nvCxnSpPr>
        <p:spPr>
          <a:xfrm>
            <a:off x="3787484" y="4245178"/>
            <a:ext cx="261924" cy="336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upo 64"/>
          <p:cNvGrpSpPr/>
          <p:nvPr/>
        </p:nvGrpSpPr>
        <p:grpSpPr>
          <a:xfrm>
            <a:off x="2037254" y="5722399"/>
            <a:ext cx="2486236" cy="552757"/>
            <a:chOff x="3690551" y="4679092"/>
            <a:chExt cx="2940908" cy="1252151"/>
          </a:xfrm>
        </p:grpSpPr>
        <p:sp>
          <p:nvSpPr>
            <p:cNvPr id="67" name="Elipse 66"/>
            <p:cNvSpPr/>
            <p:nvPr/>
          </p:nvSpPr>
          <p:spPr>
            <a:xfrm>
              <a:off x="3690551" y="4679092"/>
              <a:ext cx="2940908" cy="1252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4323617" y="4848551"/>
              <a:ext cx="1640339" cy="941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>
                  <a:solidFill>
                    <a:schemeClr val="bg1"/>
                  </a:solidFill>
                </a:rPr>
                <a:t>Gerar Log de Acesso as Notas</a:t>
              </a:r>
            </a:p>
          </p:txBody>
        </p:sp>
      </p:grpSp>
      <p:cxnSp>
        <p:nvCxnSpPr>
          <p:cNvPr id="43" name="Conector reto 42"/>
          <p:cNvCxnSpPr>
            <a:stCxn id="60" idx="4"/>
          </p:cNvCxnSpPr>
          <p:nvPr/>
        </p:nvCxnSpPr>
        <p:spPr>
          <a:xfrm>
            <a:off x="2360863" y="5133964"/>
            <a:ext cx="794951" cy="58843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>
            <a:stCxn id="63" idx="4"/>
            <a:endCxn id="67" idx="0"/>
          </p:cNvCxnSpPr>
          <p:nvPr/>
        </p:nvCxnSpPr>
        <p:spPr>
          <a:xfrm flipH="1">
            <a:off x="3280372" y="5133964"/>
            <a:ext cx="939622" cy="58843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3315346" y="5297376"/>
            <a:ext cx="904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&lt;&lt;include&gt;&gt;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2265966" y="5269523"/>
            <a:ext cx="904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&lt;&lt;include&gt;&gt;</a:t>
            </a:r>
          </a:p>
        </p:txBody>
      </p:sp>
      <p:grpSp>
        <p:nvGrpSpPr>
          <p:cNvPr id="72" name="Grupo 71"/>
          <p:cNvGrpSpPr/>
          <p:nvPr/>
        </p:nvGrpSpPr>
        <p:grpSpPr>
          <a:xfrm>
            <a:off x="7311172" y="1592726"/>
            <a:ext cx="1589903" cy="552757"/>
            <a:chOff x="3690551" y="4679092"/>
            <a:chExt cx="2940908" cy="1252151"/>
          </a:xfrm>
        </p:grpSpPr>
        <p:sp>
          <p:nvSpPr>
            <p:cNvPr id="73" name="Elipse 72"/>
            <p:cNvSpPr/>
            <p:nvPr/>
          </p:nvSpPr>
          <p:spPr>
            <a:xfrm>
              <a:off x="3690551" y="4679092"/>
              <a:ext cx="2940908" cy="1252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4536720" y="4834556"/>
              <a:ext cx="1248566" cy="941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>
                  <a:solidFill>
                    <a:schemeClr val="bg1"/>
                  </a:solidFill>
                </a:rPr>
                <a:t>Efetuar </a:t>
              </a:r>
              <a:r>
                <a:rPr lang="pt-BR" sz="1050" dirty="0" err="1">
                  <a:solidFill>
                    <a:schemeClr val="bg1"/>
                  </a:solidFill>
                </a:rPr>
                <a:t>Login</a:t>
              </a:r>
              <a:endParaRPr lang="pt-BR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" name="Conector de seta reta 5"/>
          <p:cNvCxnSpPr>
            <a:stCxn id="73" idx="2"/>
            <a:endCxn id="29" idx="6"/>
          </p:cNvCxnSpPr>
          <p:nvPr/>
        </p:nvCxnSpPr>
        <p:spPr>
          <a:xfrm flipH="1">
            <a:off x="6315025" y="1869105"/>
            <a:ext cx="996147" cy="62797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/>
          <p:cNvSpPr txBox="1"/>
          <p:nvPr/>
        </p:nvSpPr>
        <p:spPr>
          <a:xfrm>
            <a:off x="6401394" y="2014678"/>
            <a:ext cx="904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&lt;&lt;</a:t>
            </a:r>
            <a:r>
              <a:rPr lang="pt-BR" sz="1050" dirty="0" err="1"/>
              <a:t>extend</a:t>
            </a:r>
            <a:r>
              <a:rPr lang="pt-BR" sz="1050" dirty="0"/>
              <a:t>&gt;&gt;</a:t>
            </a: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F7FFCE7E-031A-8F6F-7A53-04DEFACA1EF2}"/>
              </a:ext>
            </a:extLst>
          </p:cNvPr>
          <p:cNvCxnSpPr>
            <a:stCxn id="57" idx="1"/>
            <a:endCxn id="60" idx="7"/>
          </p:cNvCxnSpPr>
          <p:nvPr/>
        </p:nvCxnSpPr>
        <p:spPr>
          <a:xfrm flipH="1">
            <a:off x="2922978" y="4118220"/>
            <a:ext cx="481447" cy="543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479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/>
              <a:t>Dependências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96302"/>
            <a:ext cx="8596668" cy="38031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/>
              <a:t>Restrições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Às vezes, não fica claro a condição que deve ser satisfeita para que um caso de uso seja executado;</a:t>
            </a:r>
          </a:p>
          <a:p>
            <a:pPr algn="just"/>
            <a:r>
              <a:rPr lang="pt-BR" sz="2400" dirty="0"/>
              <a:t>Nesses casos, podemos usar restrições com uma nota explicativa determinando a condição para que o caso de uso seja executado;</a:t>
            </a:r>
          </a:p>
          <a:p>
            <a:pPr algn="just"/>
            <a:r>
              <a:rPr lang="pt-BR" sz="2400" dirty="0"/>
              <a:t>As restrições são compostas por um texto entre chaves.</a:t>
            </a:r>
          </a:p>
        </p:txBody>
      </p:sp>
    </p:spTree>
    <p:extLst>
      <p:ext uri="{BB962C8B-B14F-4D97-AF65-F5344CB8AC3E}">
        <p14:creationId xmlns:p14="http://schemas.microsoft.com/office/powerpoint/2010/main" val="2247678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/>
              <a:t>Dependências (Restrição)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3631081" y="2181537"/>
            <a:ext cx="319473" cy="629814"/>
            <a:chOff x="2201305" y="4411743"/>
            <a:chExt cx="790833" cy="1491049"/>
          </a:xfrm>
        </p:grpSpPr>
        <p:cxnSp>
          <p:nvCxnSpPr>
            <p:cNvPr id="5" name="Conector reto 4"/>
            <p:cNvCxnSpPr/>
            <p:nvPr/>
          </p:nvCxnSpPr>
          <p:spPr>
            <a:xfrm flipH="1" flipV="1">
              <a:off x="2588470" y="4675354"/>
              <a:ext cx="8252" cy="966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2201305" y="5004868"/>
              <a:ext cx="7908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2201305" y="5642208"/>
              <a:ext cx="395417" cy="260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2596722" y="5642208"/>
              <a:ext cx="395416" cy="260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/>
            <p:cNvSpPr/>
            <p:nvPr/>
          </p:nvSpPr>
          <p:spPr>
            <a:xfrm>
              <a:off x="2283670" y="4411743"/>
              <a:ext cx="601362" cy="420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638421" y="3241252"/>
            <a:ext cx="319473" cy="629814"/>
            <a:chOff x="2201305" y="4411743"/>
            <a:chExt cx="790833" cy="1491049"/>
          </a:xfrm>
        </p:grpSpPr>
        <p:cxnSp>
          <p:nvCxnSpPr>
            <p:cNvPr id="12" name="Conector reto 11"/>
            <p:cNvCxnSpPr/>
            <p:nvPr/>
          </p:nvCxnSpPr>
          <p:spPr>
            <a:xfrm flipH="1" flipV="1">
              <a:off x="2588470" y="4675354"/>
              <a:ext cx="8252" cy="966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2201305" y="5004868"/>
              <a:ext cx="7908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H="1">
              <a:off x="2201305" y="5642208"/>
              <a:ext cx="395417" cy="260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2596722" y="5642208"/>
              <a:ext cx="395416" cy="260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/>
            <p:cNvSpPr/>
            <p:nvPr/>
          </p:nvSpPr>
          <p:spPr>
            <a:xfrm>
              <a:off x="2283670" y="4411743"/>
              <a:ext cx="601362" cy="420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3626083" y="3241891"/>
            <a:ext cx="319473" cy="629814"/>
            <a:chOff x="2201305" y="4411743"/>
            <a:chExt cx="790833" cy="1491049"/>
          </a:xfrm>
        </p:grpSpPr>
        <p:cxnSp>
          <p:nvCxnSpPr>
            <p:cNvPr id="18" name="Conector reto 17"/>
            <p:cNvCxnSpPr/>
            <p:nvPr/>
          </p:nvCxnSpPr>
          <p:spPr>
            <a:xfrm flipH="1" flipV="1">
              <a:off x="2588470" y="4675354"/>
              <a:ext cx="8252" cy="966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2201305" y="5004868"/>
              <a:ext cx="7908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flipH="1">
              <a:off x="2201305" y="5642208"/>
              <a:ext cx="395417" cy="260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2596722" y="5642208"/>
              <a:ext cx="395416" cy="260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21"/>
            <p:cNvSpPr/>
            <p:nvPr/>
          </p:nvSpPr>
          <p:spPr>
            <a:xfrm>
              <a:off x="2283670" y="4411743"/>
              <a:ext cx="601362" cy="420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4570383" y="3241891"/>
            <a:ext cx="319473" cy="629814"/>
            <a:chOff x="2201305" y="4411743"/>
            <a:chExt cx="790833" cy="1491049"/>
          </a:xfrm>
        </p:grpSpPr>
        <p:cxnSp>
          <p:nvCxnSpPr>
            <p:cNvPr id="24" name="Conector reto 23"/>
            <p:cNvCxnSpPr/>
            <p:nvPr/>
          </p:nvCxnSpPr>
          <p:spPr>
            <a:xfrm flipH="1" flipV="1">
              <a:off x="2588470" y="4675354"/>
              <a:ext cx="8252" cy="966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2201305" y="5004868"/>
              <a:ext cx="7908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flipH="1">
              <a:off x="2201305" y="5642208"/>
              <a:ext cx="395417" cy="260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2596722" y="5642208"/>
              <a:ext cx="395416" cy="260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ipse 27"/>
            <p:cNvSpPr/>
            <p:nvPr/>
          </p:nvSpPr>
          <p:spPr>
            <a:xfrm>
              <a:off x="2283670" y="4411743"/>
              <a:ext cx="601362" cy="420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4725122" y="2220704"/>
            <a:ext cx="1589903" cy="552757"/>
            <a:chOff x="3690551" y="4679092"/>
            <a:chExt cx="2940908" cy="1252151"/>
          </a:xfrm>
        </p:grpSpPr>
        <p:sp>
          <p:nvSpPr>
            <p:cNvPr id="29" name="Elipse 28"/>
            <p:cNvSpPr/>
            <p:nvPr/>
          </p:nvSpPr>
          <p:spPr>
            <a:xfrm>
              <a:off x="3690551" y="4679092"/>
              <a:ext cx="2940908" cy="1252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536720" y="4834556"/>
              <a:ext cx="1248566" cy="941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>
                  <a:solidFill>
                    <a:schemeClr val="bg1"/>
                  </a:solidFill>
                </a:rPr>
                <a:t>Efetuar </a:t>
              </a:r>
              <a:r>
                <a:rPr lang="pt-BR" sz="1050" dirty="0" err="1">
                  <a:solidFill>
                    <a:schemeClr val="bg1"/>
                  </a:solidFill>
                </a:rPr>
                <a:t>Login</a:t>
              </a:r>
              <a:endParaRPr lang="pt-BR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7683679" y="4105632"/>
            <a:ext cx="1589903" cy="552757"/>
            <a:chOff x="3690551" y="4679092"/>
            <a:chExt cx="2940908" cy="1252151"/>
          </a:xfrm>
        </p:grpSpPr>
        <p:sp>
          <p:nvSpPr>
            <p:cNvPr id="33" name="Elipse 32"/>
            <p:cNvSpPr/>
            <p:nvPr/>
          </p:nvSpPr>
          <p:spPr>
            <a:xfrm>
              <a:off x="3690551" y="4679092"/>
              <a:ext cx="2940908" cy="1252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4393828" y="4871082"/>
              <a:ext cx="1534352" cy="941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>
                  <a:solidFill>
                    <a:schemeClr val="bg1"/>
                  </a:solidFill>
                </a:rPr>
                <a:t>Matricular Técnico</a:t>
              </a:r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7684099" y="2752111"/>
            <a:ext cx="1589903" cy="552757"/>
            <a:chOff x="3690551" y="4679092"/>
            <a:chExt cx="2940908" cy="1252151"/>
          </a:xfrm>
        </p:grpSpPr>
        <p:sp>
          <p:nvSpPr>
            <p:cNvPr id="36" name="Elipse 35"/>
            <p:cNvSpPr/>
            <p:nvPr/>
          </p:nvSpPr>
          <p:spPr>
            <a:xfrm>
              <a:off x="3690551" y="4679092"/>
              <a:ext cx="2940908" cy="1252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4393828" y="4871082"/>
              <a:ext cx="1534352" cy="941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>
                  <a:solidFill>
                    <a:schemeClr val="bg1"/>
                  </a:solidFill>
                </a:rPr>
                <a:t>Matricular Superior</a:t>
              </a: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5707018" y="3468180"/>
            <a:ext cx="1589903" cy="552757"/>
            <a:chOff x="3690551" y="4679092"/>
            <a:chExt cx="2940908" cy="1252151"/>
          </a:xfrm>
        </p:grpSpPr>
        <p:sp>
          <p:nvSpPr>
            <p:cNvPr id="39" name="Elipse 38"/>
            <p:cNvSpPr/>
            <p:nvPr/>
          </p:nvSpPr>
          <p:spPr>
            <a:xfrm>
              <a:off x="3690551" y="4679092"/>
              <a:ext cx="2940908" cy="1252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4393828" y="4871082"/>
              <a:ext cx="1534352" cy="941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>
                  <a:solidFill>
                    <a:schemeClr val="bg1"/>
                  </a:solidFill>
                </a:rPr>
                <a:t>Matricular Aluno</a:t>
              </a:r>
            </a:p>
          </p:txBody>
        </p:sp>
      </p:grpSp>
      <p:cxnSp>
        <p:nvCxnSpPr>
          <p:cNvPr id="42" name="Conector reto 41"/>
          <p:cNvCxnSpPr>
            <a:endCxn id="29" idx="2"/>
          </p:cNvCxnSpPr>
          <p:nvPr/>
        </p:nvCxnSpPr>
        <p:spPr>
          <a:xfrm>
            <a:off x="4049408" y="2497082"/>
            <a:ext cx="6757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flipV="1">
            <a:off x="3027916" y="2882409"/>
            <a:ext cx="504913" cy="33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 flipV="1">
            <a:off x="3787484" y="2882409"/>
            <a:ext cx="0" cy="255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 flipH="1" flipV="1">
            <a:off x="4049408" y="2882409"/>
            <a:ext cx="520975" cy="33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>
            <a:endCxn id="39" idx="2"/>
          </p:cNvCxnSpPr>
          <p:nvPr/>
        </p:nvCxnSpPr>
        <p:spPr>
          <a:xfrm>
            <a:off x="5029711" y="3744558"/>
            <a:ext cx="67730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>
            <a:stCxn id="36" idx="2"/>
          </p:cNvCxnSpPr>
          <p:nvPr/>
        </p:nvCxnSpPr>
        <p:spPr>
          <a:xfrm flipH="1">
            <a:off x="7196262" y="3028490"/>
            <a:ext cx="487837" cy="524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33" idx="2"/>
          </p:cNvCxnSpPr>
          <p:nvPr/>
        </p:nvCxnSpPr>
        <p:spPr>
          <a:xfrm flipH="1" flipV="1">
            <a:off x="7196262" y="3968431"/>
            <a:ext cx="487417" cy="413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/>
          <p:cNvSpPr txBox="1"/>
          <p:nvPr/>
        </p:nvSpPr>
        <p:spPr>
          <a:xfrm>
            <a:off x="3479851" y="1930400"/>
            <a:ext cx="6152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Pessoa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2514290" y="3928775"/>
            <a:ext cx="5577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Aluno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3404425" y="3991262"/>
            <a:ext cx="7661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Professor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4329705" y="3937598"/>
            <a:ext cx="790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Assistente</a:t>
            </a:r>
          </a:p>
        </p:txBody>
      </p:sp>
      <p:grpSp>
        <p:nvGrpSpPr>
          <p:cNvPr id="59" name="Grupo 58"/>
          <p:cNvGrpSpPr/>
          <p:nvPr/>
        </p:nvGrpSpPr>
        <p:grpSpPr>
          <a:xfrm>
            <a:off x="1565911" y="4581207"/>
            <a:ext cx="1589903" cy="552757"/>
            <a:chOff x="3690551" y="4679092"/>
            <a:chExt cx="2940908" cy="1252151"/>
          </a:xfrm>
        </p:grpSpPr>
        <p:sp>
          <p:nvSpPr>
            <p:cNvPr id="60" name="Elipse 59"/>
            <p:cNvSpPr/>
            <p:nvPr/>
          </p:nvSpPr>
          <p:spPr>
            <a:xfrm>
              <a:off x="3690551" y="4679092"/>
              <a:ext cx="2940908" cy="1252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437245" y="4834556"/>
              <a:ext cx="1447516" cy="941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>
                  <a:solidFill>
                    <a:schemeClr val="bg1"/>
                  </a:solidFill>
                </a:rPr>
                <a:t>Consultar Notas</a:t>
              </a:r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3425042" y="4581207"/>
            <a:ext cx="1589903" cy="552757"/>
            <a:chOff x="3690551" y="4679092"/>
            <a:chExt cx="2940908" cy="1252151"/>
          </a:xfrm>
        </p:grpSpPr>
        <p:sp>
          <p:nvSpPr>
            <p:cNvPr id="63" name="Elipse 62"/>
            <p:cNvSpPr/>
            <p:nvPr/>
          </p:nvSpPr>
          <p:spPr>
            <a:xfrm>
              <a:off x="3690551" y="4679092"/>
              <a:ext cx="2940908" cy="1252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4536720" y="4834556"/>
              <a:ext cx="1248566" cy="941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>
                  <a:solidFill>
                    <a:schemeClr val="bg1"/>
                  </a:solidFill>
                </a:rPr>
                <a:t>Lançar Notas</a:t>
              </a:r>
            </a:p>
          </p:txBody>
        </p:sp>
      </p:grpSp>
      <p:cxnSp>
        <p:nvCxnSpPr>
          <p:cNvPr id="66" name="Conector reto 65"/>
          <p:cNvCxnSpPr>
            <a:endCxn id="60" idx="0"/>
          </p:cNvCxnSpPr>
          <p:nvPr/>
        </p:nvCxnSpPr>
        <p:spPr>
          <a:xfrm flipH="1">
            <a:off x="2360863" y="4245178"/>
            <a:ext cx="277558" cy="336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>
            <a:stCxn id="57" idx="2"/>
          </p:cNvCxnSpPr>
          <p:nvPr/>
        </p:nvCxnSpPr>
        <p:spPr>
          <a:xfrm>
            <a:off x="3787484" y="4245178"/>
            <a:ext cx="261924" cy="336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upo 64"/>
          <p:cNvGrpSpPr/>
          <p:nvPr/>
        </p:nvGrpSpPr>
        <p:grpSpPr>
          <a:xfrm>
            <a:off x="2037254" y="5722399"/>
            <a:ext cx="2486236" cy="552757"/>
            <a:chOff x="3690551" y="4679092"/>
            <a:chExt cx="2940908" cy="1252151"/>
          </a:xfrm>
        </p:grpSpPr>
        <p:sp>
          <p:nvSpPr>
            <p:cNvPr id="67" name="Elipse 66"/>
            <p:cNvSpPr/>
            <p:nvPr/>
          </p:nvSpPr>
          <p:spPr>
            <a:xfrm>
              <a:off x="3690551" y="4679092"/>
              <a:ext cx="2940908" cy="1252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4323617" y="4848551"/>
              <a:ext cx="1640339" cy="941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>
                  <a:solidFill>
                    <a:schemeClr val="bg1"/>
                  </a:solidFill>
                </a:rPr>
                <a:t>Gerar Log de Acesso as Notas</a:t>
              </a:r>
            </a:p>
          </p:txBody>
        </p:sp>
      </p:grpSp>
      <p:cxnSp>
        <p:nvCxnSpPr>
          <p:cNvPr id="43" name="Conector reto 42"/>
          <p:cNvCxnSpPr>
            <a:stCxn id="60" idx="4"/>
          </p:cNvCxnSpPr>
          <p:nvPr/>
        </p:nvCxnSpPr>
        <p:spPr>
          <a:xfrm>
            <a:off x="2360863" y="5133964"/>
            <a:ext cx="794951" cy="58843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>
            <a:stCxn id="63" idx="4"/>
            <a:endCxn id="67" idx="0"/>
          </p:cNvCxnSpPr>
          <p:nvPr/>
        </p:nvCxnSpPr>
        <p:spPr>
          <a:xfrm flipH="1">
            <a:off x="3280372" y="5133964"/>
            <a:ext cx="939622" cy="58843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3315346" y="5297376"/>
            <a:ext cx="904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&lt;&lt;include&gt;&gt;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2265966" y="5269523"/>
            <a:ext cx="904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&lt;&lt;include&gt;&gt;</a:t>
            </a:r>
          </a:p>
        </p:txBody>
      </p:sp>
      <p:grpSp>
        <p:nvGrpSpPr>
          <p:cNvPr id="72" name="Grupo 71"/>
          <p:cNvGrpSpPr/>
          <p:nvPr/>
        </p:nvGrpSpPr>
        <p:grpSpPr>
          <a:xfrm>
            <a:off x="7311172" y="1592726"/>
            <a:ext cx="1589903" cy="552757"/>
            <a:chOff x="3690551" y="4679092"/>
            <a:chExt cx="2940908" cy="1252151"/>
          </a:xfrm>
        </p:grpSpPr>
        <p:sp>
          <p:nvSpPr>
            <p:cNvPr id="73" name="Elipse 72"/>
            <p:cNvSpPr/>
            <p:nvPr/>
          </p:nvSpPr>
          <p:spPr>
            <a:xfrm>
              <a:off x="3690551" y="4679092"/>
              <a:ext cx="2940908" cy="1252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4536720" y="4834556"/>
              <a:ext cx="1248566" cy="941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>
                  <a:solidFill>
                    <a:schemeClr val="bg1"/>
                  </a:solidFill>
                </a:rPr>
                <a:t>Efetuar </a:t>
              </a:r>
              <a:r>
                <a:rPr lang="pt-BR" sz="1050" dirty="0" err="1">
                  <a:solidFill>
                    <a:schemeClr val="bg1"/>
                  </a:solidFill>
                </a:rPr>
                <a:t>Login</a:t>
              </a:r>
              <a:endParaRPr lang="pt-BR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" name="Conector de seta reta 5"/>
          <p:cNvCxnSpPr>
            <a:stCxn id="73" idx="2"/>
            <a:endCxn id="29" idx="6"/>
          </p:cNvCxnSpPr>
          <p:nvPr/>
        </p:nvCxnSpPr>
        <p:spPr>
          <a:xfrm flipH="1">
            <a:off x="6315025" y="1869105"/>
            <a:ext cx="996147" cy="62797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/>
          <p:cNvSpPr txBox="1"/>
          <p:nvPr/>
        </p:nvSpPr>
        <p:spPr>
          <a:xfrm>
            <a:off x="6445311" y="2007344"/>
            <a:ext cx="904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&lt;&lt;</a:t>
            </a:r>
            <a:r>
              <a:rPr lang="pt-BR" sz="1050" dirty="0" err="1"/>
              <a:t>extend</a:t>
            </a:r>
            <a:r>
              <a:rPr lang="pt-BR" sz="1050" dirty="0"/>
              <a:t>&gt;&gt;</a:t>
            </a:r>
          </a:p>
        </p:txBody>
      </p:sp>
      <p:cxnSp>
        <p:nvCxnSpPr>
          <p:cNvPr id="41" name="Conector de seta reta 40"/>
          <p:cNvCxnSpPr>
            <a:stCxn id="39" idx="4"/>
            <a:endCxn id="63" idx="6"/>
          </p:cNvCxnSpPr>
          <p:nvPr/>
        </p:nvCxnSpPr>
        <p:spPr>
          <a:xfrm flipH="1">
            <a:off x="5014945" y="4020937"/>
            <a:ext cx="1487025" cy="83664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5335103" y="4282387"/>
            <a:ext cx="904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&lt;&lt;</a:t>
            </a:r>
            <a:r>
              <a:rPr lang="pt-BR" sz="1050" dirty="0" err="1"/>
              <a:t>extend</a:t>
            </a:r>
            <a:r>
              <a:rPr lang="pt-BR" sz="1050" dirty="0"/>
              <a:t>&gt;&gt;</a:t>
            </a:r>
          </a:p>
        </p:txBody>
      </p:sp>
      <p:sp>
        <p:nvSpPr>
          <p:cNvPr id="51" name="Retângulo com Único Canto Aparado 50"/>
          <p:cNvSpPr/>
          <p:nvPr/>
        </p:nvSpPr>
        <p:spPr>
          <a:xfrm>
            <a:off x="5775580" y="5410343"/>
            <a:ext cx="1896253" cy="57509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/>
          <p:cNvSpPr txBox="1"/>
          <p:nvPr/>
        </p:nvSpPr>
        <p:spPr>
          <a:xfrm>
            <a:off x="5846206" y="5449692"/>
            <a:ext cx="17550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50" dirty="0">
                <a:solidFill>
                  <a:schemeClr val="bg1"/>
                </a:solidFill>
              </a:rPr>
              <a:t>Caso o Aluno não esteja cadastrado no sistema</a:t>
            </a:r>
          </a:p>
        </p:txBody>
      </p:sp>
      <p:cxnSp>
        <p:nvCxnSpPr>
          <p:cNvPr id="78" name="Conector reto 77"/>
          <p:cNvCxnSpPr>
            <a:stCxn id="76" idx="2"/>
            <a:endCxn id="51" idx="3"/>
          </p:cNvCxnSpPr>
          <p:nvPr/>
        </p:nvCxnSpPr>
        <p:spPr>
          <a:xfrm>
            <a:off x="5787426" y="4543997"/>
            <a:ext cx="936281" cy="86634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/>
          <p:cNvCxnSpPr>
            <a:stCxn id="57" idx="2"/>
            <a:endCxn id="60" idx="7"/>
          </p:cNvCxnSpPr>
          <p:nvPr/>
        </p:nvCxnSpPr>
        <p:spPr>
          <a:xfrm flipH="1">
            <a:off x="2922978" y="4245178"/>
            <a:ext cx="864506" cy="416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098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/>
              <a:t>Como criar diagramas de caso de uso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96301"/>
            <a:ext cx="8596668" cy="45774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/>
              <a:t>Identificação dos Atores</a:t>
            </a:r>
          </a:p>
          <a:p>
            <a:pPr algn="just"/>
            <a:endParaRPr lang="pt-BR" sz="2400" dirty="0"/>
          </a:p>
          <a:p>
            <a:pPr marL="0" indent="0" algn="just">
              <a:buNone/>
            </a:pPr>
            <a:r>
              <a:rPr lang="pt-BR" sz="2000" dirty="0"/>
              <a:t>Atores são entidades externas que interagem com seu sistema. Podem ser uma pessoa, outro sistema ou uma organização. Em um sistema bancário, o ator mais óbvio é o cliente. Outros atores podem ser funcionários do banco ou caixa, dependendo do papel que você está tentando mostrar do caso de uso.</a:t>
            </a:r>
          </a:p>
          <a:p>
            <a:pPr marL="0" indent="0" algn="just">
              <a:buNone/>
            </a:pPr>
            <a:r>
              <a:rPr lang="pt-BR" sz="2000" dirty="0"/>
              <a:t>Um exemplo de uma organização externa pode ser a autoridade fiscal ou o banco central. O processador de empréstimos é um bom exemplo de um sistema externo associado como um ator.</a:t>
            </a:r>
          </a:p>
          <a:p>
            <a:pPr lvl="1"/>
            <a:endParaRPr lang="pt-BR" sz="2200" dirty="0"/>
          </a:p>
          <a:p>
            <a:pPr marL="457200" lvl="1" indent="0">
              <a:buNone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64817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/>
              <a:t>Como criar diagramas de caso de uso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96301"/>
            <a:ext cx="8596668" cy="45774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/>
              <a:t>Identificação dos Casos de Uso</a:t>
            </a:r>
          </a:p>
          <a:p>
            <a:pPr algn="just"/>
            <a:endParaRPr lang="pt-BR" sz="2400" dirty="0"/>
          </a:p>
          <a:p>
            <a:pPr marL="0" indent="0" algn="just">
              <a:buNone/>
            </a:pPr>
            <a:r>
              <a:rPr lang="pt-BR" dirty="0"/>
              <a:t>Uma boa maneira de fazer isso é identificar o que os atores precisam do sistema. Num sistema bancário, um cliente precisará abrir contas, depositar e levantar fundos, solicitar livros de cheques e funções semelhantes. Portanto, todos estes podem ser considerados como casos de uso.</a:t>
            </a:r>
          </a:p>
          <a:p>
            <a:pPr marL="0" indent="0" algn="just">
              <a:buNone/>
            </a:pPr>
            <a:r>
              <a:rPr lang="pt-BR" dirty="0"/>
              <a:t>Os casos de uso de alto nível devem sempre fornecer uma função completa exigida por um ator. Você pode estender ou incluir casos de uso, dependendo da complexidade do sistema.</a:t>
            </a:r>
          </a:p>
          <a:p>
            <a:pPr marL="0" indent="0" algn="just">
              <a:buNone/>
            </a:pPr>
            <a:r>
              <a:rPr lang="pt-BR" dirty="0"/>
              <a:t>Uma vez que você identifica os atores e o caso de uso de nível superior você tem uma ideia básica do sistema. Agora você pode melhorá-lo e adicionar camadas extras de detalhes a ele.</a:t>
            </a:r>
          </a:p>
          <a:p>
            <a:pPr lvl="1"/>
            <a:endParaRPr lang="pt-BR" sz="2200" dirty="0"/>
          </a:p>
          <a:p>
            <a:pPr marL="457200" lvl="1" indent="0">
              <a:buNone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170033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/>
              <a:t>Como criar diagramas de caso de uso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96301"/>
            <a:ext cx="8596668" cy="45774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/>
              <a:t>Identificação das Funcionalidades</a:t>
            </a:r>
          </a:p>
          <a:p>
            <a:pPr algn="just"/>
            <a:endParaRPr lang="pt-BR" sz="2400" dirty="0"/>
          </a:p>
          <a:p>
            <a:pPr marL="0" indent="0" algn="just">
              <a:buNone/>
            </a:pPr>
            <a:r>
              <a:rPr lang="pt-BR" sz="2000" dirty="0"/>
              <a:t>Procure por funcionalidades comuns que possam ser reutilizadas em todo o sistema. Se você encontrar dois ou mais casos de uso que compartilham funcionalidades comuns, você pode extrair as funções comuns e adicioná-las a um caso de uso separado. Então você pode conectá-lo através do relacionamento de inclusão para mostrar que ele é sempre chamado quando o caso de uso original é executado.</a:t>
            </a:r>
          </a:p>
          <a:p>
            <a:pPr marL="457200" lvl="1" indent="0">
              <a:buNone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336800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/>
              <a:t>Descrição textual de caso de uso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828012"/>
              </p:ext>
            </p:extLst>
          </p:nvPr>
        </p:nvGraphicFramePr>
        <p:xfrm>
          <a:off x="985795" y="2776151"/>
          <a:ext cx="8128000" cy="17475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149">
                <a:tc>
                  <a:txBody>
                    <a:bodyPr/>
                    <a:lstStyle/>
                    <a:p>
                      <a:r>
                        <a:rPr lang="pt-BR" dirty="0"/>
                        <a:t>Caso de 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Consultar</a:t>
                      </a:r>
                      <a:r>
                        <a:rPr lang="pt-BR" baseline="0" dirty="0"/>
                        <a:t> Notas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Aluno, Professor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Primário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Permite</a:t>
                      </a:r>
                      <a:r>
                        <a:rPr lang="pt-BR" baseline="0" dirty="0"/>
                        <a:t> aos atores consultar as notas já lançadas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859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Vamos Praticar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sz="2800" dirty="0"/>
              <a:t>Escreva um caso de uso para um sistema de uma loja online.</a:t>
            </a:r>
          </a:p>
          <a:p>
            <a:r>
              <a:rPr lang="pt-BR" sz="2800" dirty="0"/>
              <a:t>Deve ter pelo menos 3 atores</a:t>
            </a:r>
          </a:p>
          <a:p>
            <a:r>
              <a:rPr lang="pt-BR" sz="2800" dirty="0"/>
              <a:t>Dependências não </a:t>
            </a:r>
            <a:r>
              <a:rPr lang="pt-BR" sz="2800"/>
              <a:t>são obrigatórias</a:t>
            </a:r>
            <a:endParaRPr lang="pt-BR" sz="2800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524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/>
              <a:t>Diagrama de Casos de Uso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O diagrama de caso de uso é um tipo de diagrama UML comportamental e frequentemente usado para analisar vários sistemas. Eles permitem que você visualize os diferentes tipos de papéis em um sistema e como essas funções interagem com o sistema</a:t>
            </a:r>
          </a:p>
        </p:txBody>
      </p:sp>
      <p:pic>
        <p:nvPicPr>
          <p:cNvPr id="1026" name="Picture 2" descr="Diagrama de caso de uso UML: O que é, como fazer e exemplos | Lucidch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563" y="4318400"/>
            <a:ext cx="2197294" cy="195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96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/>
              <a:t>Importância dos Diagrama de Casos de Uso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sz="2400" b="1" dirty="0"/>
              <a:t>Para identificar funções e como os papéis interagem com elas</a:t>
            </a:r>
            <a:r>
              <a:rPr lang="pt-BR" sz="2400" dirty="0"/>
              <a:t> – O propósito principal dos diagramas de caso de uso.</a:t>
            </a:r>
          </a:p>
          <a:p>
            <a:pPr algn="just"/>
            <a:r>
              <a:rPr lang="pt-BR" sz="2400" b="1" dirty="0"/>
              <a:t>Para uma visão de alto nível do sistema</a:t>
            </a:r>
            <a:r>
              <a:rPr lang="pt-BR" sz="2400" dirty="0"/>
              <a:t> – Especialmente útil ao apresentar aos gestores ou partes interessadas. Você pode destacar os papéis que interagem com o sistema e a funcionalidade fornecida pelo sistema sem ir profundamente no funcionamento interno do sistema.</a:t>
            </a:r>
          </a:p>
          <a:p>
            <a:pPr algn="just"/>
            <a:r>
              <a:rPr lang="pt-BR" sz="2400" b="1" dirty="0"/>
              <a:t>Para identificar fatores internos e externos</a:t>
            </a:r>
            <a:r>
              <a:rPr lang="pt-BR" sz="2400" dirty="0"/>
              <a:t> – Isto pode parecer simples, mas em projetos complexos de grande porte um sistema pode ser identificado como um papel externo em outro caso de uso.</a:t>
            </a:r>
          </a:p>
        </p:txBody>
      </p:sp>
    </p:spTree>
    <p:extLst>
      <p:ext uri="{BB962C8B-B14F-4D97-AF65-F5344CB8AC3E}">
        <p14:creationId xmlns:p14="http://schemas.microsoft.com/office/powerpoint/2010/main" val="417776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/>
              <a:t>Objetos do Diagrama de Casos de Uso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2400" dirty="0"/>
              <a:t>Os diagramas de caso de uso consistem em 4 objetos.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/>
            <a:r>
              <a:rPr lang="pt-BR" sz="2400" dirty="0"/>
              <a:t>Ator</a:t>
            </a:r>
          </a:p>
          <a:p>
            <a:pPr algn="just"/>
            <a:r>
              <a:rPr lang="pt-BR" sz="2400" dirty="0"/>
              <a:t>Caso de uso</a:t>
            </a:r>
          </a:p>
          <a:p>
            <a:pPr algn="just"/>
            <a:r>
              <a:rPr lang="pt-BR" sz="2400" dirty="0"/>
              <a:t>Sistema</a:t>
            </a:r>
          </a:p>
          <a:p>
            <a:pPr algn="just"/>
            <a:r>
              <a:rPr lang="pt-BR" sz="2400" dirty="0"/>
              <a:t>Pacote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Vamos ver cada um dos objetos com mais detalhes a seguir.</a:t>
            </a:r>
          </a:p>
        </p:txBody>
      </p:sp>
    </p:spTree>
    <p:extLst>
      <p:ext uri="{BB962C8B-B14F-4D97-AF65-F5344CB8AC3E}">
        <p14:creationId xmlns:p14="http://schemas.microsoft.com/office/powerpoint/2010/main" val="136798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/>
              <a:t>Objetos do Diagrama de Casos de Uso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b="1" dirty="0"/>
              <a:t>Ator</a:t>
            </a:r>
            <a:endParaRPr lang="pt-BR" sz="1200" b="1" dirty="0"/>
          </a:p>
          <a:p>
            <a:pPr marL="0" indent="0" algn="ctr">
              <a:buNone/>
            </a:pPr>
            <a:endParaRPr lang="pt-BR" sz="1050" dirty="0"/>
          </a:p>
          <a:p>
            <a:pPr marL="0" indent="0" algn="just">
              <a:buNone/>
            </a:pPr>
            <a:r>
              <a:rPr lang="pt-BR" sz="2400" dirty="0"/>
              <a:t>Ator em um diagrama de caso de uso é </a:t>
            </a:r>
            <a:r>
              <a:rPr lang="pt-BR" sz="2400" b="1" dirty="0"/>
              <a:t>qualquer entidade que desempenha um papel</a:t>
            </a:r>
            <a:r>
              <a:rPr lang="pt-BR" sz="2400" dirty="0"/>
              <a:t> em um determinado sistema. Pode ser uma pessoa, organização ou um sistema externo e é normalmente desenhado como um esqueleto.</a:t>
            </a:r>
          </a:p>
        </p:txBody>
      </p:sp>
      <p:cxnSp>
        <p:nvCxnSpPr>
          <p:cNvPr id="5" name="Conector reto 4"/>
          <p:cNvCxnSpPr/>
          <p:nvPr/>
        </p:nvCxnSpPr>
        <p:spPr>
          <a:xfrm flipH="1" flipV="1">
            <a:off x="4868562" y="5222789"/>
            <a:ext cx="8252" cy="966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4481397" y="5552303"/>
            <a:ext cx="7908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H="1">
            <a:off x="4481397" y="6189643"/>
            <a:ext cx="395417" cy="260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4876814" y="6189643"/>
            <a:ext cx="395416" cy="260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4563762" y="4959178"/>
            <a:ext cx="601362" cy="420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08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/>
              <a:t>Objetos do Diagrama de Casos de Uso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pt-BR" sz="5800" b="1" dirty="0"/>
              <a:t>Ator</a:t>
            </a:r>
            <a:endParaRPr lang="pt-BR" sz="1900" b="1" dirty="0"/>
          </a:p>
          <a:p>
            <a:pPr marL="0" indent="0" algn="ctr">
              <a:buNone/>
            </a:pPr>
            <a:endParaRPr lang="pt-BR" sz="1050" dirty="0"/>
          </a:p>
          <a:p>
            <a:pPr algn="just"/>
            <a:r>
              <a:rPr lang="pt-BR" sz="2400" dirty="0"/>
              <a:t>Representam os papéis desempenhados pelos diversos usuários que poderão utilizar ou interagir com os serviços e funções do sistema.</a:t>
            </a:r>
          </a:p>
          <a:p>
            <a:pPr algn="just"/>
            <a:r>
              <a:rPr lang="pt-BR" sz="2400" dirty="0"/>
              <a:t>Pode ser qualquer elemento externo que interaja com o sistema, inclusive um software ou hardware.</a:t>
            </a:r>
          </a:p>
          <a:p>
            <a:pPr algn="just"/>
            <a:r>
              <a:rPr lang="pt-BR" sz="2400" dirty="0"/>
              <a:t>Exemplos típicos: cliente, aluno, supervisor, professor, impressora fiscal, dispositivo de conexão de rede, sistema de faturamento etc.</a:t>
            </a:r>
          </a:p>
          <a:p>
            <a:pPr algn="just"/>
            <a:r>
              <a:rPr lang="pt-BR" sz="2400" dirty="0"/>
              <a:t>Identificando atores de um sistema:</a:t>
            </a:r>
          </a:p>
          <a:p>
            <a:pPr lvl="1" algn="just"/>
            <a:r>
              <a:rPr lang="pt-BR" sz="2200" dirty="0"/>
              <a:t>Quem utilizará a principal funcionalidade do sistema?</a:t>
            </a:r>
          </a:p>
          <a:p>
            <a:pPr lvl="1" algn="just"/>
            <a:r>
              <a:rPr lang="pt-BR" sz="2200" dirty="0"/>
              <a:t>Quem (ou o que) tem interesse nos resultados do sistema?</a:t>
            </a:r>
          </a:p>
          <a:p>
            <a:pPr lvl="1" algn="just"/>
            <a:r>
              <a:rPr lang="pt-BR" sz="2200" dirty="0"/>
              <a:t>Quais dispositivos (hardware) são necessários?</a:t>
            </a:r>
          </a:p>
          <a:p>
            <a:pPr lvl="1" algn="just"/>
            <a:r>
              <a:rPr lang="pt-BR" sz="2200" dirty="0"/>
              <a:t>Com quais outros sistemas o sistema em foco irá interagir?</a:t>
            </a:r>
          </a:p>
        </p:txBody>
      </p:sp>
    </p:spTree>
    <p:extLst>
      <p:ext uri="{BB962C8B-B14F-4D97-AF65-F5344CB8AC3E}">
        <p14:creationId xmlns:p14="http://schemas.microsoft.com/office/powerpoint/2010/main" val="4221986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/>
              <a:t>Objetos do Diagrama de Casos de Uso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b="1" dirty="0"/>
              <a:t>Caso de Uso</a:t>
            </a:r>
          </a:p>
          <a:p>
            <a:pPr marL="0" indent="0" algn="ctr">
              <a:buNone/>
            </a:pPr>
            <a:endParaRPr lang="pt-BR" sz="1050" dirty="0"/>
          </a:p>
          <a:p>
            <a:pPr marL="0" indent="0" algn="just">
              <a:buNone/>
            </a:pPr>
            <a:r>
              <a:rPr lang="pt-BR" sz="2400" dirty="0"/>
              <a:t>Um caso de uso </a:t>
            </a:r>
            <a:r>
              <a:rPr lang="pt-BR" sz="2400" b="1" dirty="0"/>
              <a:t>representa uma função ou uma ação dentro do sistema</a:t>
            </a:r>
            <a:r>
              <a:rPr lang="pt-BR" sz="2400" dirty="0"/>
              <a:t>. É desenhado como um oval e nomeado com a função.</a:t>
            </a:r>
          </a:p>
        </p:txBody>
      </p:sp>
      <p:sp>
        <p:nvSpPr>
          <p:cNvPr id="4" name="Elipse 3"/>
          <p:cNvSpPr/>
          <p:nvPr/>
        </p:nvSpPr>
        <p:spPr>
          <a:xfrm>
            <a:off x="3690551" y="4679092"/>
            <a:ext cx="2940908" cy="1252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394885" y="5120501"/>
            <a:ext cx="153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CASO DE USO</a:t>
            </a:r>
          </a:p>
        </p:txBody>
      </p:sp>
    </p:spTree>
    <p:extLst>
      <p:ext uri="{BB962C8B-B14F-4D97-AF65-F5344CB8AC3E}">
        <p14:creationId xmlns:p14="http://schemas.microsoft.com/office/powerpoint/2010/main" val="3015892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/>
              <a:t>Objetos do Diagrama de Casos de Uso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pt-BR" sz="3200" b="1" dirty="0"/>
              <a:t>Caso de Uso</a:t>
            </a:r>
          </a:p>
          <a:p>
            <a:pPr marL="0" indent="0" algn="ctr">
              <a:buNone/>
            </a:pPr>
            <a:endParaRPr lang="pt-BR" sz="1050" dirty="0"/>
          </a:p>
          <a:p>
            <a:pPr algn="just"/>
            <a:r>
              <a:rPr lang="pt-BR" sz="2400" dirty="0"/>
              <a:t>São usados para expressar e documentar os comportamentos das funções do sistema;</a:t>
            </a:r>
          </a:p>
          <a:p>
            <a:pPr algn="just"/>
            <a:r>
              <a:rPr lang="pt-BR" sz="2400" dirty="0"/>
              <a:t>Em geral, podemos associar um caso de uso a uma tela (ou página) de um sistema, apesar de isto não ser uma regra; </a:t>
            </a:r>
          </a:p>
          <a:p>
            <a:pPr algn="just"/>
            <a:r>
              <a:rPr lang="pt-BR" sz="2400" dirty="0"/>
              <a:t>Contém um texto descrevendo o serviço (iniciando-se com um verbo);</a:t>
            </a:r>
          </a:p>
          <a:p>
            <a:pPr algn="just"/>
            <a:r>
              <a:rPr lang="pt-BR" sz="2400" dirty="0"/>
              <a:t>Exemplos:</a:t>
            </a:r>
          </a:p>
          <a:p>
            <a:pPr lvl="1" algn="just"/>
            <a:r>
              <a:rPr lang="pt-BR" sz="2200" dirty="0"/>
              <a:t>Cadastrar produto;</a:t>
            </a:r>
          </a:p>
          <a:p>
            <a:pPr lvl="1" algn="just"/>
            <a:r>
              <a:rPr lang="pt-BR" sz="2200" dirty="0"/>
              <a:t>Gerar relatório de vendas;</a:t>
            </a:r>
          </a:p>
          <a:p>
            <a:pPr lvl="1" algn="just"/>
            <a:r>
              <a:rPr lang="pt-BR" sz="2200" dirty="0"/>
              <a:t>Emitir NF-e.</a:t>
            </a:r>
          </a:p>
        </p:txBody>
      </p:sp>
    </p:spTree>
    <p:extLst>
      <p:ext uri="{BB962C8B-B14F-4D97-AF65-F5344CB8AC3E}">
        <p14:creationId xmlns:p14="http://schemas.microsoft.com/office/powerpoint/2010/main" val="16173961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Vermelh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2649</TotalTime>
  <Words>1536</Words>
  <Application>Microsoft Office PowerPoint</Application>
  <PresentationFormat>Widescreen</PresentationFormat>
  <Paragraphs>207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Arial</vt:lpstr>
      <vt:lpstr>Ethnocentric Rg</vt:lpstr>
      <vt:lpstr>Trebuchet MS</vt:lpstr>
      <vt:lpstr>Wingdings 3</vt:lpstr>
      <vt:lpstr>Facetado</vt:lpstr>
      <vt:lpstr>Demétrius de castro</vt:lpstr>
      <vt:lpstr>Diagrama de Casos de Uso</vt:lpstr>
      <vt:lpstr>Diagrama de Casos de Uso</vt:lpstr>
      <vt:lpstr>Importância dos Diagrama de Casos de Uso</vt:lpstr>
      <vt:lpstr>Objetos do Diagrama de Casos de Uso</vt:lpstr>
      <vt:lpstr>Objetos do Diagrama de Casos de Uso</vt:lpstr>
      <vt:lpstr>Objetos do Diagrama de Casos de Uso</vt:lpstr>
      <vt:lpstr>Objetos do Diagrama de Casos de Uso</vt:lpstr>
      <vt:lpstr>Objetos do Diagrama de Casos de Uso</vt:lpstr>
      <vt:lpstr>Objetos do Diagrama de Casos de Uso</vt:lpstr>
      <vt:lpstr>Objetos do Diagrama de Casos de Uso</vt:lpstr>
      <vt:lpstr>Objetos do Diagrama de Casos de Uso</vt:lpstr>
      <vt:lpstr>Objetos do Diagrama de Casos de Uso</vt:lpstr>
      <vt:lpstr>Objetos do Diagrama de Casos de Uso</vt:lpstr>
      <vt:lpstr>Objetos do Diagrama de Casos de Uso</vt:lpstr>
      <vt:lpstr>Generalização e Especialização</vt:lpstr>
      <vt:lpstr>Generalização e Especialização</vt:lpstr>
      <vt:lpstr>Dependências</vt:lpstr>
      <vt:lpstr>Dependências (Inclusão)</vt:lpstr>
      <vt:lpstr>Dependências</vt:lpstr>
      <vt:lpstr>Dependências (Extensão)</vt:lpstr>
      <vt:lpstr>Dependências</vt:lpstr>
      <vt:lpstr>Dependências (Restrição)</vt:lpstr>
      <vt:lpstr>Como criar diagramas de caso de uso</vt:lpstr>
      <vt:lpstr>Como criar diagramas de caso de uso</vt:lpstr>
      <vt:lpstr>Como criar diagramas de caso de uso</vt:lpstr>
      <vt:lpstr>Descrição textual de caso de uso</vt:lpstr>
      <vt:lpstr>Vamos Praticar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Demetrius</dc:creator>
  <cp:lastModifiedBy>Demetrius</cp:lastModifiedBy>
  <cp:revision>19</cp:revision>
  <dcterms:created xsi:type="dcterms:W3CDTF">2023-03-07T14:29:57Z</dcterms:created>
  <dcterms:modified xsi:type="dcterms:W3CDTF">2023-03-16T13:48:09Z</dcterms:modified>
</cp:coreProperties>
</file>