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1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7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2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2E89-3AC9-6935-F9EB-40C5AE52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Ethnocentric Rg" panose="02000600000000000000" pitchFamily="50" charset="0"/>
              </a:rPr>
              <a:t>Demétrius de castro</a:t>
            </a:r>
            <a:endParaRPr lang="pt-BR" sz="8000" dirty="0">
              <a:latin typeface="Ethnocentric Rg" panose="020006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4E4A7-B890-4E83-14BD-DD87CDBF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7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83 9 8773-0383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demdecastro@gmail.com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@demdecastro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www.demetriusdecastro.com.br</a:t>
            </a:r>
          </a:p>
        </p:txBody>
      </p:sp>
    </p:spTree>
    <p:extLst>
      <p:ext uri="{BB962C8B-B14F-4D97-AF65-F5344CB8AC3E}">
        <p14:creationId xmlns:p14="http://schemas.microsoft.com/office/powerpoint/2010/main" val="33199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555555"/>
                </a:solidFill>
                <a:effectLst/>
                <a:latin typeface="+mj-lt"/>
              </a:rPr>
              <a:t>Dica importante: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 Um dos maiores problemas enfrentados na hora de estabelecer o levantamento de requisitos é não refletir as necessidades reais dos usuários ou a gestão correta de mudanças que já foram previamente acordadas. Dessa forma, se você é o analista responsável pelos requisitos do sistema, fique atento a esta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93995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Requisitos Funcionais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Os requisitos funcionais são aqueles que abordam o que o sistema deve fazer. Eles têm o intuito de agregar valor ou facilitar o trabalho que o usuário desenvolve, apontando como o sistema deve se comportar em situações específicas. 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Exemplos de requisitos funcionais são: cadastrar clientes, consultar saldo em conta corrente, imprimir cupom fiscal, etc.</a:t>
            </a:r>
          </a:p>
        </p:txBody>
      </p:sp>
    </p:spTree>
    <p:extLst>
      <p:ext uri="{BB962C8B-B14F-4D97-AF65-F5344CB8AC3E}">
        <p14:creationId xmlns:p14="http://schemas.microsoft.com/office/powerpoint/2010/main" val="356362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Requisitos não-funcionais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Os requisitos não funcionais tratam de características que o sistema deve possuir, ao invés de funcionalidades, como restrições, segurança, confiabilidade, velocidade, validações, etc. Exemplo: velocidade (o sistema deve executar a transação em até 5 segundos).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Após os requisitos do sistema terem sido identificados, os desenvolvedores estarão preparados para projetar o sistema.</a:t>
            </a:r>
          </a:p>
        </p:txBody>
      </p:sp>
    </p:spTree>
    <p:extLst>
      <p:ext uri="{BB962C8B-B14F-4D97-AF65-F5344CB8AC3E}">
        <p14:creationId xmlns:p14="http://schemas.microsoft.com/office/powerpoint/2010/main" val="211621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Levantamentos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Para facilitar o levantamento de requisitos, o analista dispõe de algumas técnicas que tem por objetivo superar as dificuldades desta fase. Existem diversas técnicas, cada uma com um conceito próprio e adequada para um cenário específico, que podem, inclusive, serem usadas em conjunto. 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Nesta fase, os usuários e engenheiros de requisitos devem trabalhar juntos com o intuito de descobrir, articular e entender a organização como um todo, os processos específicos e as necessidades que o software deverá atender.</a:t>
            </a:r>
          </a:p>
        </p:txBody>
      </p:sp>
    </p:spTree>
    <p:extLst>
      <p:ext uri="{BB962C8B-B14F-4D97-AF65-F5344CB8AC3E}">
        <p14:creationId xmlns:p14="http://schemas.microsoft.com/office/powerpoint/2010/main" val="85405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Levantamentos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Levantamento orientado a pontos de vista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O levantamento de requisitos orientado a pontos de vista reconhece que mesmo para o desenvolvimento de um sistema simples, existem muitos pontos de vista diferentes que devem ser considerados.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Dessa forma, estes diferentes pontos de vista são usados pelos analistas de requisitos para estruturar e organizar o processo de levantamento e os próprios requisitos.</a:t>
            </a:r>
          </a:p>
        </p:txBody>
      </p:sp>
    </p:spTree>
    <p:extLst>
      <p:ext uri="{BB962C8B-B14F-4D97-AF65-F5344CB8AC3E}">
        <p14:creationId xmlns:p14="http://schemas.microsoft.com/office/powerpoint/2010/main" val="268137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Levantamentos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Workshops</a:t>
            </a:r>
          </a:p>
          <a:p>
            <a:pPr marL="0" indent="0" algn="just">
              <a:buNone/>
            </a:pPr>
            <a:r>
              <a:rPr lang="pt-BR" sz="2800" i="0" dirty="0">
                <a:effectLst/>
                <a:latin typeface="+mj-lt"/>
              </a:rPr>
              <a:t>Os</a:t>
            </a:r>
            <a:r>
              <a:rPr lang="pt-BR" sz="2800" i="0" u="none" strike="noStrike" dirty="0">
                <a:effectLst/>
                <a:latin typeface="+mj-lt"/>
              </a:rPr>
              <a:t> workshops</a:t>
            </a:r>
            <a:r>
              <a:rPr lang="pt-BR" sz="2800" i="0" dirty="0">
                <a:effectLst/>
                <a:latin typeface="+mj-lt"/>
              </a:rPr>
              <a:t> são uma técnica de </a:t>
            </a:r>
            <a:r>
              <a:rPr lang="pt-BR" sz="2800" i="0" dirty="0" err="1">
                <a:effectLst/>
                <a:latin typeface="+mj-lt"/>
              </a:rPr>
              <a:t>elicitação</a:t>
            </a:r>
            <a:r>
              <a:rPr lang="pt-BR" sz="2800" i="0" dirty="0">
                <a:effectLst/>
                <a:latin typeface="+mj-lt"/>
              </a:rPr>
              <a:t> em grupo feita em uma reunião estruturada. Fazem parte dessa reunião os analistas e uma seleção de </a:t>
            </a:r>
            <a:r>
              <a:rPr lang="pt-BR" sz="2800" i="0" u="none" strike="noStrike" dirty="0">
                <a:effectLst/>
                <a:latin typeface="+mj-lt"/>
              </a:rPr>
              <a:t>stakeholders </a:t>
            </a:r>
            <a:r>
              <a:rPr lang="pt-BR" sz="2800" i="0" dirty="0">
                <a:effectLst/>
                <a:latin typeface="+mj-lt"/>
              </a:rPr>
              <a:t>que melhor representam a organização.</a:t>
            </a:r>
          </a:p>
          <a:p>
            <a:pPr marL="0" indent="0" algn="just">
              <a:buNone/>
            </a:pPr>
            <a:r>
              <a:rPr lang="pt-BR" sz="2800" i="0" dirty="0">
                <a:effectLst/>
                <a:latin typeface="+mj-lt"/>
              </a:rPr>
              <a:t>O workshop tem o objetivo de fazer com que todas as pessoas da equipe participem e interajam entre si. Existe um facilitador neutro responsável por conduzir o workshop e promover a discussão entre o grupo.</a:t>
            </a:r>
          </a:p>
        </p:txBody>
      </p:sp>
    </p:spTree>
    <p:extLst>
      <p:ext uri="{BB962C8B-B14F-4D97-AF65-F5344CB8AC3E}">
        <p14:creationId xmlns:p14="http://schemas.microsoft.com/office/powerpoint/2010/main" val="422573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Levantamentos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Prototipagem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Este tipo de técnica explora aspectos críticos dos requisitos e implementa de forma rápida um pequeno subconjunto de funcionalidades deste produto, que simula o sistema real. Ela é mais utilizada como uma 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+mj-lt"/>
              </a:rPr>
              <a:t>técnica de validação de requisitos 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do que como uma técnica de levantamento de requisitos.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Serve para mostrar ao cliente cenários onde os requisitos obtidos são muito vagos ou não tão claros e este valida se estiver de acordo com a solução que ele deseja.</a:t>
            </a:r>
          </a:p>
        </p:txBody>
      </p:sp>
    </p:spTree>
    <p:extLst>
      <p:ext uri="{BB962C8B-B14F-4D97-AF65-F5344CB8AC3E}">
        <p14:creationId xmlns:p14="http://schemas.microsoft.com/office/powerpoint/2010/main" val="363043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Levantamentos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800" b="1" i="0" dirty="0">
                <a:solidFill>
                  <a:srgbClr val="1D1D1B"/>
                </a:solidFill>
                <a:effectLst/>
                <a:latin typeface="+mj-lt"/>
              </a:rPr>
              <a:t>JAD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O JAD (Joint </a:t>
            </a:r>
            <a:r>
              <a:rPr lang="pt-BR" sz="2800" b="0" i="0" dirty="0" err="1">
                <a:solidFill>
                  <a:srgbClr val="555555"/>
                </a:solidFill>
                <a:effectLst/>
                <a:latin typeface="+mj-lt"/>
              </a:rPr>
              <a:t>Application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 Design) é uma técnica que tem como objetivo promover a cooperação e o trabalho em grupo entre toda a equipe envolvida com a solução a ser criada. O ponto principal é que todos os níveis envolvidos com o projeto estejam interagindo com a definição dos requisitos.</a:t>
            </a: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+mj-lt"/>
              </a:rPr>
              <a:t>Para o sucesso da implantação de um novo sistema é muito importante que todas as pessoas envolvidas no projeto participem e harmonizem seus interesses nos objetivos do projeto. </a:t>
            </a:r>
          </a:p>
        </p:txBody>
      </p:sp>
    </p:spTree>
    <p:extLst>
      <p:ext uri="{BB962C8B-B14F-4D97-AF65-F5344CB8AC3E}">
        <p14:creationId xmlns:p14="http://schemas.microsoft.com/office/powerpoint/2010/main" val="141260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rgbClr val="555555"/>
                </a:solidFill>
                <a:latin typeface="+mj-lt"/>
              </a:rPr>
              <a:t>S</a:t>
            </a:r>
            <a:r>
              <a:rPr lang="pt-BR" sz="2800" i="0" dirty="0">
                <a:solidFill>
                  <a:srgbClr val="555555"/>
                </a:solidFill>
                <a:effectLst/>
                <a:latin typeface="+mj-lt"/>
              </a:rPr>
              <a:t>em uma definição correta e gestão dos requisitos o projeto de implantação de qualquer tipo de sistema pode ter o seu sucesso comprometido. Por isso, sendo você um desenvolvedor ou um gerente de projetos, foque sua atenção em fazer um bom levantamento de requisitos para o sistema que você está desenvolvendo ou contratando.</a:t>
            </a:r>
          </a:p>
        </p:txBody>
      </p:sp>
    </p:spTree>
    <p:extLst>
      <p:ext uri="{BB962C8B-B14F-4D97-AF65-F5344CB8AC3E}">
        <p14:creationId xmlns:p14="http://schemas.microsoft.com/office/powerpoint/2010/main" val="30752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382" y="3204518"/>
            <a:ext cx="8596668" cy="1065925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Leitura de Requisitos e Regras de Negócio e Criação de Fluxogramas</a:t>
            </a:r>
          </a:p>
        </p:txBody>
      </p:sp>
    </p:spTree>
    <p:extLst>
      <p:ext uri="{BB962C8B-B14F-4D97-AF65-F5344CB8AC3E}">
        <p14:creationId xmlns:p14="http://schemas.microsoft.com/office/powerpoint/2010/main" val="20536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i="0" dirty="0">
                <a:effectLst/>
                <a:latin typeface="+mj-lt"/>
              </a:rPr>
              <a:t>Uma das etapas mais importantes do processo de desenvolvimento de um software ou sistema é o </a:t>
            </a:r>
            <a:r>
              <a:rPr lang="pt-BR" sz="2400" i="0" u="none" strike="noStrike" dirty="0">
                <a:effectLst/>
                <a:latin typeface="+mj-lt"/>
              </a:rPr>
              <a:t>levantamento de requisitos</a:t>
            </a:r>
            <a:r>
              <a:rPr lang="pt-BR" sz="2400" i="0" dirty="0">
                <a:effectLst/>
                <a:latin typeface="+mj-lt"/>
              </a:rPr>
              <a:t>. Especificar corretamente o que o sistema deverá fazer é fundamental para o sucesso do projeto, além de poupar tempo e dinheiro necessários para o desenvolvimento.</a:t>
            </a:r>
          </a:p>
          <a:p>
            <a:pPr marL="0" indent="0" algn="just">
              <a:buNone/>
            </a:pPr>
            <a:r>
              <a:rPr lang="pt-BR" sz="2400" i="0" dirty="0">
                <a:effectLst/>
                <a:latin typeface="+mj-lt"/>
              </a:rPr>
              <a:t>Tanto o gerente de projetos quanto o desenvolvedor do sistema trabalham para um mesmo objetivo: a entrega (ou o recebimento) de um site ou sistema que funcione corretamente e no prazo previsto para o seu desenvolvimento.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11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Por isso, todas as fases e atividades do desenvolvimento devem ser cuidadosamente elaboradas. Para que isso aconteça, podem ser usadas abordagens mais ricas em documentação ou as metodologias ágeis, como o </a:t>
            </a:r>
            <a:r>
              <a:rPr lang="pt-BR" sz="2400" b="1" i="0" u="none" strike="noStrike" dirty="0">
                <a:effectLst/>
                <a:latin typeface="+mj-lt"/>
              </a:rPr>
              <a:t>método SCRUM</a:t>
            </a:r>
            <a:r>
              <a:rPr lang="pt-BR" sz="2400" b="0" i="0" dirty="0">
                <a:effectLst/>
                <a:latin typeface="+mj-lt"/>
              </a:rPr>
              <a:t>, por exemplo), levando em conta o que o cliente deseja e as necessidades do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8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A base de um projeto de sucesso é um trabalho que:</a:t>
            </a:r>
          </a:p>
          <a:p>
            <a:pPr marL="0" indent="0" algn="l">
              <a:buNone/>
            </a:pPr>
            <a:endParaRPr lang="pt-BR" sz="2400" b="0" i="0" dirty="0">
              <a:solidFill>
                <a:srgbClr val="555555"/>
              </a:solidFill>
              <a:effectLst/>
              <a:latin typeface="+mj-lt"/>
            </a:endParaRPr>
          </a:p>
          <a:p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identifique;</a:t>
            </a:r>
          </a:p>
          <a:p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quantifique;</a:t>
            </a:r>
          </a:p>
          <a:p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define;</a:t>
            </a:r>
          </a:p>
          <a:p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priorize;</a:t>
            </a:r>
          </a:p>
          <a:p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e classifique os principais problemas do sistema em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40527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um Requisito?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O requisito é a especificação de uma característica ou propriedade que um sistema ou componente deve possuir para satisfazer um contrato especificado.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Esses requisitos podem ter várias classificações, como: requisitos funcionais e não-funcionais, requisitos de negócios e assim por diante.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Assim, o levantamento de requisitos é fundamental para a construção do software certo. Todos os envolvidos no projeto devem saber exatamente o que esse sistema fará e o que ele não fará, pois nem sempre está clara a fronteira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4121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Assim como definimos o que é um requisito, também é muito importante definir o que é o levantamento de requisitos e qual é a sua importância.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Nessa etapa fundamental, o time de desenvolvimento compreende, identifica e define as necessidades que o cliente e/ou usuários esperam sanar com o sistema que será desenvolvido. É a primeira fase no ciclo de desenvolvimento, onde são definidas as funcionalidades e 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5526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De forma resumida, o levantamento de requisitos define os serviços que o sistema ou software oferecerá e dispõe sobre as restrições e operação dele. O levantamento de requisitos costuma ser feito em conjunto com o gerente de projetos (ou analista do negócio) com o engenheiro de sistema ou desenvolvedor.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Uma das grandes dificuldades durante o levantamento de requisitos é a comunicação entre as partes interessadas. Acontece muitas vezes de a pessoa que está contratando o software não ser o usuário final e passar apenas o seu ponto de vista para o desenvolvedor. 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Por isso, é fundamental que o analista de requisitos tente enxergar todos os cenários mais prováveis, de forma a compreender corretamente o que se espera do sistema e dessa forma evitar erros durante a criação das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89716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8D72-10C1-8444-8F02-7D92373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62C-C9FB-CE3C-1897-AABC62C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É recomendável que esse processo contemple dois grupos de atividades:</a:t>
            </a:r>
          </a:p>
          <a:p>
            <a:pPr algn="just"/>
            <a:r>
              <a:rPr lang="pt-BR" sz="2400" b="1" i="0" dirty="0">
                <a:solidFill>
                  <a:srgbClr val="555555"/>
                </a:solidFill>
                <a:effectLst/>
                <a:latin typeface="+mj-lt"/>
              </a:rPr>
              <a:t>Especificação de requisitos –</a:t>
            </a: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 atividades realizadas com o intuito de identificar, analisar, especificar e definir as necessidades de negócio que um sistema deve prover para solução do problema levantado. </a:t>
            </a:r>
          </a:p>
          <a:p>
            <a:pPr algn="just"/>
            <a:r>
              <a:rPr lang="pt-BR" sz="2400" b="1" i="0" dirty="0">
                <a:solidFill>
                  <a:srgbClr val="555555"/>
                </a:solidFill>
                <a:effectLst/>
                <a:latin typeface="+mj-lt"/>
              </a:rPr>
              <a:t>Gestão de requisitos – </a:t>
            </a: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documentação, versionamento, controle de mudanças e qualidade dos requisitos levantados na etapa de especificação de requisitos. 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+mj-lt"/>
              </a:rPr>
              <a:t>Todo esse processo resultará em um documento com os requisitos que o sistema irá contemplar.</a:t>
            </a:r>
          </a:p>
        </p:txBody>
      </p:sp>
    </p:spTree>
    <p:extLst>
      <p:ext uri="{BB962C8B-B14F-4D97-AF65-F5344CB8AC3E}">
        <p14:creationId xmlns:p14="http://schemas.microsoft.com/office/powerpoint/2010/main" val="3389136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1291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Ethnocentric Rg</vt:lpstr>
      <vt:lpstr>Trebuchet MS</vt:lpstr>
      <vt:lpstr>Wingdings 3</vt:lpstr>
      <vt:lpstr>Facetado</vt:lpstr>
      <vt:lpstr>Demétrius de castro</vt:lpstr>
      <vt:lpstr>Leitura de Requisitos e Regras de Negócio e Criação de Fluxogramas</vt:lpstr>
      <vt:lpstr>Levantamento de Requisitos</vt:lpstr>
      <vt:lpstr>Levantamento de Requisitos</vt:lpstr>
      <vt:lpstr>Levantamento de Requisitos</vt:lpstr>
      <vt:lpstr>O que é um Requisito?</vt:lpstr>
      <vt:lpstr>Definição de Levantamento de Requisitos</vt:lpstr>
      <vt:lpstr>Definição de Levantamento de Requisitos</vt:lpstr>
      <vt:lpstr>Definição de Levantamento de Requisitos</vt:lpstr>
      <vt:lpstr>Definição de Levantamento de Requisitos</vt:lpstr>
      <vt:lpstr>Tipos de Requisitos</vt:lpstr>
      <vt:lpstr>Tipos de Requisitos</vt:lpstr>
      <vt:lpstr>Técnicas de Levantamentos de Requisitos</vt:lpstr>
      <vt:lpstr>Técnicas de Levantamentos de Requisitos</vt:lpstr>
      <vt:lpstr>Técnicas de Levantamentos de Requisitos</vt:lpstr>
      <vt:lpstr>Técnicas de Levantamentos de Requisitos</vt:lpstr>
      <vt:lpstr>Técnicas de Levantamentos de Requisitos</vt:lpstr>
      <vt:lpstr>Concluindo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Demetrius</dc:creator>
  <cp:lastModifiedBy>Demetrius</cp:lastModifiedBy>
  <cp:revision>20</cp:revision>
  <dcterms:created xsi:type="dcterms:W3CDTF">2023-03-06T18:18:21Z</dcterms:created>
  <dcterms:modified xsi:type="dcterms:W3CDTF">2023-03-30T12:39:48Z</dcterms:modified>
</cp:coreProperties>
</file>