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4" r:id="rId2"/>
    <p:sldId id="257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3" r:id="rId11"/>
    <p:sldId id="304" r:id="rId12"/>
    <p:sldId id="305" r:id="rId13"/>
    <p:sldId id="306" r:id="rId14"/>
    <p:sldId id="30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19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22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1170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579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122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192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727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17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05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63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23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94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67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84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98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06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1D3A4-E984-4EC9-BCF9-A7CC88381D6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62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F2E89-3AC9-6935-F9EB-40C5AE52C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400" dirty="0">
                <a:latin typeface="Ethnocentric Rg" panose="02000600000000000000" pitchFamily="50" charset="0"/>
              </a:rPr>
              <a:t>Demétrius de castro</a:t>
            </a:r>
            <a:endParaRPr lang="pt-BR" sz="8000" dirty="0">
              <a:latin typeface="Ethnocentric Rg" panose="02000600000000000000" pitchFamily="50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A4E4A7-B890-4E83-14BD-DD87CDBF4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08732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83 9 8773-0383</a:t>
            </a:r>
          </a:p>
          <a:p>
            <a:pPr>
              <a:spcBef>
                <a:spcPts val="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demdecastro@gmail.com</a:t>
            </a:r>
          </a:p>
          <a:p>
            <a:pPr>
              <a:spcBef>
                <a:spcPts val="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@demdecastro</a:t>
            </a:r>
          </a:p>
          <a:p>
            <a:pPr>
              <a:spcBef>
                <a:spcPts val="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www.demetriusdecastro.com.br</a:t>
            </a:r>
          </a:p>
        </p:txBody>
      </p:sp>
    </p:spTree>
    <p:extLst>
      <p:ext uri="{BB962C8B-B14F-4D97-AF65-F5344CB8AC3E}">
        <p14:creationId xmlns:p14="http://schemas.microsoft.com/office/powerpoint/2010/main" val="3319932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37AA6-2EF7-FA58-7E6B-D69497C2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Como Aplicar as Regras de Negócio na TI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F6C7B9-4620-237E-3460-7406F5127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5966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sz="3600" b="0" i="0" dirty="0">
                <a:effectLst/>
                <a:latin typeface="+mj-lt"/>
              </a:rPr>
              <a:t>Para colocar em prática as regras de negócio em TI, o primeiro passo é ter um </a:t>
            </a:r>
            <a:r>
              <a:rPr lang="pt-BR" sz="3600" b="0" i="0" u="none" strike="noStrike" dirty="0">
                <a:effectLst/>
                <a:latin typeface="+mj-lt"/>
              </a:rPr>
              <a:t>planejamento estratégico</a:t>
            </a:r>
            <a:r>
              <a:rPr lang="pt-BR" sz="3600" b="0" i="0" dirty="0">
                <a:effectLst/>
                <a:latin typeface="+mj-lt"/>
              </a:rPr>
              <a:t> constituído</a:t>
            </a:r>
            <a:r>
              <a:rPr lang="pt-BR" sz="3600" dirty="0">
                <a:latin typeface="+mj-lt"/>
              </a:rPr>
              <a:t> e e</a:t>
            </a:r>
            <a:r>
              <a:rPr lang="pt-BR" sz="3600" b="0" i="0" dirty="0">
                <a:effectLst/>
                <a:latin typeface="+mj-lt"/>
              </a:rPr>
              <a:t>le deve ser o norte para definir quais serão as regras. </a:t>
            </a:r>
          </a:p>
          <a:p>
            <a:pPr marL="0" indent="0" algn="just">
              <a:buNone/>
            </a:pPr>
            <a:r>
              <a:rPr lang="pt-BR" sz="3600" b="0" i="0" dirty="0">
                <a:effectLst/>
                <a:latin typeface="+mj-lt"/>
              </a:rPr>
              <a:t>Outro requisito funcional em TI é a importância de conhecer bem as particularidades da sua empresa.</a:t>
            </a:r>
          </a:p>
          <a:p>
            <a:pPr marL="0" indent="0" algn="just">
              <a:buNone/>
            </a:pPr>
            <a:r>
              <a:rPr lang="pt-BR" sz="3600" b="0" i="0" dirty="0">
                <a:effectLst/>
                <a:latin typeface="+mj-lt"/>
              </a:rPr>
              <a:t>Como a aplicação será feita, na prática, depende de qual contexto departamental está sendo tratado. No entanto, existe um passo a passo universal para consolidá-las e deixá-las registradas.</a:t>
            </a:r>
          </a:p>
          <a:p>
            <a:pPr marL="0" indent="0" algn="just">
              <a:buNone/>
            </a:pPr>
            <a:endParaRPr lang="pt-BR" b="1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622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37AA6-2EF7-FA58-7E6B-D69497C2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Como Aplicar as Regras de Negócio na TI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F6C7B9-4620-237E-3460-7406F5127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5966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sz="3600" b="1" i="0" dirty="0">
                <a:effectLst/>
                <a:latin typeface="+mj-lt"/>
              </a:rPr>
              <a:t>Entenda e Avalie o Fluxo de Trabalho</a:t>
            </a:r>
          </a:p>
          <a:p>
            <a:pPr marL="0" indent="0" algn="ctr">
              <a:buNone/>
            </a:pPr>
            <a:endParaRPr lang="pt-BR" sz="3600" b="1" i="0" dirty="0">
              <a:effectLst/>
              <a:latin typeface="+mj-lt"/>
            </a:endParaRPr>
          </a:p>
          <a:p>
            <a:pPr marL="0" indent="0" algn="just">
              <a:buNone/>
            </a:pPr>
            <a:r>
              <a:rPr lang="pt-BR" sz="2800" b="0" i="0" dirty="0">
                <a:effectLst/>
                <a:latin typeface="+mj-lt"/>
              </a:rPr>
              <a:t>É preciso compreender qual é </a:t>
            </a:r>
            <a:r>
              <a:rPr lang="pt-BR" sz="2800" dirty="0">
                <a:latin typeface="+mj-lt"/>
              </a:rPr>
              <a:t>o problema</a:t>
            </a:r>
            <a:r>
              <a:rPr lang="pt-BR" sz="2800" b="0" i="0" dirty="0">
                <a:effectLst/>
                <a:latin typeface="+mj-lt"/>
              </a:rPr>
              <a:t> e conhecer o fluxo. Isso é essencial para identificar se as regras de negócios em TI estão sendo aplicadas de forma correta.</a:t>
            </a:r>
          </a:p>
          <a:p>
            <a:pPr marL="0" indent="0" algn="just">
              <a:buNone/>
            </a:pPr>
            <a:r>
              <a:rPr lang="pt-BR" sz="2800" b="0" i="0" dirty="0">
                <a:effectLst/>
                <a:latin typeface="+mj-lt"/>
              </a:rPr>
              <a:t>Esse exercício é uma grande oportunidade para implementar ações que otimizam a fluidez dos processos internos, impactando até na </a:t>
            </a:r>
            <a:r>
              <a:rPr lang="pt-BR" sz="2800" b="0" i="0" u="none" strike="noStrike" dirty="0">
                <a:effectLst/>
                <a:latin typeface="+mj-lt"/>
              </a:rPr>
              <a:t>experiência do cliente.</a:t>
            </a:r>
            <a:endParaRPr lang="pt-BR" sz="2800" b="0" i="0" dirty="0">
              <a:effectLst/>
              <a:latin typeface="+mj-lt"/>
            </a:endParaRPr>
          </a:p>
          <a:p>
            <a:pPr marL="0" indent="0" algn="just">
              <a:buNone/>
            </a:pPr>
            <a:endParaRPr lang="pt-BR" sz="3600" b="0" i="0" dirty="0">
              <a:effectLst/>
              <a:latin typeface="+mj-lt"/>
            </a:endParaRPr>
          </a:p>
          <a:p>
            <a:pPr marL="0" indent="0" algn="just">
              <a:buNone/>
            </a:pPr>
            <a:endParaRPr lang="pt-BR" b="1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0662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37AA6-2EF7-FA58-7E6B-D69497C2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Como Aplicar as Regras de Negócio na TI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F6C7B9-4620-237E-3460-7406F5127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5966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sz="3600" b="1" i="0" dirty="0">
                <a:effectLst/>
                <a:latin typeface="+mj-lt"/>
              </a:rPr>
              <a:t>Liste Necessidades Não Tão Visíveis</a:t>
            </a:r>
          </a:p>
          <a:p>
            <a:pPr marL="0" indent="0" algn="ctr">
              <a:buNone/>
            </a:pPr>
            <a:endParaRPr lang="pt-BR" sz="3600" b="1" i="0" dirty="0">
              <a:effectLst/>
              <a:latin typeface="+mj-lt"/>
            </a:endParaRPr>
          </a:p>
          <a:p>
            <a:pPr marL="0" indent="0" algn="just">
              <a:buNone/>
            </a:pPr>
            <a:r>
              <a:rPr lang="pt-BR" sz="2800" b="0" i="0" dirty="0">
                <a:effectLst/>
                <a:latin typeface="+mj-lt"/>
              </a:rPr>
              <a:t>Veja se há oportunidades de aplicar regras de negócio em outras etapas. Muitas vezes, há falhas que passam imperceptíveis em um primeiro momento e acabam impactando muito a performance da operação.</a:t>
            </a:r>
          </a:p>
          <a:p>
            <a:pPr marL="0" indent="0" algn="just">
              <a:buNone/>
            </a:pPr>
            <a:r>
              <a:rPr lang="pt-BR" sz="2800" b="0" i="0" dirty="0">
                <a:effectLst/>
                <a:latin typeface="+mj-lt"/>
              </a:rPr>
              <a:t>Lembre-se de que elas são condições, sempre atendem a variáveis. Rever o fluxograma deve ser uma atividade a ser incorporada no seu gerenciamento.</a:t>
            </a:r>
          </a:p>
          <a:p>
            <a:pPr marL="0" indent="0" algn="just">
              <a:buNone/>
            </a:pPr>
            <a:endParaRPr lang="pt-BR" sz="3600" b="0" i="0" dirty="0">
              <a:effectLst/>
              <a:latin typeface="+mj-lt"/>
            </a:endParaRPr>
          </a:p>
          <a:p>
            <a:pPr marL="0" indent="0" algn="just">
              <a:buNone/>
            </a:pPr>
            <a:endParaRPr lang="pt-BR" b="1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5645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37AA6-2EF7-FA58-7E6B-D69497C2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Benefícios das Regras de Negócios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F6C7B9-4620-237E-3460-7406F5127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596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600" b="0" i="0" dirty="0">
                <a:effectLst/>
                <a:latin typeface="+mj-lt"/>
              </a:rPr>
              <a:t>As vantagens de ter definidas as regras de negócios é que todas as ações dos departamentos serão desenvolvidas fundamentadas nelas. Ou seja, os processos estarão em conformidade com o que a plataforma de negócio espera.</a:t>
            </a:r>
          </a:p>
          <a:p>
            <a:pPr marL="0" indent="0" algn="just">
              <a:buNone/>
            </a:pPr>
            <a:r>
              <a:rPr lang="pt-BR" sz="2600" b="0" i="0" dirty="0">
                <a:effectLst/>
                <a:latin typeface="+mj-lt"/>
              </a:rPr>
              <a:t>Com a transformação digital e o uso de várias aplicações para automatizar rotinas, é primordial implementar as regras de negócio no desenvolvimento de softwares. Além disso, você tem os seguintes ganhos:</a:t>
            </a:r>
          </a:p>
          <a:p>
            <a:pPr marL="0" indent="0" algn="just">
              <a:buNone/>
            </a:pPr>
            <a:endParaRPr lang="pt-BR" sz="3600" b="0" i="0" dirty="0">
              <a:effectLst/>
              <a:latin typeface="+mj-lt"/>
            </a:endParaRPr>
          </a:p>
          <a:p>
            <a:pPr marL="0" indent="0" algn="just">
              <a:buNone/>
            </a:pPr>
            <a:endParaRPr lang="pt-BR" b="1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968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37AA6-2EF7-FA58-7E6B-D69497C2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Benefícios das Regras de Negócios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F6C7B9-4620-237E-3460-7406F5127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5966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800" b="0" i="0" dirty="0">
                <a:effectLst/>
                <a:latin typeface="+mj-lt"/>
              </a:rPr>
              <a:t>Alinhamento de informações e padronização;</a:t>
            </a:r>
          </a:p>
          <a:p>
            <a:pPr algn="just"/>
            <a:r>
              <a:rPr lang="pt-BR" sz="2800" b="0" i="0" dirty="0">
                <a:effectLst/>
                <a:latin typeface="+mj-lt"/>
              </a:rPr>
              <a:t>Fortalecimento da </a:t>
            </a:r>
            <a:r>
              <a:rPr lang="pt-BR" sz="2800" b="0" i="0" u="none" strike="noStrike" dirty="0">
                <a:effectLst/>
                <a:latin typeface="+mj-lt"/>
              </a:rPr>
              <a:t>cultura organizacional</a:t>
            </a:r>
            <a:r>
              <a:rPr lang="pt-BR" sz="2800" b="0" i="0" dirty="0">
                <a:effectLst/>
                <a:latin typeface="+mj-lt"/>
              </a:rPr>
              <a:t> (mesmo que alguém não conheça as regras na íntegra, a execução delas transmite a ideia do que a empresa quer e é absorvida de forma inconsciente pelos colaboradores);</a:t>
            </a:r>
          </a:p>
          <a:p>
            <a:pPr algn="just"/>
            <a:r>
              <a:rPr lang="pt-BR" sz="2800" b="0" i="0" dirty="0">
                <a:effectLst/>
                <a:latin typeface="+mj-lt"/>
              </a:rPr>
              <a:t>Redução de custos;</a:t>
            </a:r>
          </a:p>
          <a:p>
            <a:pPr algn="just"/>
            <a:r>
              <a:rPr lang="pt-BR" sz="2800" b="0" i="0" u="none" strike="noStrike" dirty="0">
                <a:effectLst/>
                <a:latin typeface="+mj-lt"/>
              </a:rPr>
              <a:t>Otimização dos processos por meio de tecnologias</a:t>
            </a:r>
            <a:r>
              <a:rPr lang="pt-BR" sz="2800" b="0" i="0" dirty="0">
                <a:effectLst/>
                <a:latin typeface="+mj-lt"/>
              </a:rPr>
              <a:t> mais certeiras, inclusive o atendimento ao cliente.</a:t>
            </a:r>
          </a:p>
          <a:p>
            <a:pPr marL="0" indent="0" algn="just">
              <a:buNone/>
            </a:pPr>
            <a:endParaRPr lang="pt-BR" sz="3600" b="0" i="0" dirty="0">
              <a:effectLst/>
              <a:latin typeface="+mj-lt"/>
            </a:endParaRPr>
          </a:p>
          <a:p>
            <a:pPr marL="0" indent="0" algn="just">
              <a:buNone/>
            </a:pPr>
            <a:endParaRPr lang="pt-BR" b="1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924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4382" y="3204518"/>
            <a:ext cx="8596668" cy="1065925"/>
          </a:xfrm>
        </p:spPr>
        <p:txBody>
          <a:bodyPr>
            <a:normAutofit/>
          </a:bodyPr>
          <a:lstStyle/>
          <a:p>
            <a:pPr algn="r"/>
            <a:r>
              <a:rPr lang="pt-BR" dirty="0"/>
              <a:t>Regra de Negócio</a:t>
            </a:r>
          </a:p>
        </p:txBody>
      </p:sp>
    </p:spTree>
    <p:extLst>
      <p:ext uri="{BB962C8B-B14F-4D97-AF65-F5344CB8AC3E}">
        <p14:creationId xmlns:p14="http://schemas.microsoft.com/office/powerpoint/2010/main" val="205363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37AA6-2EF7-FA58-7E6B-D69497C2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que são Regras de Negócio?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F6C7B9-4620-237E-3460-7406F5127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2400" b="0" i="0" dirty="0">
                <a:effectLst/>
                <a:latin typeface="+mj-lt"/>
              </a:rPr>
              <a:t>São padrões que condicionam o funcionamento do negócio, sendo comumente aplicadas no contexto da arquitetura de softwares. No entanto, não ficam restritas a isso. Você pode e deve adotá-las como parâmetro para todas as atividades produtivas da empresa.</a:t>
            </a:r>
          </a:p>
          <a:p>
            <a:pPr marL="0" indent="0" algn="just">
              <a:buNone/>
            </a:pPr>
            <a:r>
              <a:rPr lang="pt-BR" sz="2400" b="0" i="0" dirty="0">
                <a:effectLst/>
                <a:latin typeface="+mj-lt"/>
              </a:rPr>
              <a:t>Basicamente, pense que as regras de negócios em TI são as diretrizes do seu negócio, ou seja, são parte fundamental da sua estratégia. </a:t>
            </a:r>
          </a:p>
          <a:p>
            <a:pPr marL="0" indent="0" algn="just">
              <a:buNone/>
            </a:pPr>
            <a:r>
              <a:rPr lang="pt-BR" sz="2400" dirty="0">
                <a:latin typeface="+mj-lt"/>
              </a:rPr>
              <a:t>São e</a:t>
            </a:r>
            <a:r>
              <a:rPr lang="pt-BR" sz="2400" b="0" i="0" dirty="0">
                <a:effectLst/>
                <a:latin typeface="+mj-lt"/>
              </a:rPr>
              <a:t>ssenciais para que todas as áreas estejam alinhadas com o </a:t>
            </a:r>
            <a:r>
              <a:rPr lang="pt-BR" sz="2400" b="0" i="0" u="none" strike="noStrike" dirty="0">
                <a:effectLst/>
                <a:latin typeface="+mj-lt"/>
              </a:rPr>
              <a:t>planejamento estratégico</a:t>
            </a:r>
            <a:r>
              <a:rPr lang="pt-BR" sz="2400" b="0" i="0" dirty="0">
                <a:effectLst/>
                <a:latin typeface="+mj-lt"/>
              </a:rPr>
              <a:t> da organização, e é preciso que estejam documentadas e sejam compartilhadas com os seus líderes.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41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37AA6-2EF7-FA58-7E6B-D69497C2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que são Regras de Negócio?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F6C7B9-4620-237E-3460-7406F5127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0" i="0" dirty="0">
                <a:effectLst/>
                <a:latin typeface="+mj-lt"/>
              </a:rPr>
              <a:t>As regras de negócios devem estar de acordo com o quadro de valores corporativo e com </a:t>
            </a:r>
            <a:r>
              <a:rPr lang="pt-BR" sz="2400" b="0" i="0" u="none" strike="noStrike" dirty="0">
                <a:effectLst/>
                <a:latin typeface="+mj-lt"/>
              </a:rPr>
              <a:t>a gestão de KPIs</a:t>
            </a:r>
            <a:r>
              <a:rPr lang="pt-BR" sz="2400" b="0" i="0" dirty="0">
                <a:effectLst/>
                <a:latin typeface="+mj-lt"/>
              </a:rPr>
              <a:t> da empresa. Elas precisam, ser um recurso condicionante que impõe um padrão que deve ser seguido para que todas as decisões estejam de acordo com o que a empresa espera.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070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37AA6-2EF7-FA58-7E6B-D69497C2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Como Funcionam na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F6C7B9-4620-237E-3460-7406F5127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b="0" i="0" dirty="0">
                <a:effectLst/>
                <a:latin typeface="+mj-lt"/>
              </a:rPr>
              <a:t>Em Tecnologia da Informação, quando falamos das regras, elas estão mais ligadas ao desenvolvimento de programas de computadores. Então, quando a equipe está programando um software, ele precisa dessas regras para definir os fluxos na programação.</a:t>
            </a:r>
          </a:p>
        </p:txBody>
      </p:sp>
    </p:spTree>
    <p:extLst>
      <p:ext uri="{BB962C8B-B14F-4D97-AF65-F5344CB8AC3E}">
        <p14:creationId xmlns:p14="http://schemas.microsoft.com/office/powerpoint/2010/main" val="144208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37AA6-2EF7-FA58-7E6B-D69497C2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Como Funcionam na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F6C7B9-4620-237E-3460-7406F5127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pt-BR" sz="2800" b="1" i="0" dirty="0">
                <a:effectLst/>
                <a:latin typeface="+mj-lt"/>
              </a:rPr>
              <a:t>Aplicação em Projetos</a:t>
            </a:r>
          </a:p>
          <a:p>
            <a:pPr marL="0" indent="0" algn="just">
              <a:buNone/>
            </a:pPr>
            <a:endParaRPr lang="pt-BR" sz="2800" dirty="0">
              <a:latin typeface="+mj-lt"/>
            </a:endParaRPr>
          </a:p>
          <a:p>
            <a:pPr marL="0" indent="0" algn="just">
              <a:buNone/>
            </a:pPr>
            <a:r>
              <a:rPr lang="pt-BR" sz="2800" b="0" i="0" dirty="0">
                <a:effectLst/>
                <a:latin typeface="+mj-lt"/>
              </a:rPr>
              <a:t>Suponhamos que você tenha uma organização com grande abrangência em todo o território nacional. </a:t>
            </a:r>
            <a:r>
              <a:rPr lang="pt-BR" sz="2800" dirty="0">
                <a:latin typeface="+mj-lt"/>
              </a:rPr>
              <a:t>O seu problema </a:t>
            </a:r>
            <a:r>
              <a:rPr lang="pt-BR" sz="2800" b="0" i="0" dirty="0">
                <a:effectLst/>
                <a:latin typeface="+mj-lt"/>
              </a:rPr>
              <a:t> é: distribuição de relógios de ponto para registro nas suas filiais elegíveis, o que, segundo a legislação, só é obrigatório quando o local tiver o mínimo de 10 colaboradores, além de prezar pela manutenção dos equipamentos.</a:t>
            </a:r>
          </a:p>
          <a:p>
            <a:pPr marL="0" indent="0" algn="just">
              <a:buNone/>
            </a:pPr>
            <a:r>
              <a:rPr lang="pt-BR" sz="2800" b="0" i="0" dirty="0">
                <a:effectLst/>
                <a:latin typeface="+mj-lt"/>
              </a:rPr>
              <a:t>Para isso, você recorre a uma aplicação que faça o controle do fluxograma do processo.</a:t>
            </a:r>
          </a:p>
          <a:p>
            <a:pPr marL="0" indent="0" algn="l">
              <a:buNone/>
            </a:pPr>
            <a:endParaRPr lang="pt-BR" sz="2800" b="1" i="0" dirty="0">
              <a:effectLst/>
              <a:latin typeface="New Spirit"/>
            </a:endParaRPr>
          </a:p>
        </p:txBody>
      </p:sp>
    </p:spTree>
    <p:extLst>
      <p:ext uri="{BB962C8B-B14F-4D97-AF65-F5344CB8AC3E}">
        <p14:creationId xmlns:p14="http://schemas.microsoft.com/office/powerpoint/2010/main" val="153612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37AA6-2EF7-FA58-7E6B-D69497C2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Como Funcionam na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F6C7B9-4620-237E-3460-7406F5127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pt-BR" sz="4000" b="1" i="0" dirty="0">
                <a:effectLst/>
                <a:latin typeface="+mj-lt"/>
              </a:rPr>
              <a:t>Aplicação em Projetos</a:t>
            </a:r>
          </a:p>
          <a:p>
            <a:pPr marL="0" indent="0" algn="just">
              <a:buNone/>
            </a:pPr>
            <a:endParaRPr lang="pt-BR" sz="2800" dirty="0">
              <a:latin typeface="+mj-lt"/>
            </a:endParaRPr>
          </a:p>
          <a:p>
            <a:pPr marL="0" indent="0" algn="just">
              <a:buNone/>
            </a:pPr>
            <a:r>
              <a:rPr lang="pt-BR" sz="3400" b="0" i="0" dirty="0">
                <a:effectLst/>
                <a:latin typeface="+mj-lt"/>
              </a:rPr>
              <a:t>O diagnóstico é feito e o desenho do processo é consolidado de acordo com as regras do negócio. Quando uma filial atinge a quantidade mínima de colaboradores, qual regra vai ser aplicada? </a:t>
            </a:r>
          </a:p>
          <a:p>
            <a:pPr marL="0" indent="0" algn="just">
              <a:buNone/>
            </a:pPr>
            <a:r>
              <a:rPr lang="pt-BR" sz="3400" b="0" i="0" dirty="0">
                <a:effectLst/>
                <a:latin typeface="+mj-lt"/>
              </a:rPr>
              <a:t>Por meio de um controle com a base de todos os relógios de pontos e cruzando os dados com a lotação do seu quadro de pessoal, o software avisa que um novo relógio precisa ser instalado e já envia uma mensagem automática para o fornecedor preparar o item para envio.</a:t>
            </a:r>
          </a:p>
          <a:p>
            <a:pPr marL="0" indent="0" algn="l">
              <a:buNone/>
            </a:pPr>
            <a:endParaRPr lang="pt-BR" sz="2800" b="1" i="0" dirty="0">
              <a:effectLst/>
              <a:latin typeface="New Spirit"/>
            </a:endParaRPr>
          </a:p>
        </p:txBody>
      </p:sp>
    </p:spTree>
    <p:extLst>
      <p:ext uri="{BB962C8B-B14F-4D97-AF65-F5344CB8AC3E}">
        <p14:creationId xmlns:p14="http://schemas.microsoft.com/office/powerpoint/2010/main" val="145260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37AA6-2EF7-FA58-7E6B-D69497C2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Como Funcionam na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F6C7B9-4620-237E-3460-7406F5127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596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3300" b="1" i="0" dirty="0">
                <a:effectLst/>
                <a:latin typeface="+mj-lt"/>
              </a:rPr>
              <a:t>Aplicação em Projetos</a:t>
            </a:r>
          </a:p>
          <a:p>
            <a:pPr marL="0" indent="0" algn="just">
              <a:buNone/>
            </a:pPr>
            <a:endParaRPr lang="pt-BR" sz="2800" dirty="0">
              <a:latin typeface="+mj-lt"/>
            </a:endParaRPr>
          </a:p>
          <a:p>
            <a:pPr marL="0" indent="0" algn="just">
              <a:buNone/>
            </a:pPr>
            <a:r>
              <a:rPr lang="pt-BR" sz="2200" b="0" i="0" dirty="0">
                <a:effectLst/>
                <a:latin typeface="+mj-lt"/>
              </a:rPr>
              <a:t>Nesse  exemplo, a regra de negócio em TI que foi aplicada é a de gerenciamento inteligente de recursos, pautado nos pilares de otimização dos custos, do tempo de execução da ação e da visão de cliente. </a:t>
            </a:r>
          </a:p>
          <a:p>
            <a:pPr marL="0" indent="0" algn="just">
              <a:buNone/>
            </a:pPr>
            <a:r>
              <a:rPr lang="pt-BR" sz="2200" b="0" i="0" dirty="0">
                <a:effectLst/>
                <a:latin typeface="+mj-lt"/>
              </a:rPr>
              <a:t>Somada a elas, outra regra foi aplicada como condicionante do processo foi a quantidade mínima de colaboradores estipulada. Assim, podemos dizer que existem regras do negócio no nível macro e outras nos níveis de processo e com particularidades específicas.</a:t>
            </a:r>
          </a:p>
          <a:p>
            <a:pPr marL="0" indent="0" algn="just">
              <a:buNone/>
            </a:pPr>
            <a:endParaRPr lang="pt-BR" b="1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674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37AA6-2EF7-FA58-7E6B-D69497C2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Como Funcionam na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F6C7B9-4620-237E-3460-7406F5127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5966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3300" b="1" i="0" dirty="0">
                <a:effectLst/>
                <a:latin typeface="+mj-lt"/>
              </a:rPr>
              <a:t>Aplicação em Rotina</a:t>
            </a:r>
          </a:p>
          <a:p>
            <a:pPr marL="0" indent="0" algn="just">
              <a:buNone/>
            </a:pPr>
            <a:endParaRPr lang="pt-BR" sz="2800" dirty="0">
              <a:latin typeface="+mj-lt"/>
            </a:endParaRPr>
          </a:p>
          <a:p>
            <a:pPr marL="0" indent="0" algn="just">
              <a:buNone/>
            </a:pPr>
            <a:r>
              <a:rPr lang="pt-BR" sz="2400" b="0" i="0" dirty="0">
                <a:effectLst/>
                <a:latin typeface="+mj-lt"/>
              </a:rPr>
              <a:t>Um exemplo de regras de negócio em TI mais simples, mas não tão menos importante, é o uso das planilhas de Excel. Para realizar </a:t>
            </a:r>
            <a:r>
              <a:rPr lang="pt-BR" sz="2400" b="0" i="0" u="none" strike="noStrike" dirty="0">
                <a:effectLst/>
                <a:latin typeface="+mj-lt"/>
              </a:rPr>
              <a:t>análises de dados</a:t>
            </a:r>
            <a:r>
              <a:rPr lang="pt-BR" sz="2400" b="0" i="0" dirty="0">
                <a:effectLst/>
                <a:latin typeface="+mj-lt"/>
              </a:rPr>
              <a:t>, são definidas regras por meio de fórmulas.</a:t>
            </a:r>
          </a:p>
          <a:p>
            <a:pPr marL="0" indent="0" algn="just">
              <a:buNone/>
            </a:pPr>
            <a:r>
              <a:rPr lang="pt-BR" sz="2400" b="0" i="0" dirty="0">
                <a:effectLst/>
                <a:latin typeface="+mj-lt"/>
              </a:rPr>
              <a:t>Em uma base de uma pesquisa de satisfação, por exemplo, você precisa encontrar quantas mulheres responderam a ela. Assim, você vai aplicar algumas fórmulas, como a “cont.se” para identificar, por meio da coluna que define o gênero, o número solicitado.</a:t>
            </a:r>
          </a:p>
          <a:p>
            <a:pPr marL="0" indent="0" algn="just">
              <a:buNone/>
            </a:pPr>
            <a:endParaRPr lang="pt-BR" b="1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1153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215</TotalTime>
  <Words>980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Ethnocentric Rg</vt:lpstr>
      <vt:lpstr>New Spirit</vt:lpstr>
      <vt:lpstr>Trebuchet MS</vt:lpstr>
      <vt:lpstr>Wingdings 3</vt:lpstr>
      <vt:lpstr>Facetado</vt:lpstr>
      <vt:lpstr>Demétrius de castro</vt:lpstr>
      <vt:lpstr>Regra de Negócio</vt:lpstr>
      <vt:lpstr>O que são Regras de Negócio?</vt:lpstr>
      <vt:lpstr>O que são Regras de Negócio?</vt:lpstr>
      <vt:lpstr>Como Funcionam na Prática</vt:lpstr>
      <vt:lpstr>Como Funcionam na Prática</vt:lpstr>
      <vt:lpstr>Como Funcionam na Prática</vt:lpstr>
      <vt:lpstr>Como Funcionam na Prática</vt:lpstr>
      <vt:lpstr>Como Funcionam na Prática</vt:lpstr>
      <vt:lpstr>Como Aplicar as Regras de Negócio na TI</vt:lpstr>
      <vt:lpstr>Como Aplicar as Regras de Negócio na TI</vt:lpstr>
      <vt:lpstr>Como Aplicar as Regras de Negócio na TI</vt:lpstr>
      <vt:lpstr>Benefícios das Regras de Negócios</vt:lpstr>
      <vt:lpstr>Benefícios das Regras de Negócios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Demetrius</dc:creator>
  <cp:lastModifiedBy>Demetrius</cp:lastModifiedBy>
  <cp:revision>23</cp:revision>
  <dcterms:created xsi:type="dcterms:W3CDTF">2023-03-06T18:18:21Z</dcterms:created>
  <dcterms:modified xsi:type="dcterms:W3CDTF">2023-03-30T11:57:43Z</dcterms:modified>
</cp:coreProperties>
</file>