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57" r:id="rId3"/>
    <p:sldId id="295" r:id="rId4"/>
    <p:sldId id="296"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FD1D3A4-E984-4EC9-BCF9-A7CC88381D6D}" type="datetimeFigureOut">
              <a:rPr lang="pt-BR" smtClean="0"/>
              <a:t>30/03/2023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650192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EFD1D3A4-E984-4EC9-BCF9-A7CC88381D6D}" type="datetimeFigureOut">
              <a:rPr lang="pt-BR" smtClean="0"/>
              <a:t>30/03/2023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231722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EFD1D3A4-E984-4EC9-BCF9-A7CC88381D6D}" type="datetimeFigureOut">
              <a:rPr lang="pt-BR" smtClean="0"/>
              <a:t>30/03/2023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E9255-C919-4DF1-936E-11B017AC27D7}"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117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EFD1D3A4-E984-4EC9-BCF9-A7CC88381D6D}" type="datetimeFigureOut">
              <a:rPr lang="pt-BR" smtClean="0"/>
              <a:t>30/03/2023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1942579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EFD1D3A4-E984-4EC9-BCF9-A7CC88381D6D}" type="datetimeFigureOut">
              <a:rPr lang="pt-BR" smtClean="0"/>
              <a:t>30/03/2023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E9255-C919-4DF1-936E-11B017AC27D7}"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5122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EFD1D3A4-E984-4EC9-BCF9-A7CC88381D6D}" type="datetimeFigureOut">
              <a:rPr lang="pt-BR" smtClean="0"/>
              <a:t>30/03/2023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382519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FD1D3A4-E984-4EC9-BCF9-A7CC88381D6D}" type="datetimeFigureOut">
              <a:rPr lang="pt-BR" smtClean="0"/>
              <a:t>30/03/2023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3589727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FD1D3A4-E984-4EC9-BCF9-A7CC88381D6D}" type="datetimeFigureOut">
              <a:rPr lang="pt-BR" smtClean="0"/>
              <a:t>30/03/2023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94617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FD1D3A4-E984-4EC9-BCF9-A7CC88381D6D}" type="datetimeFigureOut">
              <a:rPr lang="pt-BR" smtClean="0"/>
              <a:t>30/03/2023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424605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EFD1D3A4-E984-4EC9-BCF9-A7CC88381D6D}" type="datetimeFigureOut">
              <a:rPr lang="pt-BR" smtClean="0"/>
              <a:t>30/03/2023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195763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FD1D3A4-E984-4EC9-BCF9-A7CC88381D6D}" type="datetimeFigureOut">
              <a:rPr lang="pt-BR" smtClean="0"/>
              <a:t>30/03/2023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308923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FD1D3A4-E984-4EC9-BCF9-A7CC88381D6D}" type="datetimeFigureOut">
              <a:rPr lang="pt-BR" smtClean="0"/>
              <a:t>30/03/2023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394894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FD1D3A4-E984-4EC9-BCF9-A7CC88381D6D}" type="datetimeFigureOut">
              <a:rPr lang="pt-BR" smtClean="0"/>
              <a:t>30/03/2023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158767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1D3A4-E984-4EC9-BCF9-A7CC88381D6D}" type="datetimeFigureOut">
              <a:rPr lang="pt-BR" smtClean="0"/>
              <a:t>30/03/2023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288184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EFD1D3A4-E984-4EC9-BCF9-A7CC88381D6D}" type="datetimeFigureOut">
              <a:rPr lang="pt-BR" smtClean="0"/>
              <a:t>30/03/2023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314298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EFD1D3A4-E984-4EC9-BCF9-A7CC88381D6D}" type="datetimeFigureOut">
              <a:rPr lang="pt-BR" smtClean="0"/>
              <a:t>30/03/2023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4E9255-C919-4DF1-936E-11B017AC27D7}" type="slidenum">
              <a:rPr lang="pt-BR" smtClean="0"/>
              <a:t>‹nº›</a:t>
            </a:fld>
            <a:endParaRPr lang="pt-BR"/>
          </a:p>
        </p:txBody>
      </p:sp>
    </p:spTree>
    <p:extLst>
      <p:ext uri="{BB962C8B-B14F-4D97-AF65-F5344CB8AC3E}">
        <p14:creationId xmlns:p14="http://schemas.microsoft.com/office/powerpoint/2010/main" val="333106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D1D3A4-E984-4EC9-BCF9-A7CC88381D6D}" type="datetimeFigureOut">
              <a:rPr lang="pt-BR" smtClean="0"/>
              <a:t>30/03/2023</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4E9255-C919-4DF1-936E-11B017AC27D7}" type="slidenum">
              <a:rPr lang="pt-BR" smtClean="0"/>
              <a:t>‹nº›</a:t>
            </a:fld>
            <a:endParaRPr lang="pt-BR"/>
          </a:p>
        </p:txBody>
      </p:sp>
    </p:spTree>
    <p:extLst>
      <p:ext uri="{BB962C8B-B14F-4D97-AF65-F5344CB8AC3E}">
        <p14:creationId xmlns:p14="http://schemas.microsoft.com/office/powerpoint/2010/main" val="3080623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F2E89-3AC9-6935-F9EB-40C5AE52C0BA}"/>
              </a:ext>
            </a:extLst>
          </p:cNvPr>
          <p:cNvSpPr>
            <a:spLocks noGrp="1"/>
          </p:cNvSpPr>
          <p:nvPr>
            <p:ph type="ctrTitle"/>
          </p:nvPr>
        </p:nvSpPr>
        <p:spPr/>
        <p:txBody>
          <a:bodyPr>
            <a:noAutofit/>
          </a:bodyPr>
          <a:lstStyle/>
          <a:p>
            <a:r>
              <a:rPr lang="pt-BR" sz="4400" dirty="0">
                <a:latin typeface="Ethnocentric Rg" panose="02000600000000000000" pitchFamily="50" charset="0"/>
              </a:rPr>
              <a:t>Demétrius de castro</a:t>
            </a:r>
            <a:endParaRPr lang="pt-BR" sz="8000" dirty="0">
              <a:latin typeface="Ethnocentric Rg" panose="02000600000000000000" pitchFamily="50" charset="0"/>
            </a:endParaRPr>
          </a:p>
        </p:txBody>
      </p:sp>
      <p:sp>
        <p:nvSpPr>
          <p:cNvPr id="3" name="Subtítulo 2">
            <a:extLst>
              <a:ext uri="{FF2B5EF4-FFF2-40B4-BE49-F238E27FC236}">
                <a16:creationId xmlns:a16="http://schemas.microsoft.com/office/drawing/2014/main" id="{1FA4E4A7-B890-4E83-14BD-DD87CDBF4B2C}"/>
              </a:ext>
            </a:extLst>
          </p:cNvPr>
          <p:cNvSpPr>
            <a:spLocks noGrp="1"/>
          </p:cNvSpPr>
          <p:nvPr>
            <p:ph type="subTitle" idx="1"/>
          </p:nvPr>
        </p:nvSpPr>
        <p:spPr>
          <a:xfrm>
            <a:off x="1507067" y="4050833"/>
            <a:ext cx="7766936" cy="2087320"/>
          </a:xfrm>
        </p:spPr>
        <p:txBody>
          <a:bodyPr>
            <a:normAutofit/>
          </a:bodyPr>
          <a:lstStyle/>
          <a:p>
            <a:pPr>
              <a:spcBef>
                <a:spcPts val="0"/>
              </a:spcBef>
            </a:pPr>
            <a:r>
              <a:rPr lang="pt-BR" sz="1600" dirty="0">
                <a:latin typeface="Arial" panose="020B0604020202020204" pitchFamily="34" charset="0"/>
                <a:cs typeface="Arial" panose="020B0604020202020204" pitchFamily="34" charset="0"/>
              </a:rPr>
              <a:t>83 9 8773-0383</a:t>
            </a:r>
          </a:p>
          <a:p>
            <a:pPr>
              <a:spcBef>
                <a:spcPts val="0"/>
              </a:spcBef>
            </a:pPr>
            <a:r>
              <a:rPr lang="pt-BR" sz="1600" dirty="0">
                <a:latin typeface="Arial" panose="020B0604020202020204" pitchFamily="34" charset="0"/>
                <a:cs typeface="Arial" panose="020B0604020202020204" pitchFamily="34" charset="0"/>
              </a:rPr>
              <a:t>demdecastro@gmail.com</a:t>
            </a:r>
          </a:p>
          <a:p>
            <a:pPr>
              <a:spcBef>
                <a:spcPts val="0"/>
              </a:spcBef>
            </a:pPr>
            <a:r>
              <a:rPr lang="pt-BR" sz="1600" dirty="0">
                <a:latin typeface="Arial" panose="020B0604020202020204" pitchFamily="34" charset="0"/>
                <a:cs typeface="Arial" panose="020B0604020202020204" pitchFamily="34" charset="0"/>
              </a:rPr>
              <a:t>@demdecastro</a:t>
            </a:r>
          </a:p>
          <a:p>
            <a:pPr>
              <a:spcBef>
                <a:spcPts val="0"/>
              </a:spcBef>
            </a:pPr>
            <a:r>
              <a:rPr lang="pt-BR" sz="1600" dirty="0">
                <a:latin typeface="Arial" panose="020B0604020202020204" pitchFamily="34" charset="0"/>
                <a:cs typeface="Arial" panose="020B0604020202020204" pitchFamily="34" charset="0"/>
              </a:rPr>
              <a:t>www.demetriusdecastro.com.br</a:t>
            </a:r>
          </a:p>
        </p:txBody>
      </p:sp>
    </p:spTree>
    <p:extLst>
      <p:ext uri="{BB962C8B-B14F-4D97-AF65-F5344CB8AC3E}">
        <p14:creationId xmlns:p14="http://schemas.microsoft.com/office/powerpoint/2010/main" val="331993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(Decisões)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3200" b="0" i="0" dirty="0">
                <a:solidFill>
                  <a:srgbClr val="555555"/>
                </a:solidFill>
                <a:effectLst/>
                <a:latin typeface="+mj-lt"/>
              </a:rPr>
              <a:t>As Decisões representam pontos em que o fluxo pode divergir ou convergir, como pontos de tomada de decisão, representando pontos de controle para os caminhos do processo. As decisões influenciam na mudança de caminho do fluxo, e podem tomar as seguintes formas:</a:t>
            </a:r>
            <a:endParaRPr lang="pt-BR" sz="3200" dirty="0">
              <a:latin typeface="+mj-lt"/>
            </a:endParaRPr>
          </a:p>
        </p:txBody>
      </p:sp>
    </p:spTree>
    <p:extLst>
      <p:ext uri="{BB962C8B-B14F-4D97-AF65-F5344CB8AC3E}">
        <p14:creationId xmlns:p14="http://schemas.microsoft.com/office/powerpoint/2010/main" val="307407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(Decisões)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1" i="0" dirty="0">
                <a:solidFill>
                  <a:srgbClr val="555555"/>
                </a:solidFill>
                <a:effectLst/>
                <a:latin typeface="+mj-lt"/>
              </a:rPr>
              <a:t>Decisão exclusiva: </a:t>
            </a:r>
            <a:r>
              <a:rPr lang="pt-BR" sz="2400" b="0" i="0" dirty="0">
                <a:solidFill>
                  <a:srgbClr val="555555"/>
                </a:solidFill>
                <a:effectLst/>
                <a:latin typeface="+mj-lt"/>
              </a:rPr>
              <a:t>Este elemento representa uma decisão exclusiva, ou seja, de acordo com a decisão tomada o fluxo seguirá apenas um dos caminhos que o elemento segue, e nunca mais de um ou todos.</a:t>
            </a:r>
            <a:endParaRPr lang="pt-BR" sz="2400" dirty="0">
              <a:latin typeface="+mj-lt"/>
            </a:endParaRPr>
          </a:p>
        </p:txBody>
      </p:sp>
      <p:pic>
        <p:nvPicPr>
          <p:cNvPr id="5122" name="Picture 2" descr="Bpmn-6">
            <a:extLst>
              <a:ext uri="{FF2B5EF4-FFF2-40B4-BE49-F238E27FC236}">
                <a16:creationId xmlns:a16="http://schemas.microsoft.com/office/drawing/2014/main" id="{485BEBBB-2749-3DAF-1714-C316AAB62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1324" y="3873432"/>
            <a:ext cx="1664676" cy="166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55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(Decisões)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1" i="0" dirty="0">
                <a:solidFill>
                  <a:srgbClr val="555555"/>
                </a:solidFill>
                <a:effectLst/>
                <a:latin typeface="+mj-lt"/>
              </a:rPr>
              <a:t>Decisão paralela:</a:t>
            </a:r>
            <a:r>
              <a:rPr lang="pt-BR" sz="2400" b="0" i="0" dirty="0">
                <a:solidFill>
                  <a:srgbClr val="555555"/>
                </a:solidFill>
                <a:effectLst/>
                <a:latin typeface="+mj-lt"/>
              </a:rPr>
              <a:t> Este elemento representa uma decisão paralela, o que em outras palavras representa que o fluxo seguirá paralelamente todos os caminhos que se seguem a partir da decisão.</a:t>
            </a:r>
            <a:endParaRPr lang="pt-BR" sz="2400" dirty="0">
              <a:latin typeface="+mj-lt"/>
            </a:endParaRPr>
          </a:p>
        </p:txBody>
      </p:sp>
      <p:pic>
        <p:nvPicPr>
          <p:cNvPr id="6146" name="Picture 2" descr="Bpmn-7">
            <a:extLst>
              <a:ext uri="{FF2B5EF4-FFF2-40B4-BE49-F238E27FC236}">
                <a16:creationId xmlns:a16="http://schemas.microsoft.com/office/drawing/2014/main" id="{62EE0BE1-CB11-8941-5274-92D19D811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4438" y="3674117"/>
            <a:ext cx="1941562" cy="173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52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(Artefatos)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0" i="0" dirty="0">
                <a:solidFill>
                  <a:srgbClr val="555555"/>
                </a:solidFill>
                <a:effectLst/>
                <a:latin typeface="+mj-lt"/>
              </a:rPr>
              <a:t>Os Artefatos podem representar documentos e dados manipulados pelo processo, além de categorias de um conjunto de objetos, informações complementares como anotações que podem auxiliar no entendimento do fluxo ou de passos do fluxo. Os Artefatos não alteram o fluxo de execução do processo, e são representados pelos seguintes elementos:</a:t>
            </a:r>
            <a:endParaRPr lang="pt-BR" sz="2400" dirty="0">
              <a:latin typeface="+mj-lt"/>
            </a:endParaRPr>
          </a:p>
        </p:txBody>
      </p:sp>
    </p:spTree>
    <p:extLst>
      <p:ext uri="{BB962C8B-B14F-4D97-AF65-F5344CB8AC3E}">
        <p14:creationId xmlns:p14="http://schemas.microsoft.com/office/powerpoint/2010/main" val="165850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(Artefatos)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1" i="0" dirty="0">
                <a:solidFill>
                  <a:srgbClr val="555555"/>
                </a:solidFill>
                <a:effectLst/>
                <a:latin typeface="+mj-lt"/>
              </a:rPr>
              <a:t>Objetos de dados:</a:t>
            </a:r>
            <a:r>
              <a:rPr lang="pt-BR" sz="2400" b="0" i="0" dirty="0">
                <a:solidFill>
                  <a:srgbClr val="555555"/>
                </a:solidFill>
                <a:effectLst/>
                <a:latin typeface="+mj-lt"/>
              </a:rPr>
              <a:t> Os Objetos de dados frequentemente são utilizados para representar documentos físicos ou eletrônicos que são gerados ou atualizados ao longo do fluxo. O Armazenamento de dados pode ser utilizado para representar um banco de dados ou repositório de documentos.</a:t>
            </a:r>
            <a:endParaRPr lang="pt-BR" sz="2400" dirty="0">
              <a:latin typeface="+mj-lt"/>
            </a:endParaRPr>
          </a:p>
        </p:txBody>
      </p:sp>
      <p:pic>
        <p:nvPicPr>
          <p:cNvPr id="7170" name="Picture 2" descr="Bpmn-8">
            <a:extLst>
              <a:ext uri="{FF2B5EF4-FFF2-40B4-BE49-F238E27FC236}">
                <a16:creationId xmlns:a16="http://schemas.microsoft.com/office/drawing/2014/main" id="{33817A15-95AE-82A0-8244-864278743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516" y="4197037"/>
            <a:ext cx="2646206" cy="184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7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(Artefatos)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1" i="0" dirty="0">
                <a:solidFill>
                  <a:srgbClr val="555555"/>
                </a:solidFill>
                <a:effectLst/>
                <a:latin typeface="+mj-lt"/>
              </a:rPr>
              <a:t>Grupos:</a:t>
            </a:r>
            <a:r>
              <a:rPr lang="pt-BR" sz="2400" b="0" i="0" dirty="0">
                <a:solidFill>
                  <a:srgbClr val="555555"/>
                </a:solidFill>
                <a:effectLst/>
                <a:latin typeface="+mj-lt"/>
              </a:rPr>
              <a:t> Os Grupos representam categorias ou conjunto de passos que fazem parte de uma ação específica.</a:t>
            </a:r>
            <a:endParaRPr lang="pt-BR" sz="2400" dirty="0">
              <a:latin typeface="+mj-lt"/>
            </a:endParaRPr>
          </a:p>
        </p:txBody>
      </p:sp>
      <p:pic>
        <p:nvPicPr>
          <p:cNvPr id="8194" name="Picture 2" descr="Bpmn-9">
            <a:extLst>
              <a:ext uri="{FF2B5EF4-FFF2-40B4-BE49-F238E27FC236}">
                <a16:creationId xmlns:a16="http://schemas.microsoft.com/office/drawing/2014/main" id="{E0A6D73D-4089-FFF4-929B-D492F7BB4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5377" y="3429000"/>
            <a:ext cx="3015042" cy="198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56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(Raias)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0" i="0" dirty="0">
                <a:solidFill>
                  <a:srgbClr val="555555"/>
                </a:solidFill>
                <a:effectLst/>
                <a:latin typeface="+mj-lt"/>
              </a:rPr>
              <a:t>As Raias repartem e organizam as atividades no diagrama conforme figura a seguir:</a:t>
            </a:r>
            <a:endParaRPr lang="pt-BR" sz="2400" dirty="0">
              <a:latin typeface="+mj-lt"/>
            </a:endParaRPr>
          </a:p>
        </p:txBody>
      </p:sp>
      <p:pic>
        <p:nvPicPr>
          <p:cNvPr id="9220" name="Picture 4" descr="Bpmn-11">
            <a:extLst>
              <a:ext uri="{FF2B5EF4-FFF2-40B4-BE49-F238E27FC236}">
                <a16:creationId xmlns:a16="http://schemas.microsoft.com/office/drawing/2014/main" id="{006353F6-D036-B528-1D8B-29E2FA4B2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332" y="3515129"/>
            <a:ext cx="7045231" cy="155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77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(Conector)</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1" i="0" dirty="0">
                <a:solidFill>
                  <a:srgbClr val="555555"/>
                </a:solidFill>
                <a:effectLst/>
                <a:latin typeface="+mj-lt"/>
              </a:rPr>
              <a:t>Fluxo de sequencia:</a:t>
            </a:r>
            <a:r>
              <a:rPr lang="pt-BR" sz="2400" b="0" i="0" dirty="0">
                <a:solidFill>
                  <a:srgbClr val="555555"/>
                </a:solidFill>
                <a:effectLst/>
                <a:latin typeface="+mj-lt"/>
              </a:rPr>
              <a:t> O Fluxo de sequencia é utilizado para mostrar a ordem em que as atividades serão realizadas no fluxo.</a:t>
            </a:r>
            <a:endParaRPr lang="pt-BR" sz="2400" dirty="0">
              <a:latin typeface="+mj-lt"/>
            </a:endParaRPr>
          </a:p>
        </p:txBody>
      </p:sp>
      <p:pic>
        <p:nvPicPr>
          <p:cNvPr id="10242" name="Picture 2" descr="Bpmn-12">
            <a:extLst>
              <a:ext uri="{FF2B5EF4-FFF2-40B4-BE49-F238E27FC236}">
                <a16:creationId xmlns:a16="http://schemas.microsoft.com/office/drawing/2014/main" id="{336D5D47-8235-5431-6924-711E2DA5D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942" y="3429000"/>
            <a:ext cx="2611067" cy="195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88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(Conector)</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1" i="0" dirty="0">
                <a:solidFill>
                  <a:srgbClr val="555555"/>
                </a:solidFill>
                <a:effectLst/>
                <a:latin typeface="+mj-lt"/>
              </a:rPr>
              <a:t>Fluxo de mensagem:</a:t>
            </a:r>
            <a:r>
              <a:rPr lang="pt-BR" sz="2400" b="0" i="0" dirty="0">
                <a:solidFill>
                  <a:srgbClr val="555555"/>
                </a:solidFill>
                <a:effectLst/>
                <a:latin typeface="+mj-lt"/>
              </a:rPr>
              <a:t> O Fluxo de mensagem é utilizado para mostrar fluxo de mensagens entre duas entidades que estão preparadas para enviar ou receber mensagens.</a:t>
            </a:r>
            <a:endParaRPr lang="pt-BR" sz="2400" dirty="0">
              <a:latin typeface="+mj-lt"/>
            </a:endParaRPr>
          </a:p>
        </p:txBody>
      </p:sp>
      <p:pic>
        <p:nvPicPr>
          <p:cNvPr id="11268" name="Picture 4" descr="Bpmn-14">
            <a:extLst>
              <a:ext uri="{FF2B5EF4-FFF2-40B4-BE49-F238E27FC236}">
                <a16:creationId xmlns:a16="http://schemas.microsoft.com/office/drawing/2014/main" id="{BB4B66F5-5E42-E375-F33F-3824E59CB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132" y="3529070"/>
            <a:ext cx="2595664" cy="209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57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Implementação</a:t>
            </a:r>
          </a:p>
        </p:txBody>
      </p:sp>
      <p:pic>
        <p:nvPicPr>
          <p:cNvPr id="12290" name="Picture 2" descr="Integrações-Entre-Equipes">
            <a:extLst>
              <a:ext uri="{FF2B5EF4-FFF2-40B4-BE49-F238E27FC236}">
                <a16:creationId xmlns:a16="http://schemas.microsoft.com/office/drawing/2014/main" id="{8361EA8C-814B-7ABD-68C0-80899FF3C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9" y="2057399"/>
            <a:ext cx="11944629" cy="335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52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4382" y="3204518"/>
            <a:ext cx="8596668" cy="1065925"/>
          </a:xfrm>
        </p:spPr>
        <p:txBody>
          <a:bodyPr>
            <a:normAutofit fontScale="90000"/>
          </a:bodyPr>
          <a:lstStyle/>
          <a:p>
            <a:pPr algn="r"/>
            <a:r>
              <a:rPr lang="pt-BR" dirty="0"/>
              <a:t>Modelagem de Processos Utilizando BPMN</a:t>
            </a:r>
          </a:p>
        </p:txBody>
      </p:sp>
    </p:spTree>
    <p:extLst>
      <p:ext uri="{BB962C8B-B14F-4D97-AF65-F5344CB8AC3E}">
        <p14:creationId xmlns:p14="http://schemas.microsoft.com/office/powerpoint/2010/main" val="205363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O que é BPMN</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lstStyle/>
          <a:p>
            <a:pPr marL="0" indent="0" algn="just">
              <a:buNone/>
            </a:pPr>
            <a:r>
              <a:rPr lang="pt-BR" sz="2400" b="0" i="0" dirty="0">
                <a:solidFill>
                  <a:srgbClr val="555555"/>
                </a:solidFill>
                <a:effectLst/>
                <a:latin typeface="+mj-lt"/>
              </a:rPr>
              <a:t>A </a:t>
            </a:r>
            <a:r>
              <a:rPr lang="pt-BR" sz="2400" b="0" i="1" dirty="0">
                <a:solidFill>
                  <a:srgbClr val="555555"/>
                </a:solidFill>
                <a:effectLst/>
                <a:latin typeface="+mj-lt"/>
              </a:rPr>
              <a:t>Business </a:t>
            </a:r>
            <a:r>
              <a:rPr lang="pt-BR" sz="2400" b="0" i="1" dirty="0" err="1">
                <a:solidFill>
                  <a:srgbClr val="555555"/>
                </a:solidFill>
                <a:effectLst/>
                <a:latin typeface="+mj-lt"/>
              </a:rPr>
              <a:t>Process</a:t>
            </a:r>
            <a:r>
              <a:rPr lang="pt-BR" sz="2400" b="0" i="1" dirty="0">
                <a:solidFill>
                  <a:srgbClr val="555555"/>
                </a:solidFill>
                <a:effectLst/>
                <a:latin typeface="+mj-lt"/>
              </a:rPr>
              <a:t> </a:t>
            </a:r>
            <a:r>
              <a:rPr lang="pt-BR" sz="2400" b="0" i="1" dirty="0" err="1">
                <a:solidFill>
                  <a:srgbClr val="555555"/>
                </a:solidFill>
                <a:effectLst/>
                <a:latin typeface="+mj-lt"/>
              </a:rPr>
              <a:t>Modeling</a:t>
            </a:r>
            <a:r>
              <a:rPr lang="pt-BR" sz="2400" b="0" i="1" dirty="0">
                <a:solidFill>
                  <a:srgbClr val="555555"/>
                </a:solidFill>
                <a:effectLst/>
                <a:latin typeface="+mj-lt"/>
              </a:rPr>
              <a:t> </a:t>
            </a:r>
            <a:r>
              <a:rPr lang="pt-BR" sz="2400" b="0" i="1" dirty="0" err="1">
                <a:solidFill>
                  <a:srgbClr val="555555"/>
                </a:solidFill>
                <a:effectLst/>
                <a:latin typeface="+mj-lt"/>
              </a:rPr>
              <a:t>Notation</a:t>
            </a:r>
            <a:r>
              <a:rPr lang="pt-BR" sz="2400" b="0" i="0" dirty="0">
                <a:solidFill>
                  <a:srgbClr val="555555"/>
                </a:solidFill>
                <a:effectLst/>
                <a:latin typeface="+mj-lt"/>
              </a:rPr>
              <a:t> (BPMN), ou Notação de Modelagem de Processos de Negócio, é um conjunto de conceitos e técnicas que visam a criação de um modelo com os processos de negócio existentes em uma organização, permitindo uma gestão de processos de negócio.</a:t>
            </a:r>
          </a:p>
          <a:p>
            <a:pPr marL="0" indent="0" algn="just">
              <a:buNone/>
            </a:pPr>
            <a:r>
              <a:rPr lang="pt-BR" sz="2400" b="0" i="0" dirty="0">
                <a:solidFill>
                  <a:srgbClr val="555555"/>
                </a:solidFill>
                <a:effectLst/>
                <a:latin typeface="+mj-lt"/>
              </a:rPr>
              <a:t>O objetivo deste </a:t>
            </a:r>
            <a:r>
              <a:rPr lang="pt-BR" sz="2400" b="0" i="1" dirty="0">
                <a:solidFill>
                  <a:srgbClr val="555555"/>
                </a:solidFill>
                <a:effectLst/>
                <a:latin typeface="+mj-lt"/>
              </a:rPr>
              <a:t>modelo</a:t>
            </a:r>
            <a:r>
              <a:rPr lang="pt-BR" sz="2400" b="0" i="0" dirty="0">
                <a:solidFill>
                  <a:srgbClr val="555555"/>
                </a:solidFill>
                <a:effectLst/>
                <a:latin typeface="+mj-lt"/>
              </a:rPr>
              <a:t> é descrever de forma introdutória o que é BPMN, seus conceitos e elementos, e por fim apresentar um estudo de caso de utilização da notação para representar um processo de negócio de uma das áreas de uma organização.</a:t>
            </a:r>
          </a:p>
          <a:p>
            <a:pPr marL="0" indent="0">
              <a:buNone/>
            </a:pPr>
            <a:endParaRPr lang="pt-BR" dirty="0"/>
          </a:p>
        </p:txBody>
      </p:sp>
    </p:spTree>
    <p:extLst>
      <p:ext uri="{BB962C8B-B14F-4D97-AF65-F5344CB8AC3E}">
        <p14:creationId xmlns:p14="http://schemas.microsoft.com/office/powerpoint/2010/main" val="142172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Conceitos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0" i="0" dirty="0">
                <a:solidFill>
                  <a:srgbClr val="555555"/>
                </a:solidFill>
                <a:effectLst/>
                <a:latin typeface="+mj-lt"/>
              </a:rPr>
              <a:t>Com o objetivo de criar uma notação gráfica que pudesse traduzir processos de negócio para a Linguagem de Execução de Processos Baseada em XML, também conhecida como BPML (</a:t>
            </a:r>
            <a:r>
              <a:rPr lang="pt-BR" sz="2400" b="0" i="1" dirty="0">
                <a:solidFill>
                  <a:srgbClr val="555555"/>
                </a:solidFill>
                <a:effectLst/>
                <a:latin typeface="+mj-lt"/>
              </a:rPr>
              <a:t>Business </a:t>
            </a:r>
            <a:r>
              <a:rPr lang="pt-BR" sz="2400" b="0" i="1" dirty="0" err="1">
                <a:solidFill>
                  <a:srgbClr val="555555"/>
                </a:solidFill>
                <a:effectLst/>
                <a:latin typeface="+mj-lt"/>
              </a:rPr>
              <a:t>Process</a:t>
            </a:r>
            <a:r>
              <a:rPr lang="pt-BR" sz="2400" b="0" i="1" dirty="0">
                <a:solidFill>
                  <a:srgbClr val="555555"/>
                </a:solidFill>
                <a:effectLst/>
                <a:latin typeface="+mj-lt"/>
              </a:rPr>
              <a:t> </a:t>
            </a:r>
            <a:r>
              <a:rPr lang="pt-BR" sz="2400" b="0" i="1" dirty="0" err="1">
                <a:solidFill>
                  <a:srgbClr val="555555"/>
                </a:solidFill>
                <a:effectLst/>
                <a:latin typeface="+mj-lt"/>
              </a:rPr>
              <a:t>Modeling</a:t>
            </a:r>
            <a:r>
              <a:rPr lang="pt-BR" sz="2400" b="0" i="1" dirty="0">
                <a:solidFill>
                  <a:srgbClr val="555555"/>
                </a:solidFill>
                <a:effectLst/>
                <a:latin typeface="+mj-lt"/>
              </a:rPr>
              <a:t> </a:t>
            </a:r>
            <a:r>
              <a:rPr lang="pt-BR" sz="2400" b="0" i="1" dirty="0" err="1">
                <a:solidFill>
                  <a:srgbClr val="555555"/>
                </a:solidFill>
                <a:effectLst/>
                <a:latin typeface="+mj-lt"/>
              </a:rPr>
              <a:t>Language</a:t>
            </a:r>
            <a:r>
              <a:rPr lang="pt-BR" sz="2400" b="0" i="0" dirty="0">
                <a:solidFill>
                  <a:srgbClr val="555555"/>
                </a:solidFill>
                <a:effectLst/>
                <a:latin typeface="+mj-lt"/>
              </a:rPr>
              <a:t>), foi criado a BPMN.</a:t>
            </a:r>
          </a:p>
          <a:p>
            <a:pPr marL="0" indent="0" algn="just">
              <a:buNone/>
            </a:pPr>
            <a:r>
              <a:rPr lang="pt-BR" sz="2400" b="0" i="0" dirty="0">
                <a:solidFill>
                  <a:srgbClr val="555555"/>
                </a:solidFill>
                <a:effectLst/>
                <a:latin typeface="+mj-lt"/>
              </a:rPr>
              <a:t>BPMN é uma notação gráfica que descreve a lógica de passos de um processo de negócios. Esta notação tem sido especialmente desenhada para coordenar a sequência de processos e mensagens que flui entre os participantes e suas diferentes atividades.</a:t>
            </a:r>
          </a:p>
          <a:p>
            <a:pPr marL="0" indent="0">
              <a:buNone/>
            </a:pPr>
            <a:endParaRPr lang="pt-BR" dirty="0"/>
          </a:p>
        </p:txBody>
      </p:sp>
    </p:spTree>
    <p:extLst>
      <p:ext uri="{BB962C8B-B14F-4D97-AF65-F5344CB8AC3E}">
        <p14:creationId xmlns:p14="http://schemas.microsoft.com/office/powerpoint/2010/main" val="290741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Conceitos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0" i="0" dirty="0">
                <a:solidFill>
                  <a:srgbClr val="555555"/>
                </a:solidFill>
                <a:effectLst/>
                <a:latin typeface="+mj-lt"/>
              </a:rPr>
              <a:t>O que se aproxima mais da notação da BPMN é famosa e conhecida UML, neste caso a BPMN se diferencia por conter elementos mais representativos para modelagem de qualquer processo de negócio.</a:t>
            </a:r>
          </a:p>
          <a:p>
            <a:pPr marL="0" indent="0" algn="just">
              <a:buNone/>
            </a:pPr>
            <a:r>
              <a:rPr lang="pt-BR" sz="2400" b="0" i="0" dirty="0">
                <a:solidFill>
                  <a:srgbClr val="555555"/>
                </a:solidFill>
                <a:effectLst/>
                <a:latin typeface="+mj-lt"/>
              </a:rPr>
              <a:t>Os elementos da BPMN são agrupados em Atividades, Eventos, Decisões (</a:t>
            </a:r>
            <a:r>
              <a:rPr lang="pt-BR" sz="2400" b="0" i="1" dirty="0">
                <a:solidFill>
                  <a:srgbClr val="555555"/>
                </a:solidFill>
                <a:effectLst/>
                <a:latin typeface="+mj-lt"/>
              </a:rPr>
              <a:t>Gateways</a:t>
            </a:r>
            <a:r>
              <a:rPr lang="pt-BR" sz="2400" b="0" i="0" dirty="0">
                <a:solidFill>
                  <a:srgbClr val="555555"/>
                </a:solidFill>
                <a:effectLst/>
                <a:latin typeface="+mj-lt"/>
              </a:rPr>
              <a:t>), Artefatos, Raias e Conectores.</a:t>
            </a:r>
          </a:p>
          <a:p>
            <a:pPr marL="0" indent="0">
              <a:buNone/>
            </a:pPr>
            <a:endParaRPr lang="pt-BR" dirty="0"/>
          </a:p>
        </p:txBody>
      </p:sp>
    </p:spTree>
    <p:extLst>
      <p:ext uri="{BB962C8B-B14F-4D97-AF65-F5344CB8AC3E}">
        <p14:creationId xmlns:p14="http://schemas.microsoft.com/office/powerpoint/2010/main" val="251895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(Atividades)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1" i="0" dirty="0">
                <a:solidFill>
                  <a:srgbClr val="555555"/>
                </a:solidFill>
                <a:effectLst/>
                <a:latin typeface="+mj-lt"/>
              </a:rPr>
              <a:t>Tarefa:</a:t>
            </a:r>
            <a:r>
              <a:rPr lang="pt-BR" sz="2400" b="0" i="0" dirty="0">
                <a:solidFill>
                  <a:srgbClr val="555555"/>
                </a:solidFill>
                <a:effectLst/>
                <a:latin typeface="+mj-lt"/>
              </a:rPr>
              <a:t> Uma tarefa pode ser entendida como uma atividade específica ou ação que precisa ser realizada de maneira independente para dar um passo em direção ao objetivo do processo.</a:t>
            </a:r>
            <a:endParaRPr lang="pt-BR" dirty="0">
              <a:latin typeface="+mj-lt"/>
            </a:endParaRPr>
          </a:p>
        </p:txBody>
      </p:sp>
      <p:pic>
        <p:nvPicPr>
          <p:cNvPr id="1026" name="Picture 2" descr="Bpmn-1">
            <a:extLst>
              <a:ext uri="{FF2B5EF4-FFF2-40B4-BE49-F238E27FC236}">
                <a16:creationId xmlns:a16="http://schemas.microsoft.com/office/drawing/2014/main" id="{E39A1784-BCAF-F1A9-94BC-EFD28338F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775" y="3560583"/>
            <a:ext cx="2457225" cy="184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5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(Atividades)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1" i="0" dirty="0">
                <a:solidFill>
                  <a:srgbClr val="555555"/>
                </a:solidFill>
                <a:effectLst/>
                <a:latin typeface="+mj-lt"/>
              </a:rPr>
              <a:t>Subprocessos:</a:t>
            </a:r>
            <a:r>
              <a:rPr lang="pt-BR" sz="2400" b="0" i="0" dirty="0">
                <a:solidFill>
                  <a:srgbClr val="555555"/>
                </a:solidFill>
                <a:effectLst/>
                <a:latin typeface="+mj-lt"/>
              </a:rPr>
              <a:t> Os subprocessos representam um grupo de tarefas agrupadas com um objetivo específico. É uma maneira de mostrar várias atividades em apenas um elemento, e ao mesmo tempo representa que o elemento contém outros elementos e pode ser expandido em vários outros.</a:t>
            </a:r>
            <a:endParaRPr lang="pt-BR" dirty="0">
              <a:latin typeface="+mj-lt"/>
            </a:endParaRPr>
          </a:p>
        </p:txBody>
      </p:sp>
      <p:pic>
        <p:nvPicPr>
          <p:cNvPr id="2050" name="Picture 2" descr="Bpmn-2">
            <a:extLst>
              <a:ext uri="{FF2B5EF4-FFF2-40B4-BE49-F238E27FC236}">
                <a16:creationId xmlns:a16="http://schemas.microsoft.com/office/drawing/2014/main" id="{1F541AB1-C3E1-415B-24DA-1EB6D634D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885" y="4168909"/>
            <a:ext cx="2409115" cy="2174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72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(Eventos)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0" i="0" dirty="0">
                <a:solidFill>
                  <a:srgbClr val="555555"/>
                </a:solidFill>
                <a:effectLst/>
                <a:latin typeface="+mj-lt"/>
              </a:rPr>
              <a:t>Os eventos são acontecimentos que podem modificar a sequência de execução de um processo de negócio, podendo iniciar, atrasar, interromper ou finalizar um fluxo de um processo.</a:t>
            </a:r>
          </a:p>
          <a:p>
            <a:pPr marL="0" indent="0" algn="just">
              <a:buNone/>
            </a:pPr>
            <a:r>
              <a:rPr lang="pt-BR" sz="2400" b="1" i="0" dirty="0">
                <a:solidFill>
                  <a:srgbClr val="555555"/>
                </a:solidFill>
                <a:effectLst/>
                <a:latin typeface="+mj-lt"/>
              </a:rPr>
              <a:t>Início comum: </a:t>
            </a:r>
            <a:r>
              <a:rPr lang="pt-BR" sz="2400" b="0" i="0" dirty="0">
                <a:solidFill>
                  <a:srgbClr val="555555"/>
                </a:solidFill>
                <a:effectLst/>
                <a:latin typeface="+mj-lt"/>
              </a:rPr>
              <a:t>O verde e com borda única, representa eventos de início de fluxos específicos.</a:t>
            </a:r>
            <a:endParaRPr lang="pt-BR" sz="2400" dirty="0">
              <a:latin typeface="+mj-lt"/>
            </a:endParaRPr>
          </a:p>
        </p:txBody>
      </p:sp>
      <p:pic>
        <p:nvPicPr>
          <p:cNvPr id="3074" name="Picture 2" descr="Bpmn-3">
            <a:extLst>
              <a:ext uri="{FF2B5EF4-FFF2-40B4-BE49-F238E27FC236}">
                <a16:creationId xmlns:a16="http://schemas.microsoft.com/office/drawing/2014/main" id="{D4812AB6-B9C6-B995-CA73-6C95A19B6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728" y="4716374"/>
            <a:ext cx="1514272" cy="132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21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299A3-D5B2-93EA-F5A8-8E003B258FCF}"/>
              </a:ext>
            </a:extLst>
          </p:cNvPr>
          <p:cNvSpPr>
            <a:spLocks noGrp="1"/>
          </p:cNvSpPr>
          <p:nvPr>
            <p:ph type="title"/>
          </p:nvPr>
        </p:nvSpPr>
        <p:spPr/>
        <p:txBody>
          <a:bodyPr/>
          <a:lstStyle/>
          <a:p>
            <a:pPr algn="ctr"/>
            <a:r>
              <a:rPr lang="pt-BR" dirty="0"/>
              <a:t>Representação (Eventos)</a:t>
            </a:r>
          </a:p>
        </p:txBody>
      </p:sp>
      <p:sp>
        <p:nvSpPr>
          <p:cNvPr id="3" name="Espaço Reservado para Conteúdo 2">
            <a:extLst>
              <a:ext uri="{FF2B5EF4-FFF2-40B4-BE49-F238E27FC236}">
                <a16:creationId xmlns:a16="http://schemas.microsoft.com/office/drawing/2014/main" id="{568FA02F-4EBE-8468-851A-3BEFDDBCC8D5}"/>
              </a:ext>
            </a:extLst>
          </p:cNvPr>
          <p:cNvSpPr>
            <a:spLocks noGrp="1"/>
          </p:cNvSpPr>
          <p:nvPr>
            <p:ph idx="1"/>
          </p:nvPr>
        </p:nvSpPr>
        <p:spPr/>
        <p:txBody>
          <a:bodyPr>
            <a:normAutofit/>
          </a:bodyPr>
          <a:lstStyle/>
          <a:p>
            <a:pPr marL="0" indent="0" algn="just">
              <a:buNone/>
            </a:pPr>
            <a:r>
              <a:rPr lang="pt-BR" sz="2400" b="1" i="0" dirty="0">
                <a:solidFill>
                  <a:srgbClr val="555555"/>
                </a:solidFill>
                <a:effectLst/>
                <a:latin typeface="+mj-lt"/>
              </a:rPr>
              <a:t>Início intermediário:</a:t>
            </a:r>
            <a:r>
              <a:rPr lang="pt-BR" sz="2400" b="0" i="0" dirty="0">
                <a:solidFill>
                  <a:srgbClr val="555555"/>
                </a:solidFill>
                <a:effectLst/>
                <a:latin typeface="+mj-lt"/>
              </a:rPr>
              <a:t> O amarelo claro com bordas duplas, representa eventos intermediários, onde algo pode acontecer e mudar o fluxo normal do processo de negócio.</a:t>
            </a:r>
          </a:p>
          <a:p>
            <a:pPr marL="0" indent="0" algn="just">
              <a:buNone/>
            </a:pPr>
            <a:endParaRPr lang="pt-BR" sz="2400" dirty="0">
              <a:solidFill>
                <a:srgbClr val="555555"/>
              </a:solidFill>
              <a:latin typeface="+mj-lt"/>
            </a:endParaRPr>
          </a:p>
          <a:p>
            <a:pPr marL="0" indent="0" algn="just">
              <a:buNone/>
            </a:pPr>
            <a:endParaRPr lang="pt-BR" sz="2400" dirty="0">
              <a:solidFill>
                <a:srgbClr val="555555"/>
              </a:solidFill>
              <a:latin typeface="+mj-lt"/>
            </a:endParaRPr>
          </a:p>
          <a:p>
            <a:pPr marL="0" indent="0" algn="just">
              <a:buNone/>
            </a:pPr>
            <a:r>
              <a:rPr lang="pt-BR" sz="2400" b="1" i="0" dirty="0">
                <a:solidFill>
                  <a:srgbClr val="555555"/>
                </a:solidFill>
                <a:effectLst/>
                <a:latin typeface="+mj-lt"/>
              </a:rPr>
              <a:t>Término comum:</a:t>
            </a:r>
            <a:r>
              <a:rPr lang="pt-BR" sz="2400" b="0" i="0" dirty="0">
                <a:solidFill>
                  <a:srgbClr val="555555"/>
                </a:solidFill>
                <a:effectLst/>
                <a:latin typeface="+mj-lt"/>
              </a:rPr>
              <a:t> O vermelho com borda única representa o final de fluxos específicos.</a:t>
            </a:r>
            <a:endParaRPr lang="pt-BR" sz="2400" dirty="0">
              <a:latin typeface="+mj-lt"/>
            </a:endParaRPr>
          </a:p>
        </p:txBody>
      </p:sp>
      <p:pic>
        <p:nvPicPr>
          <p:cNvPr id="4098" name="Picture 2" descr="Bpmn-4">
            <a:extLst>
              <a:ext uri="{FF2B5EF4-FFF2-40B4-BE49-F238E27FC236}">
                <a16:creationId xmlns:a16="http://schemas.microsoft.com/office/drawing/2014/main" id="{E7A9ECD7-2617-DE2C-8271-007FF9AD8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385" y="3429000"/>
            <a:ext cx="1187615" cy="110029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pmn-5">
            <a:extLst>
              <a:ext uri="{FF2B5EF4-FFF2-40B4-BE49-F238E27FC236}">
                <a16:creationId xmlns:a16="http://schemas.microsoft.com/office/drawing/2014/main" id="{B6B875F1-7FAA-E157-3A62-CD4B6B179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5159141"/>
            <a:ext cx="1046703" cy="88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001791"/>
      </p:ext>
    </p:extLst>
  </p:cSld>
  <p:clrMapOvr>
    <a:masterClrMapping/>
  </p:clrMapOvr>
</p:sld>
</file>

<file path=ppt/theme/theme1.xml><?xml version="1.0" encoding="utf-8"?>
<a:theme xmlns:a="http://schemas.openxmlformats.org/drawingml/2006/main" name="Facetado">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220</TotalTime>
  <Words>783</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Ethnocentric Rg</vt:lpstr>
      <vt:lpstr>Trebuchet MS</vt:lpstr>
      <vt:lpstr>Wingdings 3</vt:lpstr>
      <vt:lpstr>Facetado</vt:lpstr>
      <vt:lpstr>Demétrius de castro</vt:lpstr>
      <vt:lpstr>Modelagem de Processos Utilizando BPMN</vt:lpstr>
      <vt:lpstr>O que é BPMN</vt:lpstr>
      <vt:lpstr>Conceitos</vt:lpstr>
      <vt:lpstr>Conceitos</vt:lpstr>
      <vt:lpstr>Representação (Atividades)</vt:lpstr>
      <vt:lpstr>Representação (Atividades)</vt:lpstr>
      <vt:lpstr>Representação (Eventos)</vt:lpstr>
      <vt:lpstr>Representação (Eventos)</vt:lpstr>
      <vt:lpstr>Representação (Decisões)</vt:lpstr>
      <vt:lpstr>Representação (Decisões)</vt:lpstr>
      <vt:lpstr>Representação (Decisões)</vt:lpstr>
      <vt:lpstr>Representação (Artefatos)</vt:lpstr>
      <vt:lpstr>Representação (Artefatos)</vt:lpstr>
      <vt:lpstr>Representação (Artefatos)</vt:lpstr>
      <vt:lpstr>Representação (Raias)</vt:lpstr>
      <vt:lpstr>Representação (Conector)</vt:lpstr>
      <vt:lpstr>Representação (Conector)</vt:lpstr>
      <vt:lpstr>Implementação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Demetrius</dc:creator>
  <cp:lastModifiedBy>Demetrius</cp:lastModifiedBy>
  <cp:revision>23</cp:revision>
  <dcterms:created xsi:type="dcterms:W3CDTF">2023-03-06T18:18:21Z</dcterms:created>
  <dcterms:modified xsi:type="dcterms:W3CDTF">2023-03-30T12:03:26Z</dcterms:modified>
</cp:coreProperties>
</file>