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89" r:id="rId35"/>
    <p:sldId id="291" r:id="rId36"/>
    <p:sldId id="29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2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17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579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9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2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1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5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63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2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4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84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8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06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D3A4-E984-4EC9-BCF9-A7CC88381D6D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4E9255-C919-4DF1-936E-11B017AC2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metrius\Downloads\Aula%2001%20e%2002%20-%20Engenharia%20de%20Software.pdf" TargetMode="External"/><Relationship Id="rId2" Type="http://schemas.openxmlformats.org/officeDocument/2006/relationships/hyperlink" Target="https://pt.slideshare.net/leinylson/aula-1-introduo-a-engenharia-de-software?from_action=sa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2E89-3AC9-6935-F9EB-40C5AE52C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400" dirty="0">
                <a:latin typeface="Ethnocentric Rg" panose="02000600000000000000" pitchFamily="50" charset="0"/>
              </a:rPr>
              <a:t>Demétrius de castro</a:t>
            </a:r>
            <a:endParaRPr lang="pt-BR" sz="8000" dirty="0">
              <a:latin typeface="Ethnocentric Rg" panose="020006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4E4A7-B890-4E83-14BD-DD87CDBF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87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83 9 8773-0383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demdecastro@gmail.com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@demdecastro</a:t>
            </a:r>
          </a:p>
          <a:p>
            <a:pPr>
              <a:spcBef>
                <a:spcPts val="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www.demetriusdecastro.com.br</a:t>
            </a:r>
          </a:p>
        </p:txBody>
      </p:sp>
    </p:spTree>
    <p:extLst>
      <p:ext uri="{BB962C8B-B14F-4D97-AF65-F5344CB8AC3E}">
        <p14:creationId xmlns:p14="http://schemas.microsoft.com/office/powerpoint/2010/main" val="331993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básico</a:t>
            </a:r>
          </a:p>
          <a:p>
            <a:pPr lvl="1" algn="just"/>
            <a:r>
              <a:rPr lang="pt-BR" sz="2600" dirty="0"/>
              <a:t>Uma coleção de programas escritos para servir a outros programas.</a:t>
            </a:r>
          </a:p>
          <a:p>
            <a:pPr lvl="1" algn="just"/>
            <a:r>
              <a:rPr lang="pt-BR" sz="2600" dirty="0" err="1"/>
              <a:t>Ex</a:t>
            </a:r>
            <a:r>
              <a:rPr lang="pt-BR" sz="2600" dirty="0"/>
              <a:t>: Compiladores, editores, sistemas operacional, drivers, etc.</a:t>
            </a:r>
          </a:p>
        </p:txBody>
      </p:sp>
    </p:spTree>
    <p:extLst>
      <p:ext uri="{BB962C8B-B14F-4D97-AF65-F5344CB8AC3E}">
        <p14:creationId xmlns:p14="http://schemas.microsoft.com/office/powerpoint/2010/main" val="252127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de tempo real</a:t>
            </a:r>
          </a:p>
          <a:p>
            <a:pPr lvl="1" algn="just"/>
            <a:r>
              <a:rPr lang="pt-BR" sz="2400" dirty="0"/>
              <a:t>Programas que monitoram, analisam e controlam eventos do mundo real. Um sistema de tempo real precisa responder dentro de restrições de tempo especificadas, requerendo um bom tempo de resposta.</a:t>
            </a:r>
          </a:p>
          <a:p>
            <a:pPr lvl="1" algn="just"/>
            <a:r>
              <a:rPr lang="pt-BR" sz="2400" dirty="0" err="1"/>
              <a:t>Ex</a:t>
            </a:r>
            <a:r>
              <a:rPr lang="pt-BR" sz="2400" dirty="0"/>
              <a:t>: Softwares de controle de metrô, de usinas nuclear, de satélites, etc.</a:t>
            </a:r>
          </a:p>
        </p:txBody>
      </p:sp>
    </p:spTree>
    <p:extLst>
      <p:ext uri="{BB962C8B-B14F-4D97-AF65-F5344CB8AC3E}">
        <p14:creationId xmlns:p14="http://schemas.microsoft.com/office/powerpoint/2010/main" val="27237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para negócio</a:t>
            </a:r>
          </a:p>
          <a:p>
            <a:pPr lvl="1" algn="just"/>
            <a:r>
              <a:rPr lang="pt-BR" sz="2200" dirty="0"/>
              <a:t>É a maior área de desenvolvimento de Softwares. São todos os softwares que são desenvolvidos para processar informações comerciais.</a:t>
            </a:r>
          </a:p>
          <a:p>
            <a:pPr lvl="1" algn="just"/>
            <a:r>
              <a:rPr lang="pt-BR" sz="2200" dirty="0" err="1"/>
              <a:t>Ex</a:t>
            </a:r>
            <a:r>
              <a:rPr lang="pt-BR" sz="2200" dirty="0"/>
              <a:t>: Sistemas de controle escolar, controle de estoque e vendas, sistema de controle de acessos, etc.</a:t>
            </a:r>
          </a:p>
        </p:txBody>
      </p:sp>
    </p:spTree>
    <p:extLst>
      <p:ext uri="{BB962C8B-B14F-4D97-AF65-F5344CB8AC3E}">
        <p14:creationId xmlns:p14="http://schemas.microsoft.com/office/powerpoint/2010/main" val="297836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Software para negócio</a:t>
            </a:r>
          </a:p>
          <a:p>
            <a:pPr lvl="1" algn="just"/>
            <a:r>
              <a:rPr lang="pt-BR" sz="2200" dirty="0"/>
              <a:t>É a maior área de desenvolvimento de Softwares. São todos os softwares que são desenvolvidos para processar informações comerciais.</a:t>
            </a:r>
          </a:p>
          <a:p>
            <a:pPr lvl="1" algn="just"/>
            <a:r>
              <a:rPr lang="pt-BR" sz="2200" dirty="0" err="1"/>
              <a:t>Ex</a:t>
            </a:r>
            <a:r>
              <a:rPr lang="pt-BR" sz="2200" dirty="0"/>
              <a:t>: Sistemas de controle escolar, controle de estoque e vendas, sistema de controle de acessos, etc.</a:t>
            </a:r>
          </a:p>
          <a:p>
            <a:pPr algn="just"/>
            <a:r>
              <a:rPr lang="pt-BR" sz="2400" dirty="0"/>
              <a:t>Software aplicativo</a:t>
            </a:r>
          </a:p>
          <a:p>
            <a:pPr lvl="1" algn="just"/>
            <a:r>
              <a:rPr lang="pt-BR" sz="2200" dirty="0"/>
              <a:t>Softwares de escritórios e computadores pessoais.</a:t>
            </a:r>
          </a:p>
          <a:p>
            <a:pPr lvl="1" algn="just"/>
            <a:r>
              <a:rPr lang="pt-BR" sz="2200" dirty="0" err="1"/>
              <a:t>Ex</a:t>
            </a:r>
            <a:r>
              <a:rPr lang="pt-BR" sz="2200" dirty="0"/>
              <a:t>: Editores de texto, planilhas eletrônicas, softwares de acesso a e-mails, etc.</a:t>
            </a:r>
          </a:p>
        </p:txBody>
      </p:sp>
    </p:spTree>
    <p:extLst>
      <p:ext uri="{BB962C8B-B14F-4D97-AF65-F5344CB8AC3E}">
        <p14:creationId xmlns:p14="http://schemas.microsoft.com/office/powerpoint/2010/main" val="18387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de inteligência artificial</a:t>
            </a:r>
          </a:p>
          <a:p>
            <a:pPr lvl="1" algn="just"/>
            <a:r>
              <a:rPr lang="pt-BR" sz="2400" dirty="0"/>
              <a:t>Fazem uso de algoritmos não numéricos para solução de problemas complexos, que não podem ser tratados de forma convencional. Softwares baseados em heurísticas e em conhecimento.</a:t>
            </a:r>
          </a:p>
          <a:p>
            <a:pPr lvl="1" algn="just"/>
            <a:r>
              <a:rPr lang="pt-BR" sz="2400" dirty="0" err="1"/>
              <a:t>Ex</a:t>
            </a:r>
            <a:r>
              <a:rPr lang="pt-BR" sz="2400" dirty="0"/>
              <a:t>: Redes neurais (reconhecimento de voz e imagem), sistemas nebulosos (jogos inteligentes, gerenciamento de informações imprecisas), etc.</a:t>
            </a:r>
          </a:p>
        </p:txBody>
      </p:sp>
    </p:spTree>
    <p:extLst>
      <p:ext uri="{BB962C8B-B14F-4D97-AF65-F5344CB8AC3E}">
        <p14:creationId xmlns:p14="http://schemas.microsoft.com/office/powerpoint/2010/main" val="415868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embarcado (ou embutido)</a:t>
            </a:r>
            <a:endParaRPr lang="pt-BR" dirty="0"/>
          </a:p>
          <a:p>
            <a:pPr lvl="1" algn="just"/>
            <a:r>
              <a:rPr lang="pt-BR" sz="2600" dirty="0"/>
              <a:t>Normalmente residem em memória não volátil (ROM) e são usadas para controle de produtos e sistemas para o mercado consumidor industrial.</a:t>
            </a:r>
          </a:p>
          <a:p>
            <a:pPr lvl="1" algn="just"/>
            <a:r>
              <a:rPr lang="pt-BR" sz="2600" dirty="0" err="1"/>
              <a:t>Ex</a:t>
            </a:r>
            <a:r>
              <a:rPr lang="pt-BR" sz="2600" dirty="0"/>
              <a:t>: Programas de forno micro-ondas, celulares, computadores de bordo de automóveis, etc.</a:t>
            </a:r>
          </a:p>
        </p:txBody>
      </p:sp>
    </p:spTree>
    <p:extLst>
      <p:ext uri="{BB962C8B-B14F-4D97-AF65-F5344CB8AC3E}">
        <p14:creationId xmlns:p14="http://schemas.microsoft.com/office/powerpoint/2010/main" val="15059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para engenharia e científicos</a:t>
            </a:r>
          </a:p>
          <a:p>
            <a:pPr lvl="1" algn="just"/>
            <a:r>
              <a:rPr lang="pt-BR" sz="2400" dirty="0"/>
              <a:t>Softwares para apoio de cálculos matemáticos, físicos e para apoio a atividades de engenharia.</a:t>
            </a:r>
          </a:p>
          <a:p>
            <a:pPr lvl="1" algn="just"/>
            <a:r>
              <a:rPr lang="pt-BR" sz="2400" dirty="0" err="1"/>
              <a:t>Ex</a:t>
            </a:r>
            <a:r>
              <a:rPr lang="pt-BR" sz="2400" dirty="0"/>
              <a:t>: Simulação de sistemas, ferramentas CAD, ferramentas CASE, etc.</a:t>
            </a:r>
          </a:p>
        </p:txBody>
      </p:sp>
    </p:spTree>
    <p:extLst>
      <p:ext uri="{BB962C8B-B14F-4D97-AF65-F5344CB8AC3E}">
        <p14:creationId xmlns:p14="http://schemas.microsoft.com/office/powerpoint/2010/main" val="415033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Década de 40 - 50 (primeira era)</a:t>
            </a:r>
          </a:p>
          <a:p>
            <a:pPr lvl="1" algn="just"/>
            <a:r>
              <a:rPr lang="pt-BR" sz="2200" dirty="0"/>
              <a:t>Válvulas eletrônicas</a:t>
            </a:r>
          </a:p>
          <a:p>
            <a:pPr lvl="1" algn="just"/>
            <a:r>
              <a:rPr lang="pt-BR" sz="2200" dirty="0"/>
              <a:t>O foco era o hardware</a:t>
            </a:r>
          </a:p>
          <a:p>
            <a:pPr lvl="1" algn="just"/>
            <a:r>
              <a:rPr lang="pt-BR" sz="2200" dirty="0"/>
              <a:t>Distribuição limitada</a:t>
            </a:r>
          </a:p>
          <a:p>
            <a:pPr lvl="1" algn="just"/>
            <a:r>
              <a:rPr lang="pt-BR" sz="2200" dirty="0"/>
              <a:t>Software customizado</a:t>
            </a:r>
          </a:p>
          <a:p>
            <a:pPr lvl="1" algn="just"/>
            <a:r>
              <a:rPr lang="pt-BR" sz="2200" dirty="0"/>
              <a:t>Alto valor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677" y="3435373"/>
            <a:ext cx="3958825" cy="26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Década de 50 - 60 (segunda era)</a:t>
            </a:r>
          </a:p>
          <a:p>
            <a:pPr lvl="1" algn="just"/>
            <a:r>
              <a:rPr lang="pt-BR" sz="2200" dirty="0"/>
              <a:t>Computadores baseados em transístores</a:t>
            </a:r>
          </a:p>
          <a:p>
            <a:pPr lvl="1" algn="just"/>
            <a:r>
              <a:rPr lang="pt-BR" sz="2200" dirty="0"/>
              <a:t>Multiusuários</a:t>
            </a:r>
          </a:p>
          <a:p>
            <a:pPr lvl="1" algn="just"/>
            <a:r>
              <a:rPr lang="pt-BR" sz="2200" dirty="0"/>
              <a:t>Tempo real</a:t>
            </a:r>
          </a:p>
          <a:p>
            <a:pPr lvl="1" algn="just"/>
            <a:r>
              <a:rPr lang="pt-BR" sz="2200" dirty="0"/>
              <a:t>Banco de dados</a:t>
            </a:r>
          </a:p>
          <a:p>
            <a:pPr lvl="1" algn="just"/>
            <a:r>
              <a:rPr lang="pt-BR" sz="2200" dirty="0"/>
              <a:t>Software informal</a:t>
            </a:r>
          </a:p>
          <a:p>
            <a:pPr lvl="1" algn="just"/>
            <a:r>
              <a:rPr lang="pt-BR" sz="2200" dirty="0"/>
              <a:t>CRISE DO SOFTWARE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167816"/>
            <a:ext cx="4285864" cy="28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7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Década de 60 - 80 (terceira era)</a:t>
            </a:r>
          </a:p>
          <a:p>
            <a:pPr lvl="1" algn="just"/>
            <a:r>
              <a:rPr lang="pt-BR" sz="2200" dirty="0"/>
              <a:t>Circuitos integrados</a:t>
            </a:r>
          </a:p>
          <a:p>
            <a:pPr lvl="1" algn="just"/>
            <a:r>
              <a:rPr lang="pt-BR" sz="2200" dirty="0"/>
              <a:t>Sistemas distribuídos</a:t>
            </a:r>
          </a:p>
          <a:p>
            <a:pPr lvl="1" algn="just"/>
            <a:r>
              <a:rPr lang="pt-BR" sz="2200" dirty="0"/>
              <a:t>Inteligência embutida</a:t>
            </a:r>
          </a:p>
          <a:p>
            <a:pPr lvl="1" algn="just"/>
            <a:r>
              <a:rPr lang="pt-BR" sz="2200" dirty="0"/>
              <a:t>Hardware de baixo custo</a:t>
            </a:r>
          </a:p>
          <a:p>
            <a:pPr lvl="1" algn="just"/>
            <a:r>
              <a:rPr lang="pt-BR" sz="2200" dirty="0"/>
              <a:t>Impacto de consumo</a:t>
            </a:r>
          </a:p>
          <a:p>
            <a:pPr lvl="1" algn="just"/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91" y="3180633"/>
            <a:ext cx="4717579" cy="286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382" y="3204518"/>
            <a:ext cx="8596668" cy="777103"/>
          </a:xfrm>
        </p:spPr>
        <p:txBody>
          <a:bodyPr/>
          <a:lstStyle/>
          <a:p>
            <a:pPr algn="ctr"/>
            <a:r>
              <a:rPr lang="pt-BR" dirty="0"/>
              <a:t>Introdução a Engenharia de Softwares</a:t>
            </a:r>
          </a:p>
        </p:txBody>
      </p:sp>
    </p:spTree>
    <p:extLst>
      <p:ext uri="{BB962C8B-B14F-4D97-AF65-F5344CB8AC3E}">
        <p14:creationId xmlns:p14="http://schemas.microsoft.com/office/powerpoint/2010/main" val="2053637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Década de 80 - 00 (quarta era)</a:t>
            </a:r>
          </a:p>
          <a:p>
            <a:pPr lvl="1" algn="just"/>
            <a:r>
              <a:rPr lang="pt-BR" sz="2200" dirty="0"/>
              <a:t>Sistemas de Desktop</a:t>
            </a:r>
          </a:p>
          <a:p>
            <a:pPr lvl="1" algn="just"/>
            <a:r>
              <a:rPr lang="pt-BR" sz="2200" dirty="0"/>
              <a:t>Softwares orientados a objeto</a:t>
            </a:r>
          </a:p>
          <a:p>
            <a:pPr lvl="1" algn="just"/>
            <a:r>
              <a:rPr lang="pt-BR" sz="2200" dirty="0"/>
              <a:t>Sistemas especialistas</a:t>
            </a:r>
          </a:p>
          <a:p>
            <a:pPr lvl="1" algn="just"/>
            <a:r>
              <a:rPr lang="pt-BR" sz="2200" dirty="0"/>
              <a:t>Redes neurais artificiais</a:t>
            </a:r>
          </a:p>
          <a:p>
            <a:pPr lvl="1" algn="just"/>
            <a:r>
              <a:rPr lang="pt-BR" sz="2200" dirty="0"/>
              <a:t>Computação paralela</a:t>
            </a:r>
          </a:p>
          <a:p>
            <a:pPr lvl="1" algn="just"/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53320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Década de 00 - hoje (quinta era)</a:t>
            </a:r>
          </a:p>
          <a:p>
            <a:pPr lvl="1" algn="just"/>
            <a:endParaRPr lang="pt-BR" sz="2200" dirty="0"/>
          </a:p>
          <a:p>
            <a:pPr marL="457200" lvl="1" indent="0" algn="just">
              <a:buNone/>
            </a:pPr>
            <a:endParaRPr lang="pt-BR" sz="2200" dirty="0"/>
          </a:p>
          <a:p>
            <a:pPr marL="457200" lvl="1" indent="0" algn="ctr">
              <a:buNone/>
            </a:pPr>
            <a:r>
              <a:rPr lang="pt-BR" sz="3600" dirty="0"/>
              <a:t>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077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3600" dirty="0"/>
              <a:t>Crise do Software (segunda era)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50" y="3438654"/>
            <a:ext cx="4186515" cy="194065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14768" y="3438654"/>
            <a:ext cx="3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“</a:t>
            </a: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fool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write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a </a:t>
            </a:r>
            <a:r>
              <a:rPr lang="pt-BR" dirty="0" err="1"/>
              <a:t>computer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.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programers</a:t>
            </a:r>
            <a:r>
              <a:rPr lang="pt-BR" dirty="0"/>
              <a:t> </a:t>
            </a:r>
            <a:r>
              <a:rPr lang="pt-BR" dirty="0" err="1"/>
              <a:t>write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humans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understand</a:t>
            </a:r>
            <a:r>
              <a:rPr lang="pt-BR" dirty="0"/>
              <a:t>”</a:t>
            </a:r>
          </a:p>
          <a:p>
            <a:pPr algn="r"/>
            <a:r>
              <a:rPr lang="pt-BR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1050250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História da 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2800" dirty="0"/>
              <a:t>Surgimento da engenharia de softwares</a:t>
            </a:r>
          </a:p>
          <a:p>
            <a:pPr lvl="1" algn="just"/>
            <a:r>
              <a:rPr lang="pt-BR" sz="2000" dirty="0"/>
              <a:t>Proposto em 1968</a:t>
            </a:r>
          </a:p>
          <a:p>
            <a:pPr lvl="1" algn="just"/>
            <a:r>
              <a:rPr lang="pt-BR" sz="2000" dirty="0"/>
              <a:t>Foram criadas novas técnicas e métodos para controlar a complexidade dos grandes sistemas e organizar o processo de desenvolvimento de softwares</a:t>
            </a:r>
          </a:p>
          <a:p>
            <a:pPr lvl="2" algn="just"/>
            <a:r>
              <a:rPr lang="pt-BR" sz="1800" dirty="0"/>
              <a:t>Diminuir custos</a:t>
            </a:r>
          </a:p>
          <a:p>
            <a:pPr lvl="2" algn="just"/>
            <a:r>
              <a:rPr lang="pt-BR" sz="1800" dirty="0"/>
              <a:t>Melhorar a qualidade</a:t>
            </a:r>
          </a:p>
          <a:p>
            <a:pPr lvl="2" algn="just"/>
            <a:r>
              <a:rPr lang="pt-BR" sz="1800" dirty="0"/>
              <a:t>Atender às expectativas do cliente</a:t>
            </a:r>
          </a:p>
        </p:txBody>
      </p:sp>
    </p:spTree>
    <p:extLst>
      <p:ext uri="{BB962C8B-B14F-4D97-AF65-F5344CB8AC3E}">
        <p14:creationId xmlns:p14="http://schemas.microsoft.com/office/powerpoint/2010/main" val="307043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2800" dirty="0"/>
              <a:t>Conceito de várias áreas</a:t>
            </a:r>
          </a:p>
          <a:p>
            <a:pPr marL="457200" lvl="1" indent="0" algn="just">
              <a:buNone/>
            </a:pPr>
            <a:endParaRPr lang="pt-BR" sz="2800" dirty="0"/>
          </a:p>
          <a:p>
            <a:pPr lvl="1" algn="just"/>
            <a:r>
              <a:rPr lang="pt-BR" sz="2000" dirty="0"/>
              <a:t>Ciências da computação: Abrange arquitetura de computadores, lógica de programação, estrutura de dados, algoritmos, etc.</a:t>
            </a:r>
          </a:p>
          <a:p>
            <a:pPr lvl="1" algn="just"/>
            <a:r>
              <a:rPr lang="pt-BR" sz="2000" dirty="0"/>
              <a:t>Administração: Gestão de projetos, administração de prazos, gestão de equipes, custos, resultados, etc.</a:t>
            </a:r>
          </a:p>
          <a:p>
            <a:pPr lvl="1" algn="just"/>
            <a:r>
              <a:rPr lang="pt-BR" sz="2000" dirty="0"/>
              <a:t>Comunicação: Habilidade para saber se expressar com clientes e colegas (</a:t>
            </a:r>
            <a:r>
              <a:rPr lang="pt-BR" sz="2000" dirty="0" err="1"/>
              <a:t>softskills</a:t>
            </a:r>
            <a:r>
              <a:rPr lang="pt-BR" sz="2000" dirty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7952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sz="2800" dirty="0"/>
              <a:t>Papéis na Engenharia de Softwares</a:t>
            </a:r>
          </a:p>
          <a:p>
            <a:pPr lvl="1" algn="just"/>
            <a:r>
              <a:rPr lang="pt-BR" sz="1800" dirty="0"/>
              <a:t>Analista de Sistemas: Responsável pelo contato com o cliente e entender os requisitos e especificações do software</a:t>
            </a:r>
          </a:p>
          <a:p>
            <a:pPr lvl="1" algn="just"/>
            <a:r>
              <a:rPr lang="pt-BR" sz="1800" dirty="0"/>
              <a:t>Projetista: Responsável pela especificação de “como” o software irá implementar os requisitos definidos pelo analista.</a:t>
            </a:r>
          </a:p>
          <a:p>
            <a:pPr lvl="1" algn="just"/>
            <a:r>
              <a:rPr lang="pt-BR" sz="1800" dirty="0"/>
              <a:t>Programador: Responsável pela construção dos módulos e programas, especificados no projeto, em uma linguagem de programação.</a:t>
            </a:r>
          </a:p>
          <a:p>
            <a:pPr lvl="1" algn="just"/>
            <a:r>
              <a:rPr lang="pt-BR" sz="1800" dirty="0"/>
              <a:t>Gerente de projetos: Responsável por definir o processo e planos de desenvolvimento. Estabelecer cronogramas, estimar prazos, custo e recursos. Acompanha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43759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pt-BR" sz="2800" dirty="0"/>
              <a:t>Papéis na Engenharia de Softwares</a:t>
            </a:r>
          </a:p>
          <a:p>
            <a:pPr marL="457200" lvl="1" indent="0" algn="ctr">
              <a:buNone/>
            </a:pPr>
            <a:endParaRPr lang="pt-BR" sz="2800" dirty="0"/>
          </a:p>
          <a:p>
            <a:pPr lvl="1" algn="just"/>
            <a:r>
              <a:rPr lang="pt-BR" sz="2000" dirty="0"/>
              <a:t>Arquiteto: Responsável pela elaboração da estrutura modular do software. Está surgindo no mercado.</a:t>
            </a:r>
          </a:p>
          <a:p>
            <a:pPr lvl="1" algn="just"/>
            <a:r>
              <a:rPr lang="pt-BR" sz="2000" dirty="0"/>
              <a:t>Usuário: Pessoas, organizações ou departamentos que utilizam o sistema. Podem ser usuários diretos, que de fato operam o software, ou indiretos, que enviam dados ou recebem resultados do software.</a:t>
            </a:r>
          </a:p>
          <a:p>
            <a:pPr lvl="1" algn="just"/>
            <a:r>
              <a:rPr lang="pt-BR" sz="2000" dirty="0"/>
              <a:t>Cliente: Companhia, organização ou pessoa que contrata e paga pelo sistema a ser desenvolvido.</a:t>
            </a:r>
          </a:p>
        </p:txBody>
      </p:sp>
    </p:spTree>
    <p:extLst>
      <p:ext uri="{BB962C8B-B14F-4D97-AF65-F5344CB8AC3E}">
        <p14:creationId xmlns:p14="http://schemas.microsoft.com/office/powerpoint/2010/main" val="85224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Engenharia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pt-BR" sz="2800" dirty="0"/>
              <a:t>Papéis na Engenharia de Softwares</a:t>
            </a:r>
          </a:p>
          <a:p>
            <a:pPr marL="457200" lvl="1" indent="0" algn="ctr">
              <a:buNone/>
            </a:pPr>
            <a:endParaRPr lang="pt-BR" sz="2800" dirty="0"/>
          </a:p>
          <a:p>
            <a:pPr lvl="1" algn="just"/>
            <a:r>
              <a:rPr lang="pt-BR" sz="2000" dirty="0"/>
              <a:t>Arquiteto: Responsável pela elaboração da estrutura modular do software. Está surgindo no mercado.</a:t>
            </a:r>
          </a:p>
          <a:p>
            <a:pPr lvl="1" algn="just"/>
            <a:r>
              <a:rPr lang="pt-BR" sz="2000" dirty="0"/>
              <a:t>Usuário: Pessoas, organizações ou departamentos que utilizam o sistema. Podem ser usuários diretos, que de fato operam o software, ou indiretos, que enviam dados ou recebem resultados do software.</a:t>
            </a:r>
          </a:p>
          <a:p>
            <a:pPr lvl="1" algn="just"/>
            <a:r>
              <a:rPr lang="pt-BR" sz="2000" dirty="0"/>
              <a:t>Cliente: Companhia, organização ou pessoa que contrata e paga pelo sistema a ser desenvolvido.</a:t>
            </a:r>
          </a:p>
        </p:txBody>
      </p:sp>
    </p:spTree>
    <p:extLst>
      <p:ext uri="{BB962C8B-B14F-4D97-AF65-F5344CB8AC3E}">
        <p14:creationId xmlns:p14="http://schemas.microsoft.com/office/powerpoint/2010/main" val="3108395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pt-BR" sz="2800" dirty="0"/>
              <a:t>Papéis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Administrador de redes</a:t>
            </a:r>
          </a:p>
          <a:p>
            <a:pPr lvl="1"/>
            <a:r>
              <a:rPr lang="pt-BR" sz="1800" dirty="0"/>
              <a:t>Analista de Sistemas</a:t>
            </a:r>
          </a:p>
          <a:p>
            <a:pPr lvl="1"/>
            <a:r>
              <a:rPr lang="pt-BR" sz="1800" dirty="0"/>
              <a:t>Arquiteto de software</a:t>
            </a:r>
          </a:p>
          <a:p>
            <a:pPr lvl="1"/>
            <a:r>
              <a:rPr lang="pt-BR" sz="1800" dirty="0"/>
              <a:t>Programador</a:t>
            </a:r>
          </a:p>
          <a:p>
            <a:pPr lvl="1"/>
            <a:r>
              <a:rPr lang="pt-BR" sz="1800" dirty="0"/>
              <a:t>Consultor</a:t>
            </a:r>
          </a:p>
          <a:p>
            <a:pPr lvl="1"/>
            <a:r>
              <a:rPr lang="pt-BR" sz="1800" dirty="0"/>
              <a:t>QA</a:t>
            </a:r>
          </a:p>
          <a:p>
            <a:pPr lvl="1"/>
            <a:r>
              <a:rPr lang="pt-BR" sz="1800" dirty="0"/>
              <a:t>Gerente de projeto</a:t>
            </a:r>
            <a:r>
              <a:rPr lang="pt-BR" dirty="0"/>
              <a:t>s</a:t>
            </a:r>
          </a:p>
          <a:p>
            <a:pPr lvl="1"/>
            <a:r>
              <a:rPr lang="pt-BR" sz="1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0739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algn="ctr">
              <a:buNone/>
            </a:pPr>
            <a:r>
              <a:rPr lang="pt-BR" sz="2800" dirty="0"/>
              <a:t>Disciplinas</a:t>
            </a:r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Análise e projeto de software</a:t>
            </a:r>
          </a:p>
          <a:p>
            <a:pPr lvl="1"/>
            <a:r>
              <a:rPr lang="pt-BR" sz="1800" dirty="0"/>
              <a:t>Desenvolvimento do software</a:t>
            </a:r>
          </a:p>
          <a:p>
            <a:pPr lvl="1"/>
            <a:r>
              <a:rPr lang="pt-BR" sz="1800" dirty="0"/>
              <a:t>Gerência de configuração</a:t>
            </a:r>
          </a:p>
          <a:p>
            <a:pPr lvl="1"/>
            <a:r>
              <a:rPr lang="pt-BR" sz="1800" dirty="0"/>
              <a:t>Gerência de requisitos</a:t>
            </a:r>
          </a:p>
          <a:p>
            <a:pPr lvl="1"/>
            <a:r>
              <a:rPr lang="pt-BR" sz="1800" dirty="0"/>
              <a:t>Gerência de projetos</a:t>
            </a:r>
          </a:p>
          <a:p>
            <a:pPr lvl="1"/>
            <a:r>
              <a:rPr lang="pt-BR" sz="1800" dirty="0"/>
              <a:t>Implantação</a:t>
            </a:r>
          </a:p>
          <a:p>
            <a:pPr lvl="1"/>
            <a:r>
              <a:rPr lang="pt-BR" sz="1800" dirty="0"/>
              <a:t>Modelagem de negócios</a:t>
            </a:r>
          </a:p>
          <a:p>
            <a:pPr lvl="1"/>
            <a:r>
              <a:rPr lang="pt-BR" sz="1800" dirty="0"/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162490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97" y="844893"/>
            <a:ext cx="7972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pt-BR" sz="2800" dirty="0"/>
              <a:t>Artefatos</a:t>
            </a:r>
          </a:p>
          <a:p>
            <a:pPr lvl="1"/>
            <a:r>
              <a:rPr lang="pt-BR" sz="2800" dirty="0"/>
              <a:t>Ator</a:t>
            </a:r>
          </a:p>
          <a:p>
            <a:pPr lvl="1"/>
            <a:r>
              <a:rPr lang="pt-BR" sz="2800" dirty="0"/>
              <a:t>Caso de uso</a:t>
            </a:r>
          </a:p>
          <a:p>
            <a:pPr lvl="1"/>
            <a:r>
              <a:rPr lang="pt-BR" sz="2800" dirty="0"/>
              <a:t>Código fonte</a:t>
            </a:r>
          </a:p>
          <a:p>
            <a:pPr lvl="1"/>
            <a:r>
              <a:rPr lang="pt-BR" sz="2800" dirty="0"/>
              <a:t>Requisitos</a:t>
            </a:r>
          </a:p>
          <a:p>
            <a:pPr lvl="1"/>
            <a:r>
              <a:rPr lang="pt-BR" sz="2800" dirty="0"/>
              <a:t>Glossário</a:t>
            </a:r>
          </a:p>
          <a:p>
            <a:pPr lvl="1"/>
            <a:r>
              <a:rPr lang="pt-BR" sz="2800" dirty="0"/>
              <a:t>Regras de negócio</a:t>
            </a:r>
          </a:p>
          <a:p>
            <a:pPr lvl="1"/>
            <a:r>
              <a:rPr lang="pt-BR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2589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400" b="1" dirty="0"/>
              <a:t>Descrição: </a:t>
            </a:r>
            <a:r>
              <a:rPr lang="pt-BR" sz="1400" dirty="0"/>
              <a:t>Este caso de uso permite ao cliente verificar as transações ocorridas em sua conta poupança ou corrente</a:t>
            </a:r>
            <a:r>
              <a:rPr lang="pt-BR" sz="1400" b="1" dirty="0"/>
              <a:t>.</a:t>
            </a:r>
          </a:p>
          <a:p>
            <a:pPr marL="457200" lvl="1" indent="0">
              <a:buNone/>
            </a:pPr>
            <a:r>
              <a:rPr lang="pt-BR" sz="1400" b="1" dirty="0"/>
              <a:t>Atores: </a:t>
            </a:r>
            <a:r>
              <a:rPr lang="pt-BR" sz="1400" dirty="0"/>
              <a:t>Cliente</a:t>
            </a:r>
          </a:p>
          <a:p>
            <a:pPr marL="457200" lvl="1" indent="0">
              <a:buNone/>
            </a:pPr>
            <a:r>
              <a:rPr lang="pt-BR" sz="1400" b="1" dirty="0"/>
              <a:t>Requisitos Não-funcionais</a:t>
            </a:r>
          </a:p>
          <a:p>
            <a:pPr marL="457200" lvl="1" indent="0">
              <a:buNone/>
            </a:pPr>
            <a:r>
              <a:rPr lang="pt-BR" sz="1400" dirty="0"/>
              <a:t>“REQNFUN0001 Tempo de acesso”: O tempo de ociosidade na sessão é de 60 segundos.</a:t>
            </a:r>
          </a:p>
          <a:p>
            <a:pPr marL="457200" lvl="1" indent="0">
              <a:buNone/>
            </a:pPr>
            <a:r>
              <a:rPr lang="pt-BR" sz="1400" b="1" dirty="0"/>
              <a:t>Pré-condição:</a:t>
            </a:r>
            <a:r>
              <a:rPr lang="pt-BR" sz="1400" dirty="0"/>
              <a:t> Usuário deve estar </a:t>
            </a:r>
            <a:r>
              <a:rPr lang="pt-BR" sz="1400" dirty="0" err="1"/>
              <a:t>logado</a:t>
            </a:r>
            <a:r>
              <a:rPr lang="pt-BR" sz="1400" dirty="0"/>
              <a:t> ao sistema.</a:t>
            </a:r>
          </a:p>
          <a:p>
            <a:pPr marL="457200" lvl="1" indent="0">
              <a:buNone/>
            </a:pPr>
            <a:r>
              <a:rPr lang="pt-BR" sz="1400" b="1" dirty="0"/>
              <a:t>Pós-condição: </a:t>
            </a:r>
            <a:r>
              <a:rPr lang="pt-BR" sz="1400" dirty="0"/>
              <a:t>Visualização do extrato do usuário.</a:t>
            </a:r>
          </a:p>
          <a:p>
            <a:pPr marL="457200" lvl="1" indent="0">
              <a:buNone/>
            </a:pPr>
            <a:r>
              <a:rPr lang="pt-BR" sz="1400" dirty="0"/>
              <a:t>FLUXO DE EVENTOS PRINCIPAL</a:t>
            </a:r>
          </a:p>
          <a:p>
            <a:pPr marL="457200" lvl="1" indent="0">
              <a:buNone/>
            </a:pPr>
            <a:r>
              <a:rPr lang="pt-BR" sz="1400" dirty="0"/>
              <a:t>1. Usuário seleciona a opção de consultas de extratos;</a:t>
            </a:r>
          </a:p>
          <a:p>
            <a:pPr marL="457200" lvl="1" indent="0">
              <a:buNone/>
            </a:pPr>
            <a:r>
              <a:rPr lang="pt-BR" sz="1400" dirty="0"/>
              <a:t>2. Usuário seleciona a opção de consulta </a:t>
            </a:r>
            <a:r>
              <a:rPr lang="pt-BR" sz="1400"/>
              <a:t>de extrato </a:t>
            </a:r>
            <a:r>
              <a:rPr lang="pt-BR" sz="1400" dirty="0"/>
              <a:t>de conta corrente;</a:t>
            </a:r>
          </a:p>
          <a:p>
            <a:pPr marL="457200" lvl="1" indent="0">
              <a:buNone/>
            </a:pPr>
            <a:r>
              <a:rPr lang="pt-BR" sz="1400" dirty="0"/>
              <a:t>3. Usuário escolhe a opção de verificar (exibir).</a:t>
            </a:r>
          </a:p>
        </p:txBody>
      </p:sp>
    </p:spTree>
    <p:extLst>
      <p:ext uri="{BB962C8B-B14F-4D97-AF65-F5344CB8AC3E}">
        <p14:creationId xmlns:p14="http://schemas.microsoft.com/office/powerpoint/2010/main" val="923892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 descr="Documentação de Software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57" y="2086919"/>
            <a:ext cx="6667622" cy="405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31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Engenharia de Softwares </a:t>
            </a:r>
            <a:br>
              <a:rPr lang="pt-BR" sz="4000" dirty="0"/>
            </a:br>
            <a:r>
              <a:rPr lang="pt-BR" sz="2800" dirty="0"/>
              <a:t>Papéis, disciplinas e artefatos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1965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Camadas da Engenharia de Softwares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68" y="2818499"/>
            <a:ext cx="8001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98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Camadas da Engenharia de Softwares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sz="2400" dirty="0"/>
              <a:t>Processo</a:t>
            </a:r>
          </a:p>
          <a:p>
            <a:pPr lvl="2" algn="just"/>
            <a:r>
              <a:rPr lang="pt-BR" sz="1800" dirty="0"/>
              <a:t>Define uma metodologia que deve ser utilizada no desenvolvimento de software. O processo é a base para o controle de gerenciamento do projeto</a:t>
            </a:r>
          </a:p>
          <a:p>
            <a:pPr lvl="1" algn="just"/>
            <a:r>
              <a:rPr lang="pt-BR" sz="2000" dirty="0"/>
              <a:t>Métodos</a:t>
            </a:r>
          </a:p>
          <a:p>
            <a:pPr lvl="2" algn="just"/>
            <a:r>
              <a:rPr lang="pt-BR" sz="1800" dirty="0"/>
              <a:t>Fornecem informações técnicas para o desenvolvimento do projeto. Eles podem envolver diversas tarefas como: comunicação, análise de requisitos, etc.</a:t>
            </a:r>
          </a:p>
          <a:p>
            <a:pPr lvl="1" algn="just"/>
            <a:r>
              <a:rPr lang="pt-BR" sz="2000" dirty="0"/>
              <a:t>Ferramentas</a:t>
            </a:r>
          </a:p>
          <a:p>
            <a:pPr lvl="2" algn="just"/>
            <a:r>
              <a:rPr lang="pt-BR" sz="1800" dirty="0"/>
              <a:t>Responsável por fornecer suporte automatizado para o processo e os métodos.</a:t>
            </a:r>
          </a:p>
        </p:txBody>
      </p:sp>
    </p:spTree>
    <p:extLst>
      <p:ext uri="{BB962C8B-B14F-4D97-AF65-F5344CB8AC3E}">
        <p14:creationId xmlns:p14="http://schemas.microsoft.com/office/powerpoint/2010/main" val="1712661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Camadas da Engenharia de Softwares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pt-BR" sz="2400" dirty="0">
                <a:hlinkClick r:id="rId2"/>
              </a:rPr>
              <a:t>https://pt.slideshare.net/leinylson/aula-1-introduo-a-engenharia-de-software?from_action=save</a:t>
            </a:r>
            <a:endParaRPr lang="pt-BR" sz="2400" dirty="0"/>
          </a:p>
          <a:p>
            <a:pPr lvl="1" algn="just"/>
            <a:endParaRPr lang="pt-BR" sz="2400" dirty="0"/>
          </a:p>
          <a:p>
            <a:pPr lvl="1" algn="just"/>
            <a:r>
              <a:rPr lang="pt-BR" sz="1800" dirty="0">
                <a:hlinkClick r:id="rId3" action="ppaction://hlinkfile"/>
              </a:rPr>
              <a:t>file:///C:/Users/demetrius/Downloads/Aula%2001%20e%2002%20-%20Engenharia%20de%20Software.pdf</a:t>
            </a:r>
            <a:endParaRPr lang="pt-BR" sz="1800" dirty="0"/>
          </a:p>
          <a:p>
            <a:pPr lvl="1"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487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Software?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92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Software?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Programas de computador</a:t>
            </a:r>
          </a:p>
          <a:p>
            <a:r>
              <a:rPr lang="pt-BR" sz="2400" dirty="0"/>
              <a:t>Documentação do programa</a:t>
            </a:r>
          </a:p>
          <a:p>
            <a:r>
              <a:rPr lang="pt-BR" sz="2400" dirty="0"/>
              <a:t>Configurações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TIPOS DE SOFTWARES</a:t>
            </a:r>
          </a:p>
          <a:p>
            <a:r>
              <a:rPr lang="pt-BR" sz="2400" dirty="0"/>
              <a:t>Genérico</a:t>
            </a:r>
          </a:p>
          <a:p>
            <a:r>
              <a:rPr lang="pt-BR" sz="2400" dirty="0"/>
              <a:t>Sob Encomenda</a:t>
            </a:r>
          </a:p>
        </p:txBody>
      </p:sp>
    </p:spTree>
    <p:extLst>
      <p:ext uri="{BB962C8B-B14F-4D97-AF65-F5344CB8AC3E}">
        <p14:creationId xmlns:p14="http://schemas.microsoft.com/office/powerpoint/2010/main" val="117703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Software?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“Software é abstrato, intangível, não é limitado por materiais, ou controlados por leis físicas ou por processos de manufatura” (</a:t>
            </a:r>
            <a:r>
              <a:rPr lang="pt-BR" sz="2400" dirty="0" err="1"/>
              <a:t>Somerville</a:t>
            </a:r>
            <a:r>
              <a:rPr lang="pt-BR" sz="2400" dirty="0"/>
              <a:t>, 2003).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</a:p>
          <a:p>
            <a:pPr marL="0" indent="0" algn="just">
              <a:buNone/>
            </a:pPr>
            <a:r>
              <a:rPr lang="pt-BR" sz="2400" dirty="0"/>
              <a:t>“Software de computador é o produto que profissionais de softwares </a:t>
            </a:r>
            <a:r>
              <a:rPr lang="pt-BR" sz="2400" dirty="0" err="1"/>
              <a:t>controem</a:t>
            </a:r>
            <a:r>
              <a:rPr lang="pt-BR" sz="2400" dirty="0"/>
              <a:t> e, depois, mantêm ao longo do tempo” (Pressman, 2011).</a:t>
            </a:r>
          </a:p>
        </p:txBody>
      </p:sp>
    </p:spTree>
    <p:extLst>
      <p:ext uri="{BB962C8B-B14F-4D97-AF65-F5344CB8AC3E}">
        <p14:creationId xmlns:p14="http://schemas.microsoft.com/office/powerpoint/2010/main" val="18480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Engenharia de Software?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Disciplina da engenharia relacionada com os aspectos da produção de softwares.</a:t>
            </a:r>
          </a:p>
          <a:p>
            <a:pPr algn="just"/>
            <a:r>
              <a:rPr lang="pt-BR" sz="3200" dirty="0"/>
              <a:t>Possui uma abordagem sistemática e organizada.</a:t>
            </a:r>
          </a:p>
          <a:p>
            <a:pPr algn="just"/>
            <a:r>
              <a:rPr lang="pt-BR" sz="3200" dirty="0"/>
              <a:t>O principal objetivo é produzir um produto de maneira eficaz e de alta qualidade.</a:t>
            </a:r>
          </a:p>
        </p:txBody>
      </p:sp>
    </p:spTree>
    <p:extLst>
      <p:ext uri="{BB962C8B-B14F-4D97-AF65-F5344CB8AC3E}">
        <p14:creationId xmlns:p14="http://schemas.microsoft.com/office/powerpoint/2010/main" val="4794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Primeiros Passos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Processo</a:t>
            </a:r>
          </a:p>
          <a:p>
            <a:pPr lvl="1" algn="just"/>
            <a:r>
              <a:rPr lang="pt-BR" sz="2800" dirty="0"/>
              <a:t>Conjunto de passos e instruções para executar determinadas atividades.</a:t>
            </a:r>
          </a:p>
          <a:p>
            <a:pPr algn="just"/>
            <a:r>
              <a:rPr lang="pt-BR" sz="2800" dirty="0"/>
              <a:t>Desenvolvimento</a:t>
            </a:r>
          </a:p>
          <a:p>
            <a:pPr lvl="1" algn="just"/>
            <a:r>
              <a:rPr lang="pt-BR" sz="2800" dirty="0"/>
              <a:t>Criação ou manutenção de um serviço.</a:t>
            </a:r>
          </a:p>
          <a:p>
            <a:pPr algn="just"/>
            <a:r>
              <a:rPr lang="pt-BR" sz="2800" dirty="0"/>
              <a:t>Software</a:t>
            </a:r>
          </a:p>
          <a:p>
            <a:pPr lvl="1" algn="just"/>
            <a:r>
              <a:rPr lang="pt-BR" sz="2800" dirty="0"/>
              <a:t>Conjunto de código-fonte e documentação.	</a:t>
            </a:r>
          </a:p>
        </p:txBody>
      </p:sp>
    </p:spTree>
    <p:extLst>
      <p:ext uri="{BB962C8B-B14F-4D97-AF65-F5344CB8AC3E}">
        <p14:creationId xmlns:p14="http://schemas.microsoft.com/office/powerpoint/2010/main" val="241114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Tipos de Softwares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Software básico</a:t>
            </a:r>
          </a:p>
          <a:p>
            <a:pPr algn="just"/>
            <a:r>
              <a:rPr lang="pt-BR" sz="2800" dirty="0"/>
              <a:t>Software de tempo real</a:t>
            </a:r>
          </a:p>
          <a:p>
            <a:pPr algn="just"/>
            <a:r>
              <a:rPr lang="pt-BR" sz="2800" dirty="0"/>
              <a:t>Software comercial (gerencial ou operacional)</a:t>
            </a:r>
          </a:p>
          <a:p>
            <a:pPr algn="just"/>
            <a:r>
              <a:rPr lang="pt-BR" sz="2800" dirty="0"/>
              <a:t>Software científico ou de engenharia</a:t>
            </a:r>
          </a:p>
          <a:p>
            <a:pPr algn="just"/>
            <a:r>
              <a:rPr lang="pt-BR" sz="2800" dirty="0"/>
              <a:t>Software embutido ou embarcado</a:t>
            </a:r>
          </a:p>
          <a:p>
            <a:pPr algn="just"/>
            <a:r>
              <a:rPr lang="pt-BR" sz="2800" dirty="0"/>
              <a:t>Software de inteligência artificial</a:t>
            </a:r>
          </a:p>
          <a:p>
            <a:pPr algn="just"/>
            <a:r>
              <a:rPr lang="pt-BR" sz="2800" dirty="0"/>
              <a:t>jogos</a:t>
            </a:r>
          </a:p>
        </p:txBody>
      </p:sp>
    </p:spTree>
    <p:extLst>
      <p:ext uri="{BB962C8B-B14F-4D97-AF65-F5344CB8AC3E}">
        <p14:creationId xmlns:p14="http://schemas.microsoft.com/office/powerpoint/2010/main" val="3450734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1437</Words>
  <Application>Microsoft Office PowerPoint</Application>
  <PresentationFormat>Widescreen</PresentationFormat>
  <Paragraphs>194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Ethnocentric Rg</vt:lpstr>
      <vt:lpstr>Trebuchet MS</vt:lpstr>
      <vt:lpstr>Wingdings 3</vt:lpstr>
      <vt:lpstr>Facetado</vt:lpstr>
      <vt:lpstr>Demétrius de castro</vt:lpstr>
      <vt:lpstr>Introdução a Engenharia de Softwares</vt:lpstr>
      <vt:lpstr>Apresentação do PowerPoint</vt:lpstr>
      <vt:lpstr>O que é Software? </vt:lpstr>
      <vt:lpstr>O que é Software? </vt:lpstr>
      <vt:lpstr>O que é Software? </vt:lpstr>
      <vt:lpstr>O que é Engenharia de Software? </vt:lpstr>
      <vt:lpstr>Primeiros Passos </vt:lpstr>
      <vt:lpstr>Tipos de Softwares </vt:lpstr>
      <vt:lpstr>Tipos de Softwares </vt:lpstr>
      <vt:lpstr>Tipos de Softwares </vt:lpstr>
      <vt:lpstr>Tipos de Softwares </vt:lpstr>
      <vt:lpstr>Tipos de Softwares </vt:lpstr>
      <vt:lpstr>Tipos de Softwares </vt:lpstr>
      <vt:lpstr>Tipos de Softwares </vt:lpstr>
      <vt:lpstr>Tipos de Softwares </vt:lpstr>
      <vt:lpstr>História da Engenharia de Softwares </vt:lpstr>
      <vt:lpstr>História da Engenharia de Softwares </vt:lpstr>
      <vt:lpstr>História da Engenharia de Softwares </vt:lpstr>
      <vt:lpstr>História da Engenharia de Softwares </vt:lpstr>
      <vt:lpstr>História da Engenharia de Softwares </vt:lpstr>
      <vt:lpstr>História da Engenharia de Softwares </vt:lpstr>
      <vt:lpstr>História da Engenharia de Softwares </vt:lpstr>
      <vt:lpstr>Engenharia de Softwares </vt:lpstr>
      <vt:lpstr>Engenharia de Softwares </vt:lpstr>
      <vt:lpstr>Engenharia de Softwares </vt:lpstr>
      <vt:lpstr>Engenharia de Softwares </vt:lpstr>
      <vt:lpstr>Engenharia de Softwares  Papéis, disciplinas e artefatos </vt:lpstr>
      <vt:lpstr>Engenharia de Softwares  Papéis, disciplinas e artefatos </vt:lpstr>
      <vt:lpstr>Engenharia de Softwares  Papéis, disciplinas e artefatos </vt:lpstr>
      <vt:lpstr>Engenharia de Softwares  Papéis, disciplinas e artefatos </vt:lpstr>
      <vt:lpstr>Engenharia de Softwares  Papéis, disciplinas e artefatos </vt:lpstr>
      <vt:lpstr>Engenharia de Softwares  Papéis, disciplinas e artefatos </vt:lpstr>
      <vt:lpstr>Camadas da Engenharia de Softwares</vt:lpstr>
      <vt:lpstr>Camadas da Engenharia de Softwares</vt:lpstr>
      <vt:lpstr>Camadas da Engenharia de Softwares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Demetrius</dc:creator>
  <cp:lastModifiedBy>Demetrius</cp:lastModifiedBy>
  <cp:revision>18</cp:revision>
  <dcterms:created xsi:type="dcterms:W3CDTF">2023-03-06T18:18:21Z</dcterms:created>
  <dcterms:modified xsi:type="dcterms:W3CDTF">2023-03-13T22:32:56Z</dcterms:modified>
</cp:coreProperties>
</file>