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9" r:id="rId3"/>
    <p:sldId id="257" r:id="rId4"/>
    <p:sldId id="258" r:id="rId5"/>
    <p:sldId id="260" r:id="rId6"/>
    <p:sldId id="261" r:id="rId7"/>
    <p:sldId id="262" r:id="rId8"/>
    <p:sldId id="263" r:id="rId9"/>
    <p:sldId id="264" r:id="rId10"/>
    <p:sldId id="266" r:id="rId11"/>
    <p:sldId id="265" r:id="rId12"/>
  </p:sldIdLst>
  <p:sldSz cx="12192000" cy="6858000"/>
  <p:notesSz cx="6858000" cy="9144000"/>
  <p:defaultTextStyle>
    <a:defPPr>
      <a:defRPr lang="u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p:scale>
          <a:sx n="100" d="100"/>
          <a:sy n="100" d="100"/>
        </p:scale>
        <p:origin x="-29"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C4A722-5FCD-460F-B52A-BD7B895B73F4}"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6DF94A14-BFD6-49D5-A356-3580214B5D4C}">
      <dgm:prSet/>
      <dgm:spPr/>
      <dgm:t>
        <a:bodyPr/>
        <a:lstStyle/>
        <a:p>
          <a:r>
            <a:rPr lang="ur-IN" b="1" i="0" baseline="0"/>
            <a:t>Ship Mode:</a:t>
          </a:r>
          <a:r>
            <a:rPr lang="ur-IN" b="0" i="0" baseline="0"/>
            <a:t> Standard Class is the most common.</a:t>
          </a:r>
          <a:endParaRPr lang="en-US"/>
        </a:p>
      </dgm:t>
    </dgm:pt>
    <dgm:pt modelId="{D2CD6F70-1A1E-4822-B739-4BCCEB8569E0}" type="parTrans" cxnId="{7EA533F7-8DDF-4EF0-8A33-C921C66421DA}">
      <dgm:prSet/>
      <dgm:spPr/>
      <dgm:t>
        <a:bodyPr/>
        <a:lstStyle/>
        <a:p>
          <a:endParaRPr lang="en-US"/>
        </a:p>
      </dgm:t>
    </dgm:pt>
    <dgm:pt modelId="{0E665C0E-9592-4EE1-A443-34107962EDEE}" type="sibTrans" cxnId="{7EA533F7-8DDF-4EF0-8A33-C921C66421DA}">
      <dgm:prSet/>
      <dgm:spPr/>
      <dgm:t>
        <a:bodyPr/>
        <a:lstStyle/>
        <a:p>
          <a:endParaRPr lang="en-US"/>
        </a:p>
      </dgm:t>
    </dgm:pt>
    <dgm:pt modelId="{1C202FE0-BE8D-4C22-BFD3-755DB0E62AFF}">
      <dgm:prSet/>
      <dgm:spPr/>
      <dgm:t>
        <a:bodyPr/>
        <a:lstStyle/>
        <a:p>
          <a:r>
            <a:rPr lang="ur-IN" b="1" i="0" baseline="0" dirty="0" err="1"/>
            <a:t>Customer</a:t>
          </a:r>
          <a:r>
            <a:rPr lang="ur-IN" b="1" i="0" baseline="0" dirty="0"/>
            <a:t> </a:t>
          </a:r>
          <a:r>
            <a:rPr lang="ur-IN" b="1" i="0" baseline="0" dirty="0" err="1"/>
            <a:t>Segment</a:t>
          </a:r>
          <a:r>
            <a:rPr lang="ur-IN" b="1" i="0" baseline="0" dirty="0"/>
            <a:t>:</a:t>
          </a:r>
          <a:r>
            <a:rPr lang="ur-IN" b="0" i="0" baseline="0" dirty="0"/>
            <a:t> </a:t>
          </a:r>
          <a:r>
            <a:rPr lang="ur-IN" b="0" i="0" baseline="0" dirty="0" err="1"/>
            <a:t>Consumers</a:t>
          </a:r>
          <a:r>
            <a:rPr lang="ur-IN" b="0" i="0" baseline="0" dirty="0"/>
            <a:t> </a:t>
          </a:r>
          <a:r>
            <a:rPr lang="ur-IN" b="0" i="0" baseline="0" dirty="0" err="1"/>
            <a:t>dominate</a:t>
          </a:r>
          <a:r>
            <a:rPr lang="ur-IN" b="0" i="0" baseline="0" dirty="0"/>
            <a:t>.</a:t>
          </a:r>
          <a:endParaRPr lang="en-US" dirty="0"/>
        </a:p>
      </dgm:t>
    </dgm:pt>
    <dgm:pt modelId="{F2EF8509-4E2C-4104-B768-1EFB69E73F2A}" type="parTrans" cxnId="{64D34583-A696-4124-AB4F-084AF81C91BA}">
      <dgm:prSet/>
      <dgm:spPr/>
      <dgm:t>
        <a:bodyPr/>
        <a:lstStyle/>
        <a:p>
          <a:endParaRPr lang="en-US"/>
        </a:p>
      </dgm:t>
    </dgm:pt>
    <dgm:pt modelId="{AABE98A5-F452-4B4E-A345-325124E7830A}" type="sibTrans" cxnId="{64D34583-A696-4124-AB4F-084AF81C91BA}">
      <dgm:prSet/>
      <dgm:spPr/>
      <dgm:t>
        <a:bodyPr/>
        <a:lstStyle/>
        <a:p>
          <a:endParaRPr lang="en-US"/>
        </a:p>
      </dgm:t>
    </dgm:pt>
    <dgm:pt modelId="{5C4B0606-5079-48B2-A034-1B22C695C37B}">
      <dgm:prSet/>
      <dgm:spPr/>
      <dgm:t>
        <a:bodyPr/>
        <a:lstStyle/>
        <a:p>
          <a:r>
            <a:rPr lang="ur-IN" b="1" i="0" baseline="0" dirty="0" err="1"/>
            <a:t>Category</a:t>
          </a:r>
          <a:r>
            <a:rPr lang="ur-IN" b="1" i="0" baseline="0" dirty="0"/>
            <a:t>:</a:t>
          </a:r>
          <a:r>
            <a:rPr lang="ur-IN" b="0" i="0" baseline="0" dirty="0"/>
            <a:t> </a:t>
          </a:r>
          <a:r>
            <a:rPr lang="ur-IN" b="0" i="0" baseline="0" dirty="0" err="1"/>
            <a:t>Office</a:t>
          </a:r>
          <a:r>
            <a:rPr lang="ur-IN" b="0" i="0" baseline="0" dirty="0"/>
            <a:t> </a:t>
          </a:r>
          <a:r>
            <a:rPr lang="ur-IN" b="0" i="0" baseline="0" dirty="0" err="1"/>
            <a:t>Supplies</a:t>
          </a:r>
          <a:r>
            <a:rPr lang="ur-IN" b="0" i="0" baseline="0" dirty="0"/>
            <a:t> </a:t>
          </a:r>
          <a:r>
            <a:rPr lang="ur-IN" b="0" i="0" baseline="0" dirty="0" err="1"/>
            <a:t>is</a:t>
          </a:r>
          <a:r>
            <a:rPr lang="ur-IN" b="0" i="0" baseline="0" dirty="0"/>
            <a:t> </a:t>
          </a:r>
          <a:r>
            <a:rPr lang="ur-IN" b="0" i="0" baseline="0" dirty="0" err="1"/>
            <a:t>the</a:t>
          </a:r>
          <a:r>
            <a:rPr lang="ur-IN" b="0" i="0" baseline="0" dirty="0"/>
            <a:t> </a:t>
          </a:r>
          <a:r>
            <a:rPr lang="ur-IN" b="0" i="0" baseline="0" dirty="0" err="1"/>
            <a:t>top-selling</a:t>
          </a:r>
          <a:r>
            <a:rPr lang="ur-IN" b="0" i="0" baseline="0" dirty="0"/>
            <a:t> </a:t>
          </a:r>
          <a:r>
            <a:rPr lang="ur-IN" b="0" i="0" baseline="0" dirty="0" err="1"/>
            <a:t>category</a:t>
          </a:r>
          <a:r>
            <a:rPr lang="ur-IN" b="0" i="0" baseline="0" dirty="0"/>
            <a:t>.</a:t>
          </a:r>
          <a:endParaRPr lang="en-US" dirty="0"/>
        </a:p>
      </dgm:t>
    </dgm:pt>
    <dgm:pt modelId="{9857125D-D296-4CAF-81E1-1274BC6F7865}" type="parTrans" cxnId="{974C9EAF-F086-43B2-89A9-99088CAEB001}">
      <dgm:prSet/>
      <dgm:spPr/>
      <dgm:t>
        <a:bodyPr/>
        <a:lstStyle/>
        <a:p>
          <a:endParaRPr lang="en-US"/>
        </a:p>
      </dgm:t>
    </dgm:pt>
    <dgm:pt modelId="{B1CBE50F-8F39-44B0-9657-B9EA204B86E5}" type="sibTrans" cxnId="{974C9EAF-F086-43B2-89A9-99088CAEB001}">
      <dgm:prSet/>
      <dgm:spPr/>
      <dgm:t>
        <a:bodyPr/>
        <a:lstStyle/>
        <a:p>
          <a:endParaRPr lang="en-US"/>
        </a:p>
      </dgm:t>
    </dgm:pt>
    <dgm:pt modelId="{ADB652A6-610E-4CCE-A621-93AEE1706407}">
      <dgm:prSet/>
      <dgm:spPr/>
      <dgm:t>
        <a:bodyPr/>
        <a:lstStyle/>
        <a:p>
          <a:r>
            <a:rPr lang="ur-IN" b="1" i="0" baseline="0"/>
            <a:t>Sub-Category:</a:t>
          </a:r>
          <a:r>
            <a:rPr lang="ur-IN" b="0" i="0" baseline="0"/>
            <a:t> Binders and Papers are the most popular sub-categories.</a:t>
          </a:r>
          <a:endParaRPr lang="en-US"/>
        </a:p>
      </dgm:t>
    </dgm:pt>
    <dgm:pt modelId="{AA395B92-69F0-420B-8509-14B001D9769B}" type="parTrans" cxnId="{3E561DD9-88BD-4168-85F1-BE9B110C0EAB}">
      <dgm:prSet/>
      <dgm:spPr/>
      <dgm:t>
        <a:bodyPr/>
        <a:lstStyle/>
        <a:p>
          <a:endParaRPr lang="en-US"/>
        </a:p>
      </dgm:t>
    </dgm:pt>
    <dgm:pt modelId="{88FCA412-6396-4EF1-9341-7697C4791FD3}" type="sibTrans" cxnId="{3E561DD9-88BD-4168-85F1-BE9B110C0EAB}">
      <dgm:prSet/>
      <dgm:spPr/>
      <dgm:t>
        <a:bodyPr/>
        <a:lstStyle/>
        <a:p>
          <a:endParaRPr lang="en-US"/>
        </a:p>
      </dgm:t>
    </dgm:pt>
    <dgm:pt modelId="{A243BFBC-8866-4324-88C9-D2A86FF20B51}">
      <dgm:prSet/>
      <dgm:spPr/>
      <dgm:t>
        <a:bodyPr/>
        <a:lstStyle/>
        <a:p>
          <a:r>
            <a:rPr lang="ur-IN" b="1" i="0" baseline="0"/>
            <a:t>Region and State:</a:t>
          </a:r>
          <a:r>
            <a:rPr lang="ur-IN" b="0" i="0" baseline="0"/>
            <a:t> California and New York are the top-performing regions and states.</a:t>
          </a:r>
          <a:endParaRPr lang="en-US"/>
        </a:p>
      </dgm:t>
    </dgm:pt>
    <dgm:pt modelId="{0DE8773C-0BDC-4E07-9DFD-B5D0A5AF15CF}" type="parTrans" cxnId="{07B6EA6D-4752-4E4E-AAD1-EA64A96AADE1}">
      <dgm:prSet/>
      <dgm:spPr/>
      <dgm:t>
        <a:bodyPr/>
        <a:lstStyle/>
        <a:p>
          <a:endParaRPr lang="en-US"/>
        </a:p>
      </dgm:t>
    </dgm:pt>
    <dgm:pt modelId="{271141A1-D568-48FC-BE8A-EE30CA25B60C}" type="sibTrans" cxnId="{07B6EA6D-4752-4E4E-AAD1-EA64A96AADE1}">
      <dgm:prSet/>
      <dgm:spPr/>
      <dgm:t>
        <a:bodyPr/>
        <a:lstStyle/>
        <a:p>
          <a:endParaRPr lang="en-US"/>
        </a:p>
      </dgm:t>
    </dgm:pt>
    <dgm:pt modelId="{B098B933-955C-496A-BC4F-A2042A5C301B}">
      <dgm:prSet/>
      <dgm:spPr/>
      <dgm:t>
        <a:bodyPr/>
        <a:lstStyle/>
        <a:p>
          <a:r>
            <a:rPr lang="ur-IN" b="1" i="0" baseline="0"/>
            <a:t>City:</a:t>
          </a:r>
          <a:r>
            <a:rPr lang="ur-IN" b="0" i="0" baseline="0"/>
            <a:t> New York City and Los Angeles lead in sales.</a:t>
          </a:r>
          <a:endParaRPr lang="en-US"/>
        </a:p>
      </dgm:t>
    </dgm:pt>
    <dgm:pt modelId="{2EDE5627-D60A-4DBD-AFF5-73D77F091CD1}" type="parTrans" cxnId="{C623A6E9-A664-4217-BE59-4C03BC7DE1D2}">
      <dgm:prSet/>
      <dgm:spPr/>
      <dgm:t>
        <a:bodyPr/>
        <a:lstStyle/>
        <a:p>
          <a:endParaRPr lang="en-US"/>
        </a:p>
      </dgm:t>
    </dgm:pt>
    <dgm:pt modelId="{AA701EFC-8EE7-48FF-A068-E93CCD26DB70}" type="sibTrans" cxnId="{C623A6E9-A664-4217-BE59-4C03BC7DE1D2}">
      <dgm:prSet/>
      <dgm:spPr/>
      <dgm:t>
        <a:bodyPr/>
        <a:lstStyle/>
        <a:p>
          <a:endParaRPr lang="en-US"/>
        </a:p>
      </dgm:t>
    </dgm:pt>
    <dgm:pt modelId="{F5BE076C-3812-48DC-825D-857B70529299}">
      <dgm:prSet/>
      <dgm:spPr/>
      <dgm:t>
        <a:bodyPr/>
        <a:lstStyle/>
        <a:p>
          <a:r>
            <a:rPr lang="ur-IN" b="1" i="0" baseline="0"/>
            <a:t>Product:</a:t>
          </a:r>
          <a:r>
            <a:rPr lang="ur-IN" b="0" i="0" baseline="0"/>
            <a:t> The Canon imageCLASS 2200 Advanced Copier is the top-selling product. </a:t>
          </a:r>
          <a:endParaRPr lang="en-US"/>
        </a:p>
      </dgm:t>
    </dgm:pt>
    <dgm:pt modelId="{4DCA4306-D361-44AB-8F48-32DFAF37D71F}" type="parTrans" cxnId="{E9C588E8-AD47-470B-B472-EF7134615B8D}">
      <dgm:prSet/>
      <dgm:spPr/>
      <dgm:t>
        <a:bodyPr/>
        <a:lstStyle/>
        <a:p>
          <a:endParaRPr lang="en-US"/>
        </a:p>
      </dgm:t>
    </dgm:pt>
    <dgm:pt modelId="{9E1BDB1C-394E-4419-B12B-663B0B17A1CD}" type="sibTrans" cxnId="{E9C588E8-AD47-470B-B472-EF7134615B8D}">
      <dgm:prSet/>
      <dgm:spPr/>
      <dgm:t>
        <a:bodyPr/>
        <a:lstStyle/>
        <a:p>
          <a:endParaRPr lang="en-US"/>
        </a:p>
      </dgm:t>
    </dgm:pt>
    <dgm:pt modelId="{38BCAE22-4EC0-43A3-A721-103ADE169F0E}" type="pres">
      <dgm:prSet presAssocID="{D7C4A722-5FCD-460F-B52A-BD7B895B73F4}" presName="Name0" presStyleCnt="0">
        <dgm:presLayoutVars>
          <dgm:dir/>
          <dgm:resizeHandles val="exact"/>
        </dgm:presLayoutVars>
      </dgm:prSet>
      <dgm:spPr/>
    </dgm:pt>
    <dgm:pt modelId="{1D428A9F-9DD6-45FF-94C3-2B8D5D382DE7}" type="pres">
      <dgm:prSet presAssocID="{6DF94A14-BFD6-49D5-A356-3580214B5D4C}" presName="node" presStyleLbl="node1" presStyleIdx="0" presStyleCnt="7">
        <dgm:presLayoutVars>
          <dgm:bulletEnabled val="1"/>
        </dgm:presLayoutVars>
      </dgm:prSet>
      <dgm:spPr/>
    </dgm:pt>
    <dgm:pt modelId="{4B625989-5181-4FBC-A044-5FF45ECEE219}" type="pres">
      <dgm:prSet presAssocID="{0E665C0E-9592-4EE1-A443-34107962EDEE}" presName="sibTrans" presStyleLbl="sibTrans1D1" presStyleIdx="0" presStyleCnt="6"/>
      <dgm:spPr/>
    </dgm:pt>
    <dgm:pt modelId="{C176C501-E478-4129-BD79-72D4F13F09CB}" type="pres">
      <dgm:prSet presAssocID="{0E665C0E-9592-4EE1-A443-34107962EDEE}" presName="connectorText" presStyleLbl="sibTrans1D1" presStyleIdx="0" presStyleCnt="6"/>
      <dgm:spPr/>
    </dgm:pt>
    <dgm:pt modelId="{C11692D3-3B8F-4E67-92A1-6E0B0A76A31E}" type="pres">
      <dgm:prSet presAssocID="{1C202FE0-BE8D-4C22-BFD3-755DB0E62AFF}" presName="node" presStyleLbl="node1" presStyleIdx="1" presStyleCnt="7">
        <dgm:presLayoutVars>
          <dgm:bulletEnabled val="1"/>
        </dgm:presLayoutVars>
      </dgm:prSet>
      <dgm:spPr/>
    </dgm:pt>
    <dgm:pt modelId="{AB5033A4-1075-458C-9A02-86EFA155AAF5}" type="pres">
      <dgm:prSet presAssocID="{AABE98A5-F452-4B4E-A345-325124E7830A}" presName="sibTrans" presStyleLbl="sibTrans1D1" presStyleIdx="1" presStyleCnt="6"/>
      <dgm:spPr/>
    </dgm:pt>
    <dgm:pt modelId="{8C65EFDA-40DC-4866-A7BF-F4FA2C741630}" type="pres">
      <dgm:prSet presAssocID="{AABE98A5-F452-4B4E-A345-325124E7830A}" presName="connectorText" presStyleLbl="sibTrans1D1" presStyleIdx="1" presStyleCnt="6"/>
      <dgm:spPr/>
    </dgm:pt>
    <dgm:pt modelId="{4C0834F5-FFC5-4B15-A9A6-0D7660DF56DD}" type="pres">
      <dgm:prSet presAssocID="{5C4B0606-5079-48B2-A034-1B22C695C37B}" presName="node" presStyleLbl="node1" presStyleIdx="2" presStyleCnt="7">
        <dgm:presLayoutVars>
          <dgm:bulletEnabled val="1"/>
        </dgm:presLayoutVars>
      </dgm:prSet>
      <dgm:spPr/>
    </dgm:pt>
    <dgm:pt modelId="{EC20E9E0-2EB0-42E0-AD08-131953F64967}" type="pres">
      <dgm:prSet presAssocID="{B1CBE50F-8F39-44B0-9657-B9EA204B86E5}" presName="sibTrans" presStyleLbl="sibTrans1D1" presStyleIdx="2" presStyleCnt="6"/>
      <dgm:spPr/>
    </dgm:pt>
    <dgm:pt modelId="{7639E7BC-16EA-4E8D-BE66-BFEBC794FFB5}" type="pres">
      <dgm:prSet presAssocID="{B1CBE50F-8F39-44B0-9657-B9EA204B86E5}" presName="connectorText" presStyleLbl="sibTrans1D1" presStyleIdx="2" presStyleCnt="6"/>
      <dgm:spPr/>
    </dgm:pt>
    <dgm:pt modelId="{D55066D7-A3C7-4C74-B839-101149E5467B}" type="pres">
      <dgm:prSet presAssocID="{ADB652A6-610E-4CCE-A621-93AEE1706407}" presName="node" presStyleLbl="node1" presStyleIdx="3" presStyleCnt="7">
        <dgm:presLayoutVars>
          <dgm:bulletEnabled val="1"/>
        </dgm:presLayoutVars>
      </dgm:prSet>
      <dgm:spPr/>
    </dgm:pt>
    <dgm:pt modelId="{07EA32DC-8980-46C4-8015-D787A7839423}" type="pres">
      <dgm:prSet presAssocID="{88FCA412-6396-4EF1-9341-7697C4791FD3}" presName="sibTrans" presStyleLbl="sibTrans1D1" presStyleIdx="3" presStyleCnt="6"/>
      <dgm:spPr/>
    </dgm:pt>
    <dgm:pt modelId="{C12EB8E5-7C0F-462F-9BD2-894322D28591}" type="pres">
      <dgm:prSet presAssocID="{88FCA412-6396-4EF1-9341-7697C4791FD3}" presName="connectorText" presStyleLbl="sibTrans1D1" presStyleIdx="3" presStyleCnt="6"/>
      <dgm:spPr/>
    </dgm:pt>
    <dgm:pt modelId="{1AB3F4F0-B4E2-4F09-9D56-CFF830F48D79}" type="pres">
      <dgm:prSet presAssocID="{A243BFBC-8866-4324-88C9-D2A86FF20B51}" presName="node" presStyleLbl="node1" presStyleIdx="4" presStyleCnt="7">
        <dgm:presLayoutVars>
          <dgm:bulletEnabled val="1"/>
        </dgm:presLayoutVars>
      </dgm:prSet>
      <dgm:spPr/>
    </dgm:pt>
    <dgm:pt modelId="{2E95C14B-47E5-452B-AE4B-45B2884A5577}" type="pres">
      <dgm:prSet presAssocID="{271141A1-D568-48FC-BE8A-EE30CA25B60C}" presName="sibTrans" presStyleLbl="sibTrans1D1" presStyleIdx="4" presStyleCnt="6"/>
      <dgm:spPr/>
    </dgm:pt>
    <dgm:pt modelId="{4A8ECBD4-9E56-439B-ABB9-14ECAE67BF46}" type="pres">
      <dgm:prSet presAssocID="{271141A1-D568-48FC-BE8A-EE30CA25B60C}" presName="connectorText" presStyleLbl="sibTrans1D1" presStyleIdx="4" presStyleCnt="6"/>
      <dgm:spPr/>
    </dgm:pt>
    <dgm:pt modelId="{BB7B5412-831B-46C1-8C25-5F27046DDD47}" type="pres">
      <dgm:prSet presAssocID="{B098B933-955C-496A-BC4F-A2042A5C301B}" presName="node" presStyleLbl="node1" presStyleIdx="5" presStyleCnt="7">
        <dgm:presLayoutVars>
          <dgm:bulletEnabled val="1"/>
        </dgm:presLayoutVars>
      </dgm:prSet>
      <dgm:spPr/>
    </dgm:pt>
    <dgm:pt modelId="{9511C03A-5D2E-4B81-8A3B-378A9ABC4AD3}" type="pres">
      <dgm:prSet presAssocID="{AA701EFC-8EE7-48FF-A068-E93CCD26DB70}" presName="sibTrans" presStyleLbl="sibTrans1D1" presStyleIdx="5" presStyleCnt="6"/>
      <dgm:spPr/>
    </dgm:pt>
    <dgm:pt modelId="{BF79234F-17DC-4D66-BD31-D29B3DCEDD4F}" type="pres">
      <dgm:prSet presAssocID="{AA701EFC-8EE7-48FF-A068-E93CCD26DB70}" presName="connectorText" presStyleLbl="sibTrans1D1" presStyleIdx="5" presStyleCnt="6"/>
      <dgm:spPr/>
    </dgm:pt>
    <dgm:pt modelId="{8CEE33BD-2F04-43ED-9173-F4B2DD097722}" type="pres">
      <dgm:prSet presAssocID="{F5BE076C-3812-48DC-825D-857B70529299}" presName="node" presStyleLbl="node1" presStyleIdx="6" presStyleCnt="7">
        <dgm:presLayoutVars>
          <dgm:bulletEnabled val="1"/>
        </dgm:presLayoutVars>
      </dgm:prSet>
      <dgm:spPr/>
    </dgm:pt>
  </dgm:ptLst>
  <dgm:cxnLst>
    <dgm:cxn modelId="{1AFB162E-5ADE-4C24-8903-60F267C9282B}" type="presOf" srcId="{B098B933-955C-496A-BC4F-A2042A5C301B}" destId="{BB7B5412-831B-46C1-8C25-5F27046DDD47}" srcOrd="0" destOrd="0" presId="urn:microsoft.com/office/officeart/2016/7/layout/RepeatingBendingProcessNew"/>
    <dgm:cxn modelId="{EFC3BE33-92D8-4C12-AD2A-E981AF9DEEF9}" type="presOf" srcId="{F5BE076C-3812-48DC-825D-857B70529299}" destId="{8CEE33BD-2F04-43ED-9173-F4B2DD097722}" srcOrd="0" destOrd="0" presId="urn:microsoft.com/office/officeart/2016/7/layout/RepeatingBendingProcessNew"/>
    <dgm:cxn modelId="{A3056162-4F7C-4C72-822C-7FD81103601E}" type="presOf" srcId="{0E665C0E-9592-4EE1-A443-34107962EDEE}" destId="{4B625989-5181-4FBC-A044-5FF45ECEE219}" srcOrd="0" destOrd="0" presId="urn:microsoft.com/office/officeart/2016/7/layout/RepeatingBendingProcessNew"/>
    <dgm:cxn modelId="{D6964F66-D7D0-47FE-87B9-349F40AE2C79}" type="presOf" srcId="{AA701EFC-8EE7-48FF-A068-E93CCD26DB70}" destId="{9511C03A-5D2E-4B81-8A3B-378A9ABC4AD3}" srcOrd="0" destOrd="0" presId="urn:microsoft.com/office/officeart/2016/7/layout/RepeatingBendingProcessNew"/>
    <dgm:cxn modelId="{07B6EA6D-4752-4E4E-AAD1-EA64A96AADE1}" srcId="{D7C4A722-5FCD-460F-B52A-BD7B895B73F4}" destId="{A243BFBC-8866-4324-88C9-D2A86FF20B51}" srcOrd="4" destOrd="0" parTransId="{0DE8773C-0BDC-4E07-9DFD-B5D0A5AF15CF}" sibTransId="{271141A1-D568-48FC-BE8A-EE30CA25B60C}"/>
    <dgm:cxn modelId="{1138866E-72BB-48AF-A8D0-3B8EFBA12DF8}" type="presOf" srcId="{B1CBE50F-8F39-44B0-9657-B9EA204B86E5}" destId="{7639E7BC-16EA-4E8D-BE66-BFEBC794FFB5}" srcOrd="1" destOrd="0" presId="urn:microsoft.com/office/officeart/2016/7/layout/RepeatingBendingProcessNew"/>
    <dgm:cxn modelId="{2569DE50-3298-4988-A992-AA88F4618DE1}" type="presOf" srcId="{6DF94A14-BFD6-49D5-A356-3580214B5D4C}" destId="{1D428A9F-9DD6-45FF-94C3-2B8D5D382DE7}" srcOrd="0" destOrd="0" presId="urn:microsoft.com/office/officeart/2016/7/layout/RepeatingBendingProcessNew"/>
    <dgm:cxn modelId="{16236A53-7CD2-4281-87B5-D201BA016040}" type="presOf" srcId="{AA701EFC-8EE7-48FF-A068-E93CCD26DB70}" destId="{BF79234F-17DC-4D66-BD31-D29B3DCEDD4F}" srcOrd="1" destOrd="0" presId="urn:microsoft.com/office/officeart/2016/7/layout/RepeatingBendingProcessNew"/>
    <dgm:cxn modelId="{9EBDE375-47F3-4D4F-ACC9-6409EC92B635}" type="presOf" srcId="{A243BFBC-8866-4324-88C9-D2A86FF20B51}" destId="{1AB3F4F0-B4E2-4F09-9D56-CFF830F48D79}" srcOrd="0" destOrd="0" presId="urn:microsoft.com/office/officeart/2016/7/layout/RepeatingBendingProcessNew"/>
    <dgm:cxn modelId="{64D34583-A696-4124-AB4F-084AF81C91BA}" srcId="{D7C4A722-5FCD-460F-B52A-BD7B895B73F4}" destId="{1C202FE0-BE8D-4C22-BFD3-755DB0E62AFF}" srcOrd="1" destOrd="0" parTransId="{F2EF8509-4E2C-4104-B768-1EFB69E73F2A}" sibTransId="{AABE98A5-F452-4B4E-A345-325124E7830A}"/>
    <dgm:cxn modelId="{D67C618E-BD0E-4E4D-BE9B-FA03B526D4F8}" type="presOf" srcId="{ADB652A6-610E-4CCE-A621-93AEE1706407}" destId="{D55066D7-A3C7-4C74-B839-101149E5467B}" srcOrd="0" destOrd="0" presId="urn:microsoft.com/office/officeart/2016/7/layout/RepeatingBendingProcessNew"/>
    <dgm:cxn modelId="{E4254390-6FA6-45A6-8293-1D5CC0F43C55}" type="presOf" srcId="{88FCA412-6396-4EF1-9341-7697C4791FD3}" destId="{C12EB8E5-7C0F-462F-9BD2-894322D28591}" srcOrd="1" destOrd="0" presId="urn:microsoft.com/office/officeart/2016/7/layout/RepeatingBendingProcessNew"/>
    <dgm:cxn modelId="{C84CFF9A-DE13-49E9-9868-B0AEB6E6B115}" type="presOf" srcId="{88FCA412-6396-4EF1-9341-7697C4791FD3}" destId="{07EA32DC-8980-46C4-8015-D787A7839423}" srcOrd="0" destOrd="0" presId="urn:microsoft.com/office/officeart/2016/7/layout/RepeatingBendingProcessNew"/>
    <dgm:cxn modelId="{F10006A2-8830-4CB6-AEE4-C261BFD4142A}" type="presOf" srcId="{D7C4A722-5FCD-460F-B52A-BD7B895B73F4}" destId="{38BCAE22-4EC0-43A3-A721-103ADE169F0E}" srcOrd="0" destOrd="0" presId="urn:microsoft.com/office/officeart/2016/7/layout/RepeatingBendingProcessNew"/>
    <dgm:cxn modelId="{974C9EAF-F086-43B2-89A9-99088CAEB001}" srcId="{D7C4A722-5FCD-460F-B52A-BD7B895B73F4}" destId="{5C4B0606-5079-48B2-A034-1B22C695C37B}" srcOrd="2" destOrd="0" parTransId="{9857125D-D296-4CAF-81E1-1274BC6F7865}" sibTransId="{B1CBE50F-8F39-44B0-9657-B9EA204B86E5}"/>
    <dgm:cxn modelId="{294F33C4-0D4C-48C5-BA4B-2CB32C8A347D}" type="presOf" srcId="{AABE98A5-F452-4B4E-A345-325124E7830A}" destId="{AB5033A4-1075-458C-9A02-86EFA155AAF5}" srcOrd="0" destOrd="0" presId="urn:microsoft.com/office/officeart/2016/7/layout/RepeatingBendingProcessNew"/>
    <dgm:cxn modelId="{5762C4C5-038C-4A67-BFF9-4255C62BCFED}" type="presOf" srcId="{5C4B0606-5079-48B2-A034-1B22C695C37B}" destId="{4C0834F5-FFC5-4B15-A9A6-0D7660DF56DD}" srcOrd="0" destOrd="0" presId="urn:microsoft.com/office/officeart/2016/7/layout/RepeatingBendingProcessNew"/>
    <dgm:cxn modelId="{FD4887C9-6EB9-4F0A-9596-12720DED42E0}" type="presOf" srcId="{AABE98A5-F452-4B4E-A345-325124E7830A}" destId="{8C65EFDA-40DC-4866-A7BF-F4FA2C741630}" srcOrd="1" destOrd="0" presId="urn:microsoft.com/office/officeart/2016/7/layout/RepeatingBendingProcessNew"/>
    <dgm:cxn modelId="{AD2449D5-D5BB-4169-B403-B2827538C582}" type="presOf" srcId="{0E665C0E-9592-4EE1-A443-34107962EDEE}" destId="{C176C501-E478-4129-BD79-72D4F13F09CB}" srcOrd="1" destOrd="0" presId="urn:microsoft.com/office/officeart/2016/7/layout/RepeatingBendingProcessNew"/>
    <dgm:cxn modelId="{3E561DD9-88BD-4168-85F1-BE9B110C0EAB}" srcId="{D7C4A722-5FCD-460F-B52A-BD7B895B73F4}" destId="{ADB652A6-610E-4CCE-A621-93AEE1706407}" srcOrd="3" destOrd="0" parTransId="{AA395B92-69F0-420B-8509-14B001D9769B}" sibTransId="{88FCA412-6396-4EF1-9341-7697C4791FD3}"/>
    <dgm:cxn modelId="{0EB837D9-9DF6-44E4-B644-4232775ECC8D}" type="presOf" srcId="{271141A1-D568-48FC-BE8A-EE30CA25B60C}" destId="{2E95C14B-47E5-452B-AE4B-45B2884A5577}" srcOrd="0" destOrd="0" presId="urn:microsoft.com/office/officeart/2016/7/layout/RepeatingBendingProcessNew"/>
    <dgm:cxn modelId="{DDC151E8-A420-481B-AF02-9199DF2BF872}" type="presOf" srcId="{1C202FE0-BE8D-4C22-BFD3-755DB0E62AFF}" destId="{C11692D3-3B8F-4E67-92A1-6E0B0A76A31E}" srcOrd="0" destOrd="0" presId="urn:microsoft.com/office/officeart/2016/7/layout/RepeatingBendingProcessNew"/>
    <dgm:cxn modelId="{E9C588E8-AD47-470B-B472-EF7134615B8D}" srcId="{D7C4A722-5FCD-460F-B52A-BD7B895B73F4}" destId="{F5BE076C-3812-48DC-825D-857B70529299}" srcOrd="6" destOrd="0" parTransId="{4DCA4306-D361-44AB-8F48-32DFAF37D71F}" sibTransId="{9E1BDB1C-394E-4419-B12B-663B0B17A1CD}"/>
    <dgm:cxn modelId="{C623A6E9-A664-4217-BE59-4C03BC7DE1D2}" srcId="{D7C4A722-5FCD-460F-B52A-BD7B895B73F4}" destId="{B098B933-955C-496A-BC4F-A2042A5C301B}" srcOrd="5" destOrd="0" parTransId="{2EDE5627-D60A-4DBD-AFF5-73D77F091CD1}" sibTransId="{AA701EFC-8EE7-48FF-A068-E93CCD26DB70}"/>
    <dgm:cxn modelId="{FD8154F0-D926-466C-8C3E-30C8A71B9270}" type="presOf" srcId="{271141A1-D568-48FC-BE8A-EE30CA25B60C}" destId="{4A8ECBD4-9E56-439B-ABB9-14ECAE67BF46}" srcOrd="1" destOrd="0" presId="urn:microsoft.com/office/officeart/2016/7/layout/RepeatingBendingProcessNew"/>
    <dgm:cxn modelId="{048E40F3-7C80-451B-8B55-C206820612EE}" type="presOf" srcId="{B1CBE50F-8F39-44B0-9657-B9EA204B86E5}" destId="{EC20E9E0-2EB0-42E0-AD08-131953F64967}" srcOrd="0" destOrd="0" presId="urn:microsoft.com/office/officeart/2016/7/layout/RepeatingBendingProcessNew"/>
    <dgm:cxn modelId="{7EA533F7-8DDF-4EF0-8A33-C921C66421DA}" srcId="{D7C4A722-5FCD-460F-B52A-BD7B895B73F4}" destId="{6DF94A14-BFD6-49D5-A356-3580214B5D4C}" srcOrd="0" destOrd="0" parTransId="{D2CD6F70-1A1E-4822-B739-4BCCEB8569E0}" sibTransId="{0E665C0E-9592-4EE1-A443-34107962EDEE}"/>
    <dgm:cxn modelId="{8D0B19E4-A01F-41FD-A231-DF0964070792}" type="presParOf" srcId="{38BCAE22-4EC0-43A3-A721-103ADE169F0E}" destId="{1D428A9F-9DD6-45FF-94C3-2B8D5D382DE7}" srcOrd="0" destOrd="0" presId="urn:microsoft.com/office/officeart/2016/7/layout/RepeatingBendingProcessNew"/>
    <dgm:cxn modelId="{27CF7C77-42DA-46F9-A455-7C3956FE341F}" type="presParOf" srcId="{38BCAE22-4EC0-43A3-A721-103ADE169F0E}" destId="{4B625989-5181-4FBC-A044-5FF45ECEE219}" srcOrd="1" destOrd="0" presId="urn:microsoft.com/office/officeart/2016/7/layout/RepeatingBendingProcessNew"/>
    <dgm:cxn modelId="{719AE228-DF86-41AB-B1B4-5C279F445082}" type="presParOf" srcId="{4B625989-5181-4FBC-A044-5FF45ECEE219}" destId="{C176C501-E478-4129-BD79-72D4F13F09CB}" srcOrd="0" destOrd="0" presId="urn:microsoft.com/office/officeart/2016/7/layout/RepeatingBendingProcessNew"/>
    <dgm:cxn modelId="{1FD1073F-0ABA-4E1E-9282-39E53034F924}" type="presParOf" srcId="{38BCAE22-4EC0-43A3-A721-103ADE169F0E}" destId="{C11692D3-3B8F-4E67-92A1-6E0B0A76A31E}" srcOrd="2" destOrd="0" presId="urn:microsoft.com/office/officeart/2016/7/layout/RepeatingBendingProcessNew"/>
    <dgm:cxn modelId="{59DD2970-6244-4145-AE99-A5F09FCAAE9F}" type="presParOf" srcId="{38BCAE22-4EC0-43A3-A721-103ADE169F0E}" destId="{AB5033A4-1075-458C-9A02-86EFA155AAF5}" srcOrd="3" destOrd="0" presId="urn:microsoft.com/office/officeart/2016/7/layout/RepeatingBendingProcessNew"/>
    <dgm:cxn modelId="{7E8B9046-B70E-470A-99E1-63733E453490}" type="presParOf" srcId="{AB5033A4-1075-458C-9A02-86EFA155AAF5}" destId="{8C65EFDA-40DC-4866-A7BF-F4FA2C741630}" srcOrd="0" destOrd="0" presId="urn:microsoft.com/office/officeart/2016/7/layout/RepeatingBendingProcessNew"/>
    <dgm:cxn modelId="{81CE41CE-B5E8-4A7B-A7E2-2612BA3D0B0F}" type="presParOf" srcId="{38BCAE22-4EC0-43A3-A721-103ADE169F0E}" destId="{4C0834F5-FFC5-4B15-A9A6-0D7660DF56DD}" srcOrd="4" destOrd="0" presId="urn:microsoft.com/office/officeart/2016/7/layout/RepeatingBendingProcessNew"/>
    <dgm:cxn modelId="{5C6235BD-B30E-48A3-9916-0EBC64B6FB9A}" type="presParOf" srcId="{38BCAE22-4EC0-43A3-A721-103ADE169F0E}" destId="{EC20E9E0-2EB0-42E0-AD08-131953F64967}" srcOrd="5" destOrd="0" presId="urn:microsoft.com/office/officeart/2016/7/layout/RepeatingBendingProcessNew"/>
    <dgm:cxn modelId="{27BCBDF8-836C-4262-8375-F3394FED7505}" type="presParOf" srcId="{EC20E9E0-2EB0-42E0-AD08-131953F64967}" destId="{7639E7BC-16EA-4E8D-BE66-BFEBC794FFB5}" srcOrd="0" destOrd="0" presId="urn:microsoft.com/office/officeart/2016/7/layout/RepeatingBendingProcessNew"/>
    <dgm:cxn modelId="{875DA96E-E1CF-4A4C-A32A-B9BE41FA0CFA}" type="presParOf" srcId="{38BCAE22-4EC0-43A3-A721-103ADE169F0E}" destId="{D55066D7-A3C7-4C74-B839-101149E5467B}" srcOrd="6" destOrd="0" presId="urn:microsoft.com/office/officeart/2016/7/layout/RepeatingBendingProcessNew"/>
    <dgm:cxn modelId="{AD69DD46-2606-4958-8165-0619B78C8291}" type="presParOf" srcId="{38BCAE22-4EC0-43A3-A721-103ADE169F0E}" destId="{07EA32DC-8980-46C4-8015-D787A7839423}" srcOrd="7" destOrd="0" presId="urn:microsoft.com/office/officeart/2016/7/layout/RepeatingBendingProcessNew"/>
    <dgm:cxn modelId="{D9A3D3C4-3286-4F70-AB19-72EFD5180EA4}" type="presParOf" srcId="{07EA32DC-8980-46C4-8015-D787A7839423}" destId="{C12EB8E5-7C0F-462F-9BD2-894322D28591}" srcOrd="0" destOrd="0" presId="urn:microsoft.com/office/officeart/2016/7/layout/RepeatingBendingProcessNew"/>
    <dgm:cxn modelId="{7912B194-6DA5-4D83-8261-0A230EE684D0}" type="presParOf" srcId="{38BCAE22-4EC0-43A3-A721-103ADE169F0E}" destId="{1AB3F4F0-B4E2-4F09-9D56-CFF830F48D79}" srcOrd="8" destOrd="0" presId="urn:microsoft.com/office/officeart/2016/7/layout/RepeatingBendingProcessNew"/>
    <dgm:cxn modelId="{10F6185A-A45A-4A6F-9B5A-B8BB58244C91}" type="presParOf" srcId="{38BCAE22-4EC0-43A3-A721-103ADE169F0E}" destId="{2E95C14B-47E5-452B-AE4B-45B2884A5577}" srcOrd="9" destOrd="0" presId="urn:microsoft.com/office/officeart/2016/7/layout/RepeatingBendingProcessNew"/>
    <dgm:cxn modelId="{152CA4BA-6E0F-4DD7-AC94-FCC6781DE822}" type="presParOf" srcId="{2E95C14B-47E5-452B-AE4B-45B2884A5577}" destId="{4A8ECBD4-9E56-439B-ABB9-14ECAE67BF46}" srcOrd="0" destOrd="0" presId="urn:microsoft.com/office/officeart/2016/7/layout/RepeatingBendingProcessNew"/>
    <dgm:cxn modelId="{71F279E9-4312-4A63-8B39-5F385759895B}" type="presParOf" srcId="{38BCAE22-4EC0-43A3-A721-103ADE169F0E}" destId="{BB7B5412-831B-46C1-8C25-5F27046DDD47}" srcOrd="10" destOrd="0" presId="urn:microsoft.com/office/officeart/2016/7/layout/RepeatingBendingProcessNew"/>
    <dgm:cxn modelId="{574D2C16-B21E-4E4D-8EC0-1168BC867B26}" type="presParOf" srcId="{38BCAE22-4EC0-43A3-A721-103ADE169F0E}" destId="{9511C03A-5D2E-4B81-8A3B-378A9ABC4AD3}" srcOrd="11" destOrd="0" presId="urn:microsoft.com/office/officeart/2016/7/layout/RepeatingBendingProcessNew"/>
    <dgm:cxn modelId="{DEB21655-84B9-4757-AEE2-B67013FD6625}" type="presParOf" srcId="{9511C03A-5D2E-4B81-8A3B-378A9ABC4AD3}" destId="{BF79234F-17DC-4D66-BD31-D29B3DCEDD4F}" srcOrd="0" destOrd="0" presId="urn:microsoft.com/office/officeart/2016/7/layout/RepeatingBendingProcessNew"/>
    <dgm:cxn modelId="{53F1C899-05E6-494C-86FE-882E529CBE79}" type="presParOf" srcId="{38BCAE22-4EC0-43A3-A721-103ADE169F0E}" destId="{8CEE33BD-2F04-43ED-9173-F4B2DD097722}"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72A8C6-4E49-44D6-AB97-20E9749138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524FD3-6074-45A1-864E-AD1EC2F42D2C}">
      <dgm:prSet/>
      <dgm:spPr/>
      <dgm:t>
        <a:bodyPr/>
        <a:lstStyle/>
        <a:p>
          <a:r>
            <a:rPr lang="en-US"/>
            <a:t>Seasonal Promotions: Offer seasonal discounts or promotions to attract customers and stimulate demand.   </a:t>
          </a:r>
        </a:p>
      </dgm:t>
    </dgm:pt>
    <dgm:pt modelId="{403E66CD-A2FF-41F8-BAEF-51F597E88D26}" type="parTrans" cxnId="{8BC1982B-22D4-4F4A-865D-132A80DDE0DF}">
      <dgm:prSet/>
      <dgm:spPr/>
      <dgm:t>
        <a:bodyPr/>
        <a:lstStyle/>
        <a:p>
          <a:endParaRPr lang="en-US"/>
        </a:p>
      </dgm:t>
    </dgm:pt>
    <dgm:pt modelId="{F5AB7084-831F-447C-AE5A-BA031FE3CCA7}" type="sibTrans" cxnId="{8BC1982B-22D4-4F4A-865D-132A80DDE0DF}">
      <dgm:prSet/>
      <dgm:spPr/>
      <dgm:t>
        <a:bodyPr/>
        <a:lstStyle/>
        <a:p>
          <a:endParaRPr lang="en-US"/>
        </a:p>
      </dgm:t>
    </dgm:pt>
    <dgm:pt modelId="{A4D989D8-A2D5-4D88-9A16-9B2FE00F4689}">
      <dgm:prSet/>
      <dgm:spPr/>
      <dgm:t>
        <a:bodyPr/>
        <a:lstStyle/>
        <a:p>
          <a:r>
            <a:rPr lang="en-US"/>
            <a:t>Product Bundling: Create product bundles or cross-selling opportunities to increase average order value.   </a:t>
          </a:r>
        </a:p>
      </dgm:t>
    </dgm:pt>
    <dgm:pt modelId="{6F762C7E-0DE4-4BF0-A8F8-804299F50432}" type="parTrans" cxnId="{69D43245-F9FC-4E7E-9A1A-86568DBB760A}">
      <dgm:prSet/>
      <dgm:spPr/>
      <dgm:t>
        <a:bodyPr/>
        <a:lstStyle/>
        <a:p>
          <a:endParaRPr lang="en-US"/>
        </a:p>
      </dgm:t>
    </dgm:pt>
    <dgm:pt modelId="{B90963C3-C15C-4D6A-A57E-7182CF0D5440}" type="sibTrans" cxnId="{69D43245-F9FC-4E7E-9A1A-86568DBB760A}">
      <dgm:prSet/>
      <dgm:spPr/>
      <dgm:t>
        <a:bodyPr/>
        <a:lstStyle/>
        <a:p>
          <a:endParaRPr lang="en-US"/>
        </a:p>
      </dgm:t>
    </dgm:pt>
    <dgm:pt modelId="{BF9FA737-3EC0-438C-9080-5EEDADF3A187}">
      <dgm:prSet/>
      <dgm:spPr/>
      <dgm:t>
        <a:bodyPr/>
        <a:lstStyle/>
        <a:p>
          <a:r>
            <a:rPr lang="en-US" dirty="0"/>
            <a:t>Customer Loyalty Programs: Reward repeat customers with loyalty discounts or exclusive offers.   .   </a:t>
          </a:r>
        </a:p>
      </dgm:t>
    </dgm:pt>
    <dgm:pt modelId="{37D1158F-C502-4944-B40A-163E16E77AD1}" type="parTrans" cxnId="{D75BDFB3-9B82-4C62-8705-2D25841069E3}">
      <dgm:prSet/>
      <dgm:spPr/>
      <dgm:t>
        <a:bodyPr/>
        <a:lstStyle/>
        <a:p>
          <a:endParaRPr lang="en-US"/>
        </a:p>
      </dgm:t>
    </dgm:pt>
    <dgm:pt modelId="{7304993A-798B-406B-A4ED-44EFB6F97299}" type="sibTrans" cxnId="{D75BDFB3-9B82-4C62-8705-2D25841069E3}">
      <dgm:prSet/>
      <dgm:spPr/>
      <dgm:t>
        <a:bodyPr/>
        <a:lstStyle/>
        <a:p>
          <a:endParaRPr lang="en-US"/>
        </a:p>
      </dgm:t>
    </dgm:pt>
    <dgm:pt modelId="{387B1557-C298-475D-A9B6-C2F2F02E26A8}">
      <dgm:prSet/>
      <dgm:spPr/>
      <dgm:t>
        <a:bodyPr/>
        <a:lstStyle/>
        <a:p>
          <a:r>
            <a:rPr lang="en-US" dirty="0"/>
            <a:t>Customer Feedback: Gather customer feedback to identify areas for improvement and address any concerns.   </a:t>
          </a:r>
        </a:p>
      </dgm:t>
    </dgm:pt>
    <dgm:pt modelId="{24D88084-20FF-4AF4-8DD8-F733F59B01E0}" type="parTrans" cxnId="{6C0C567B-5CD7-4853-96B6-C01FD21FEB5C}">
      <dgm:prSet/>
      <dgm:spPr/>
      <dgm:t>
        <a:bodyPr/>
        <a:lstStyle/>
        <a:p>
          <a:endParaRPr lang="en-US"/>
        </a:p>
      </dgm:t>
    </dgm:pt>
    <dgm:pt modelId="{51A59682-C90A-4A40-83E5-E665367CB577}" type="sibTrans" cxnId="{6C0C567B-5CD7-4853-96B6-C01FD21FEB5C}">
      <dgm:prSet/>
      <dgm:spPr/>
      <dgm:t>
        <a:bodyPr/>
        <a:lstStyle/>
        <a:p>
          <a:endParaRPr lang="en-US"/>
        </a:p>
      </dgm:t>
    </dgm:pt>
    <dgm:pt modelId="{2274FC4C-4F6D-43A1-8153-DA51768FB661}" type="pres">
      <dgm:prSet presAssocID="{1372A8C6-4E49-44D6-AB97-20E9749138BE}" presName="root" presStyleCnt="0">
        <dgm:presLayoutVars>
          <dgm:dir/>
          <dgm:resizeHandles val="exact"/>
        </dgm:presLayoutVars>
      </dgm:prSet>
      <dgm:spPr/>
    </dgm:pt>
    <dgm:pt modelId="{71EA7132-0DEC-4849-9B40-5FE25AA8AC8D}" type="pres">
      <dgm:prSet presAssocID="{D0524FD3-6074-45A1-864E-AD1EC2F42D2C}" presName="compNode" presStyleCnt="0"/>
      <dgm:spPr/>
    </dgm:pt>
    <dgm:pt modelId="{767B37AD-150C-40F3-8BC2-B22A7727183F}" type="pres">
      <dgm:prSet presAssocID="{D0524FD3-6074-45A1-864E-AD1EC2F42D2C}" presName="bgRect" presStyleLbl="bgShp" presStyleIdx="0" presStyleCnt="4"/>
      <dgm:spPr/>
    </dgm:pt>
    <dgm:pt modelId="{9D5ADBE6-7D1E-4BB4-83F2-A31BDA73771E}" type="pres">
      <dgm:prSet presAssocID="{D0524FD3-6074-45A1-864E-AD1EC2F42D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g"/>
        </a:ext>
      </dgm:extLst>
    </dgm:pt>
    <dgm:pt modelId="{147DFD20-F5BD-4265-A9AA-07E31BFA42E6}" type="pres">
      <dgm:prSet presAssocID="{D0524FD3-6074-45A1-864E-AD1EC2F42D2C}" presName="spaceRect" presStyleCnt="0"/>
      <dgm:spPr/>
    </dgm:pt>
    <dgm:pt modelId="{DE32740D-0F97-4460-A8EB-823C6DD3E0E2}" type="pres">
      <dgm:prSet presAssocID="{D0524FD3-6074-45A1-864E-AD1EC2F42D2C}" presName="parTx" presStyleLbl="revTx" presStyleIdx="0" presStyleCnt="4">
        <dgm:presLayoutVars>
          <dgm:chMax val="0"/>
          <dgm:chPref val="0"/>
        </dgm:presLayoutVars>
      </dgm:prSet>
      <dgm:spPr/>
    </dgm:pt>
    <dgm:pt modelId="{3F972D02-D204-480A-9D80-CFBF633BFB8E}" type="pres">
      <dgm:prSet presAssocID="{F5AB7084-831F-447C-AE5A-BA031FE3CCA7}" presName="sibTrans" presStyleCnt="0"/>
      <dgm:spPr/>
    </dgm:pt>
    <dgm:pt modelId="{38CAF193-EF64-4C8A-BAA5-E089798D0180}" type="pres">
      <dgm:prSet presAssocID="{A4D989D8-A2D5-4D88-9A16-9B2FE00F4689}" presName="compNode" presStyleCnt="0"/>
      <dgm:spPr/>
    </dgm:pt>
    <dgm:pt modelId="{E9C88A7F-394A-4ED0-B802-30A352FCAE06}" type="pres">
      <dgm:prSet presAssocID="{A4D989D8-A2D5-4D88-9A16-9B2FE00F4689}" presName="bgRect" presStyleLbl="bgShp" presStyleIdx="1" presStyleCnt="4"/>
      <dgm:spPr/>
    </dgm:pt>
    <dgm:pt modelId="{32FD843B-1A2C-44F1-B235-F67375E9F9AF}" type="pres">
      <dgm:prSet presAssocID="{A4D989D8-A2D5-4D88-9A16-9B2FE00F46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EE10C5AA-6465-4507-9305-97CDFB5B5185}" type="pres">
      <dgm:prSet presAssocID="{A4D989D8-A2D5-4D88-9A16-9B2FE00F4689}" presName="spaceRect" presStyleCnt="0"/>
      <dgm:spPr/>
    </dgm:pt>
    <dgm:pt modelId="{37AEB93D-322F-4B87-ABC7-DA61374BCFBE}" type="pres">
      <dgm:prSet presAssocID="{A4D989D8-A2D5-4D88-9A16-9B2FE00F4689}" presName="parTx" presStyleLbl="revTx" presStyleIdx="1" presStyleCnt="4">
        <dgm:presLayoutVars>
          <dgm:chMax val="0"/>
          <dgm:chPref val="0"/>
        </dgm:presLayoutVars>
      </dgm:prSet>
      <dgm:spPr/>
    </dgm:pt>
    <dgm:pt modelId="{5413B46D-44B5-4D0E-A5CB-F5021852BA22}" type="pres">
      <dgm:prSet presAssocID="{B90963C3-C15C-4D6A-A57E-7182CF0D5440}" presName="sibTrans" presStyleCnt="0"/>
      <dgm:spPr/>
    </dgm:pt>
    <dgm:pt modelId="{5678F414-AF9C-450B-A7E4-51740D792AAA}" type="pres">
      <dgm:prSet presAssocID="{BF9FA737-3EC0-438C-9080-5EEDADF3A187}" presName="compNode" presStyleCnt="0"/>
      <dgm:spPr/>
    </dgm:pt>
    <dgm:pt modelId="{ECFCAA11-9D86-44CE-AAC8-EDB00EC9F6FF}" type="pres">
      <dgm:prSet presAssocID="{BF9FA737-3EC0-438C-9080-5EEDADF3A187}" presName="bgRect" presStyleLbl="bgShp" presStyleIdx="2" presStyleCnt="4"/>
      <dgm:spPr/>
    </dgm:pt>
    <dgm:pt modelId="{35FE781C-22A6-49EA-B591-AABFDFAFA5F6}" type="pres">
      <dgm:prSet presAssocID="{BF9FA737-3EC0-438C-9080-5EEDADF3A1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w"/>
        </a:ext>
      </dgm:extLst>
    </dgm:pt>
    <dgm:pt modelId="{630FC2D0-5854-464C-9935-C8EA04708754}" type="pres">
      <dgm:prSet presAssocID="{BF9FA737-3EC0-438C-9080-5EEDADF3A187}" presName="spaceRect" presStyleCnt="0"/>
      <dgm:spPr/>
    </dgm:pt>
    <dgm:pt modelId="{A62A9BD6-83A4-4352-BAC5-0B46E756B1D1}" type="pres">
      <dgm:prSet presAssocID="{BF9FA737-3EC0-438C-9080-5EEDADF3A187}" presName="parTx" presStyleLbl="revTx" presStyleIdx="2" presStyleCnt="4">
        <dgm:presLayoutVars>
          <dgm:chMax val="0"/>
          <dgm:chPref val="0"/>
        </dgm:presLayoutVars>
      </dgm:prSet>
      <dgm:spPr/>
    </dgm:pt>
    <dgm:pt modelId="{BB2836A9-109C-4A67-85C7-EACCD82FED24}" type="pres">
      <dgm:prSet presAssocID="{7304993A-798B-406B-A4ED-44EFB6F97299}" presName="sibTrans" presStyleCnt="0"/>
      <dgm:spPr/>
    </dgm:pt>
    <dgm:pt modelId="{1EB97BEC-FCBA-4B64-AE9F-0002722DC28C}" type="pres">
      <dgm:prSet presAssocID="{387B1557-C298-475D-A9B6-C2F2F02E26A8}" presName="compNode" presStyleCnt="0"/>
      <dgm:spPr/>
    </dgm:pt>
    <dgm:pt modelId="{9EE5DBA5-65F4-4705-9D83-5C2D0719EC98}" type="pres">
      <dgm:prSet presAssocID="{387B1557-C298-475D-A9B6-C2F2F02E26A8}" presName="bgRect" presStyleLbl="bgShp" presStyleIdx="3" presStyleCnt="4"/>
      <dgm:spPr/>
    </dgm:pt>
    <dgm:pt modelId="{908E0D43-AA6D-49C5-8EA4-903DB78FA32E}" type="pres">
      <dgm:prSet presAssocID="{387B1557-C298-475D-A9B6-C2F2F02E26A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ard Room"/>
        </a:ext>
      </dgm:extLst>
    </dgm:pt>
    <dgm:pt modelId="{FB219C87-7F4B-4905-A047-A9105220FA06}" type="pres">
      <dgm:prSet presAssocID="{387B1557-C298-475D-A9B6-C2F2F02E26A8}" presName="spaceRect" presStyleCnt="0"/>
      <dgm:spPr/>
    </dgm:pt>
    <dgm:pt modelId="{C4EEB27A-936D-48FD-84A2-B878D42FC14E}" type="pres">
      <dgm:prSet presAssocID="{387B1557-C298-475D-A9B6-C2F2F02E26A8}" presName="parTx" presStyleLbl="revTx" presStyleIdx="3" presStyleCnt="4">
        <dgm:presLayoutVars>
          <dgm:chMax val="0"/>
          <dgm:chPref val="0"/>
        </dgm:presLayoutVars>
      </dgm:prSet>
      <dgm:spPr/>
    </dgm:pt>
  </dgm:ptLst>
  <dgm:cxnLst>
    <dgm:cxn modelId="{8D46721C-7797-4F7A-944D-67D3D43C7D33}" type="presOf" srcId="{A4D989D8-A2D5-4D88-9A16-9B2FE00F4689}" destId="{37AEB93D-322F-4B87-ABC7-DA61374BCFBE}" srcOrd="0" destOrd="0" presId="urn:microsoft.com/office/officeart/2018/2/layout/IconVerticalSolidList"/>
    <dgm:cxn modelId="{A7638925-3472-407A-B7F1-1FE143C9E96A}" type="presOf" srcId="{BF9FA737-3EC0-438C-9080-5EEDADF3A187}" destId="{A62A9BD6-83A4-4352-BAC5-0B46E756B1D1}" srcOrd="0" destOrd="0" presId="urn:microsoft.com/office/officeart/2018/2/layout/IconVerticalSolidList"/>
    <dgm:cxn modelId="{EAF98927-A1DA-4352-8EF3-7A216D925C57}" type="presOf" srcId="{D0524FD3-6074-45A1-864E-AD1EC2F42D2C}" destId="{DE32740D-0F97-4460-A8EB-823C6DD3E0E2}" srcOrd="0" destOrd="0" presId="urn:microsoft.com/office/officeart/2018/2/layout/IconVerticalSolidList"/>
    <dgm:cxn modelId="{8BC1982B-22D4-4F4A-865D-132A80DDE0DF}" srcId="{1372A8C6-4E49-44D6-AB97-20E9749138BE}" destId="{D0524FD3-6074-45A1-864E-AD1EC2F42D2C}" srcOrd="0" destOrd="0" parTransId="{403E66CD-A2FF-41F8-BAEF-51F597E88D26}" sibTransId="{F5AB7084-831F-447C-AE5A-BA031FE3CCA7}"/>
    <dgm:cxn modelId="{69D43245-F9FC-4E7E-9A1A-86568DBB760A}" srcId="{1372A8C6-4E49-44D6-AB97-20E9749138BE}" destId="{A4D989D8-A2D5-4D88-9A16-9B2FE00F4689}" srcOrd="1" destOrd="0" parTransId="{6F762C7E-0DE4-4BF0-A8F8-804299F50432}" sibTransId="{B90963C3-C15C-4D6A-A57E-7182CF0D5440}"/>
    <dgm:cxn modelId="{6C0C567B-5CD7-4853-96B6-C01FD21FEB5C}" srcId="{1372A8C6-4E49-44D6-AB97-20E9749138BE}" destId="{387B1557-C298-475D-A9B6-C2F2F02E26A8}" srcOrd="3" destOrd="0" parTransId="{24D88084-20FF-4AF4-8DD8-F733F59B01E0}" sibTransId="{51A59682-C90A-4A40-83E5-E665367CB577}"/>
    <dgm:cxn modelId="{8B7D50B3-2A4C-46B2-AA65-F5F2944056AF}" type="presOf" srcId="{387B1557-C298-475D-A9B6-C2F2F02E26A8}" destId="{C4EEB27A-936D-48FD-84A2-B878D42FC14E}" srcOrd="0" destOrd="0" presId="urn:microsoft.com/office/officeart/2018/2/layout/IconVerticalSolidList"/>
    <dgm:cxn modelId="{D75BDFB3-9B82-4C62-8705-2D25841069E3}" srcId="{1372A8C6-4E49-44D6-AB97-20E9749138BE}" destId="{BF9FA737-3EC0-438C-9080-5EEDADF3A187}" srcOrd="2" destOrd="0" parTransId="{37D1158F-C502-4944-B40A-163E16E77AD1}" sibTransId="{7304993A-798B-406B-A4ED-44EFB6F97299}"/>
    <dgm:cxn modelId="{45D011C1-9445-4651-8DA7-05AFCE874F4F}" type="presOf" srcId="{1372A8C6-4E49-44D6-AB97-20E9749138BE}" destId="{2274FC4C-4F6D-43A1-8153-DA51768FB661}" srcOrd="0" destOrd="0" presId="urn:microsoft.com/office/officeart/2018/2/layout/IconVerticalSolidList"/>
    <dgm:cxn modelId="{EF536CC8-5D1D-4F3A-9329-D24464A9AA96}" type="presParOf" srcId="{2274FC4C-4F6D-43A1-8153-DA51768FB661}" destId="{71EA7132-0DEC-4849-9B40-5FE25AA8AC8D}" srcOrd="0" destOrd="0" presId="urn:microsoft.com/office/officeart/2018/2/layout/IconVerticalSolidList"/>
    <dgm:cxn modelId="{7806D20B-11C9-42EE-A31C-8E4E2C8E1B92}" type="presParOf" srcId="{71EA7132-0DEC-4849-9B40-5FE25AA8AC8D}" destId="{767B37AD-150C-40F3-8BC2-B22A7727183F}" srcOrd="0" destOrd="0" presId="urn:microsoft.com/office/officeart/2018/2/layout/IconVerticalSolidList"/>
    <dgm:cxn modelId="{8CCE33C3-B79A-40D0-AEEA-DAD349DAB8F1}" type="presParOf" srcId="{71EA7132-0DEC-4849-9B40-5FE25AA8AC8D}" destId="{9D5ADBE6-7D1E-4BB4-83F2-A31BDA73771E}" srcOrd="1" destOrd="0" presId="urn:microsoft.com/office/officeart/2018/2/layout/IconVerticalSolidList"/>
    <dgm:cxn modelId="{38F94896-BB88-4F38-8905-DF70CE3B6629}" type="presParOf" srcId="{71EA7132-0DEC-4849-9B40-5FE25AA8AC8D}" destId="{147DFD20-F5BD-4265-A9AA-07E31BFA42E6}" srcOrd="2" destOrd="0" presId="urn:microsoft.com/office/officeart/2018/2/layout/IconVerticalSolidList"/>
    <dgm:cxn modelId="{B728D1F9-7A1F-4BB0-B8B9-D8AE815D0B1E}" type="presParOf" srcId="{71EA7132-0DEC-4849-9B40-5FE25AA8AC8D}" destId="{DE32740D-0F97-4460-A8EB-823C6DD3E0E2}" srcOrd="3" destOrd="0" presId="urn:microsoft.com/office/officeart/2018/2/layout/IconVerticalSolidList"/>
    <dgm:cxn modelId="{5D74E784-40F1-4082-A98A-2D1ED93A12AB}" type="presParOf" srcId="{2274FC4C-4F6D-43A1-8153-DA51768FB661}" destId="{3F972D02-D204-480A-9D80-CFBF633BFB8E}" srcOrd="1" destOrd="0" presId="urn:microsoft.com/office/officeart/2018/2/layout/IconVerticalSolidList"/>
    <dgm:cxn modelId="{E54A15EF-586D-4B31-8E34-955453C3E1C9}" type="presParOf" srcId="{2274FC4C-4F6D-43A1-8153-DA51768FB661}" destId="{38CAF193-EF64-4C8A-BAA5-E089798D0180}" srcOrd="2" destOrd="0" presId="urn:microsoft.com/office/officeart/2018/2/layout/IconVerticalSolidList"/>
    <dgm:cxn modelId="{9746E43F-7247-4ACF-BF4C-1EDD44F30657}" type="presParOf" srcId="{38CAF193-EF64-4C8A-BAA5-E089798D0180}" destId="{E9C88A7F-394A-4ED0-B802-30A352FCAE06}" srcOrd="0" destOrd="0" presId="urn:microsoft.com/office/officeart/2018/2/layout/IconVerticalSolidList"/>
    <dgm:cxn modelId="{33C24915-A95C-4F23-B008-0669941A1D52}" type="presParOf" srcId="{38CAF193-EF64-4C8A-BAA5-E089798D0180}" destId="{32FD843B-1A2C-44F1-B235-F67375E9F9AF}" srcOrd="1" destOrd="0" presId="urn:microsoft.com/office/officeart/2018/2/layout/IconVerticalSolidList"/>
    <dgm:cxn modelId="{C6B4C75C-1E70-4469-B956-92D71E31C39C}" type="presParOf" srcId="{38CAF193-EF64-4C8A-BAA5-E089798D0180}" destId="{EE10C5AA-6465-4507-9305-97CDFB5B5185}" srcOrd="2" destOrd="0" presId="urn:microsoft.com/office/officeart/2018/2/layout/IconVerticalSolidList"/>
    <dgm:cxn modelId="{73CCE4BE-E4F9-4F16-ADEC-8D34170EDF6E}" type="presParOf" srcId="{38CAF193-EF64-4C8A-BAA5-E089798D0180}" destId="{37AEB93D-322F-4B87-ABC7-DA61374BCFBE}" srcOrd="3" destOrd="0" presId="urn:microsoft.com/office/officeart/2018/2/layout/IconVerticalSolidList"/>
    <dgm:cxn modelId="{BEBD444B-7AB6-4EA2-82C7-D64A586C2A90}" type="presParOf" srcId="{2274FC4C-4F6D-43A1-8153-DA51768FB661}" destId="{5413B46D-44B5-4D0E-A5CB-F5021852BA22}" srcOrd="3" destOrd="0" presId="urn:microsoft.com/office/officeart/2018/2/layout/IconVerticalSolidList"/>
    <dgm:cxn modelId="{50FDE3D8-6E34-4AFE-9DFA-C8F52A007B0C}" type="presParOf" srcId="{2274FC4C-4F6D-43A1-8153-DA51768FB661}" destId="{5678F414-AF9C-450B-A7E4-51740D792AAA}" srcOrd="4" destOrd="0" presId="urn:microsoft.com/office/officeart/2018/2/layout/IconVerticalSolidList"/>
    <dgm:cxn modelId="{A705496B-EFC5-4A8A-8AF1-AF2AC8E98878}" type="presParOf" srcId="{5678F414-AF9C-450B-A7E4-51740D792AAA}" destId="{ECFCAA11-9D86-44CE-AAC8-EDB00EC9F6FF}" srcOrd="0" destOrd="0" presId="urn:microsoft.com/office/officeart/2018/2/layout/IconVerticalSolidList"/>
    <dgm:cxn modelId="{09853CEB-B29D-4CEB-8B83-88597B90C02F}" type="presParOf" srcId="{5678F414-AF9C-450B-A7E4-51740D792AAA}" destId="{35FE781C-22A6-49EA-B591-AABFDFAFA5F6}" srcOrd="1" destOrd="0" presId="urn:microsoft.com/office/officeart/2018/2/layout/IconVerticalSolidList"/>
    <dgm:cxn modelId="{766A35B2-3AF7-41C3-A0E6-8FEA007CBEB4}" type="presParOf" srcId="{5678F414-AF9C-450B-A7E4-51740D792AAA}" destId="{630FC2D0-5854-464C-9935-C8EA04708754}" srcOrd="2" destOrd="0" presId="urn:microsoft.com/office/officeart/2018/2/layout/IconVerticalSolidList"/>
    <dgm:cxn modelId="{C0AA8753-CB78-459F-AD9C-912490D1C42C}" type="presParOf" srcId="{5678F414-AF9C-450B-A7E4-51740D792AAA}" destId="{A62A9BD6-83A4-4352-BAC5-0B46E756B1D1}" srcOrd="3" destOrd="0" presId="urn:microsoft.com/office/officeart/2018/2/layout/IconVerticalSolidList"/>
    <dgm:cxn modelId="{F55114AB-6B1B-4BD6-947E-5EA38E9D80AE}" type="presParOf" srcId="{2274FC4C-4F6D-43A1-8153-DA51768FB661}" destId="{BB2836A9-109C-4A67-85C7-EACCD82FED24}" srcOrd="5" destOrd="0" presId="urn:microsoft.com/office/officeart/2018/2/layout/IconVerticalSolidList"/>
    <dgm:cxn modelId="{DCF18C24-AD8E-46B0-9DA5-D29F791DD77D}" type="presParOf" srcId="{2274FC4C-4F6D-43A1-8153-DA51768FB661}" destId="{1EB97BEC-FCBA-4B64-AE9F-0002722DC28C}" srcOrd="6" destOrd="0" presId="urn:microsoft.com/office/officeart/2018/2/layout/IconVerticalSolidList"/>
    <dgm:cxn modelId="{0A85EE16-7E98-4A8F-8EB4-42C14FA81F89}" type="presParOf" srcId="{1EB97BEC-FCBA-4B64-AE9F-0002722DC28C}" destId="{9EE5DBA5-65F4-4705-9D83-5C2D0719EC98}" srcOrd="0" destOrd="0" presId="urn:microsoft.com/office/officeart/2018/2/layout/IconVerticalSolidList"/>
    <dgm:cxn modelId="{03A00FFD-DA4A-4D8D-886A-E5A94CC5E592}" type="presParOf" srcId="{1EB97BEC-FCBA-4B64-AE9F-0002722DC28C}" destId="{908E0D43-AA6D-49C5-8EA4-903DB78FA32E}" srcOrd="1" destOrd="0" presId="urn:microsoft.com/office/officeart/2018/2/layout/IconVerticalSolidList"/>
    <dgm:cxn modelId="{20AF7F49-852E-40EF-981D-0DE101277318}" type="presParOf" srcId="{1EB97BEC-FCBA-4B64-AE9F-0002722DC28C}" destId="{FB219C87-7F4B-4905-A047-A9105220FA06}" srcOrd="2" destOrd="0" presId="urn:microsoft.com/office/officeart/2018/2/layout/IconVerticalSolidList"/>
    <dgm:cxn modelId="{3C1DCFA7-4C10-41CA-818D-3F972B5AFEA7}" type="presParOf" srcId="{1EB97BEC-FCBA-4B64-AE9F-0002722DC28C}" destId="{C4EEB27A-936D-48FD-84A2-B878D42FC1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DECEF4-F3F4-4869-9A85-B4404F7C9BD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725ABA8-E876-495D-A87C-19CBFEAE028B}">
      <dgm:prSet/>
      <dgm:spPr/>
      <dgm:t>
        <a:bodyPr/>
        <a:lstStyle/>
        <a:p>
          <a:pPr>
            <a:lnSpc>
              <a:spcPct val="100000"/>
            </a:lnSpc>
          </a:pPr>
          <a:r>
            <a:rPr lang="en-US"/>
            <a:t>Valentine's Day: If applicable, create a special campaign or product line to capitalize on the Valentine's Day holiday.</a:t>
          </a:r>
        </a:p>
      </dgm:t>
    </dgm:pt>
    <dgm:pt modelId="{A8FC4738-168A-4A29-9DF3-2AA08BF90B44}" type="parTrans" cxnId="{BA878499-D695-4642-A131-AEB88ADD1463}">
      <dgm:prSet/>
      <dgm:spPr/>
      <dgm:t>
        <a:bodyPr/>
        <a:lstStyle/>
        <a:p>
          <a:endParaRPr lang="en-US"/>
        </a:p>
      </dgm:t>
    </dgm:pt>
    <dgm:pt modelId="{94DD9F89-DF04-47BF-AEA2-914F49EC01B0}" type="sibTrans" cxnId="{BA878499-D695-4642-A131-AEB88ADD1463}">
      <dgm:prSet/>
      <dgm:spPr/>
      <dgm:t>
        <a:bodyPr/>
        <a:lstStyle/>
        <a:p>
          <a:endParaRPr lang="en-US"/>
        </a:p>
      </dgm:t>
    </dgm:pt>
    <dgm:pt modelId="{9DA05188-0FD7-4F0B-9AC3-5A9F7898E1CC}">
      <dgm:prSet/>
      <dgm:spPr/>
      <dgm:t>
        <a:bodyPr/>
        <a:lstStyle/>
        <a:p>
          <a:pPr>
            <a:lnSpc>
              <a:spcPct val="100000"/>
            </a:lnSpc>
          </a:pPr>
          <a:r>
            <a:rPr lang="en-US"/>
            <a:t>Seasonal Discounts: Offer discounts on products that are relevant to the season or upcoming events.   </a:t>
          </a:r>
        </a:p>
      </dgm:t>
    </dgm:pt>
    <dgm:pt modelId="{70CC29D4-DAE5-4590-8121-48E0F3F298A2}" type="parTrans" cxnId="{B47AED46-38E0-4108-A0F3-9D02F31673D5}">
      <dgm:prSet/>
      <dgm:spPr/>
      <dgm:t>
        <a:bodyPr/>
        <a:lstStyle/>
        <a:p>
          <a:endParaRPr lang="en-US"/>
        </a:p>
      </dgm:t>
    </dgm:pt>
    <dgm:pt modelId="{868951D5-7D9F-437D-BF0E-ABAFFD4C488F}" type="sibTrans" cxnId="{B47AED46-38E0-4108-A0F3-9D02F31673D5}">
      <dgm:prSet/>
      <dgm:spPr/>
      <dgm:t>
        <a:bodyPr/>
        <a:lstStyle/>
        <a:p>
          <a:endParaRPr lang="en-US"/>
        </a:p>
      </dgm:t>
    </dgm:pt>
    <dgm:pt modelId="{E508E91A-60A9-48F8-BC64-63C413C2EB58}">
      <dgm:prSet/>
      <dgm:spPr/>
      <dgm:t>
        <a:bodyPr/>
        <a:lstStyle/>
        <a:p>
          <a:pPr>
            <a:lnSpc>
              <a:spcPct val="100000"/>
            </a:lnSpc>
          </a:pPr>
          <a:r>
            <a:rPr lang="en-US"/>
            <a:t>Limited-Time Offers: Create a sense of urgency with limited-time promotions or flash sales.</a:t>
          </a:r>
        </a:p>
      </dgm:t>
    </dgm:pt>
    <dgm:pt modelId="{58631C62-B34F-447E-A8B2-BC1F6E763AFD}" type="parTrans" cxnId="{98A5AED1-750B-4EED-A038-583481F50166}">
      <dgm:prSet/>
      <dgm:spPr/>
      <dgm:t>
        <a:bodyPr/>
        <a:lstStyle/>
        <a:p>
          <a:endParaRPr lang="en-US"/>
        </a:p>
      </dgm:t>
    </dgm:pt>
    <dgm:pt modelId="{9AD6B61C-7590-4BCC-AF91-17BD4CD5D042}" type="sibTrans" cxnId="{98A5AED1-750B-4EED-A038-583481F50166}">
      <dgm:prSet/>
      <dgm:spPr/>
      <dgm:t>
        <a:bodyPr/>
        <a:lstStyle/>
        <a:p>
          <a:endParaRPr lang="en-US"/>
        </a:p>
      </dgm:t>
    </dgm:pt>
    <dgm:pt modelId="{FA9CF2D0-3557-4947-829B-7CE4D26C0FB7}" type="pres">
      <dgm:prSet presAssocID="{F3DECEF4-F3F4-4869-9A85-B4404F7C9BDF}" presName="root" presStyleCnt="0">
        <dgm:presLayoutVars>
          <dgm:dir/>
          <dgm:resizeHandles val="exact"/>
        </dgm:presLayoutVars>
      </dgm:prSet>
      <dgm:spPr/>
    </dgm:pt>
    <dgm:pt modelId="{6312832F-418B-4E6F-B77E-E00576624748}" type="pres">
      <dgm:prSet presAssocID="{A725ABA8-E876-495D-A87C-19CBFEAE028B}" presName="compNode" presStyleCnt="0"/>
      <dgm:spPr/>
    </dgm:pt>
    <dgm:pt modelId="{3D9F82AA-6921-409B-951C-04CF1E90EACE}" type="pres">
      <dgm:prSet presAssocID="{A725ABA8-E876-495D-A87C-19CBFEAE02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ve Letter"/>
        </a:ext>
      </dgm:extLst>
    </dgm:pt>
    <dgm:pt modelId="{D831EB7A-7FE3-4374-BE56-AE5D349B684A}" type="pres">
      <dgm:prSet presAssocID="{A725ABA8-E876-495D-A87C-19CBFEAE028B}" presName="spaceRect" presStyleCnt="0"/>
      <dgm:spPr/>
    </dgm:pt>
    <dgm:pt modelId="{674BDB0C-6BBF-4857-B99F-393E1FB64EE3}" type="pres">
      <dgm:prSet presAssocID="{A725ABA8-E876-495D-A87C-19CBFEAE028B}" presName="textRect" presStyleLbl="revTx" presStyleIdx="0" presStyleCnt="3">
        <dgm:presLayoutVars>
          <dgm:chMax val="1"/>
          <dgm:chPref val="1"/>
        </dgm:presLayoutVars>
      </dgm:prSet>
      <dgm:spPr/>
    </dgm:pt>
    <dgm:pt modelId="{62586071-AABE-488B-9AF4-70D2D6DDC16A}" type="pres">
      <dgm:prSet presAssocID="{94DD9F89-DF04-47BF-AEA2-914F49EC01B0}" presName="sibTrans" presStyleCnt="0"/>
      <dgm:spPr/>
    </dgm:pt>
    <dgm:pt modelId="{DE94917F-7A99-4396-91B8-600FF33C35AF}" type="pres">
      <dgm:prSet presAssocID="{9DA05188-0FD7-4F0B-9AC3-5A9F7898E1CC}" presName="compNode" presStyleCnt="0"/>
      <dgm:spPr/>
    </dgm:pt>
    <dgm:pt modelId="{4A3A85DD-6233-4E0C-80A8-DF97C4125E72}" type="pres">
      <dgm:prSet presAssocID="{9DA05188-0FD7-4F0B-9AC3-5A9F7898E1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ingerbread Cookie"/>
        </a:ext>
      </dgm:extLst>
    </dgm:pt>
    <dgm:pt modelId="{F89FE2FA-C991-4A29-99D8-B3CE23CE1B3D}" type="pres">
      <dgm:prSet presAssocID="{9DA05188-0FD7-4F0B-9AC3-5A9F7898E1CC}" presName="spaceRect" presStyleCnt="0"/>
      <dgm:spPr/>
    </dgm:pt>
    <dgm:pt modelId="{CDA9F19B-34A7-4F7C-9D25-6E5BAF83D762}" type="pres">
      <dgm:prSet presAssocID="{9DA05188-0FD7-4F0B-9AC3-5A9F7898E1CC}" presName="textRect" presStyleLbl="revTx" presStyleIdx="1" presStyleCnt="3">
        <dgm:presLayoutVars>
          <dgm:chMax val="1"/>
          <dgm:chPref val="1"/>
        </dgm:presLayoutVars>
      </dgm:prSet>
      <dgm:spPr/>
    </dgm:pt>
    <dgm:pt modelId="{76617DF5-E16B-408B-9C6D-64C4B0B6BC8A}" type="pres">
      <dgm:prSet presAssocID="{868951D5-7D9F-437D-BF0E-ABAFFD4C488F}" presName="sibTrans" presStyleCnt="0"/>
      <dgm:spPr/>
    </dgm:pt>
    <dgm:pt modelId="{4B30D935-8BF4-43A8-A562-FAE846560581}" type="pres">
      <dgm:prSet presAssocID="{E508E91A-60A9-48F8-BC64-63C413C2EB58}" presName="compNode" presStyleCnt="0"/>
      <dgm:spPr/>
    </dgm:pt>
    <dgm:pt modelId="{FCBDE957-E4D9-4487-92A6-2DF16E7C891D}" type="pres">
      <dgm:prSet presAssocID="{E508E91A-60A9-48F8-BC64-63C413C2EB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84CB41EF-59CC-4F03-ADA8-67571123BE40}" type="pres">
      <dgm:prSet presAssocID="{E508E91A-60A9-48F8-BC64-63C413C2EB58}" presName="spaceRect" presStyleCnt="0"/>
      <dgm:spPr/>
    </dgm:pt>
    <dgm:pt modelId="{B4D406ED-B92B-451C-8392-2C3C357F4A40}" type="pres">
      <dgm:prSet presAssocID="{E508E91A-60A9-48F8-BC64-63C413C2EB58}" presName="textRect" presStyleLbl="revTx" presStyleIdx="2" presStyleCnt="3">
        <dgm:presLayoutVars>
          <dgm:chMax val="1"/>
          <dgm:chPref val="1"/>
        </dgm:presLayoutVars>
      </dgm:prSet>
      <dgm:spPr/>
    </dgm:pt>
  </dgm:ptLst>
  <dgm:cxnLst>
    <dgm:cxn modelId="{BCF2C101-73C2-4D1F-9F34-E6D24A29798F}" type="presOf" srcId="{9DA05188-0FD7-4F0B-9AC3-5A9F7898E1CC}" destId="{CDA9F19B-34A7-4F7C-9D25-6E5BAF83D762}" srcOrd="0" destOrd="0" presId="urn:microsoft.com/office/officeart/2018/2/layout/IconLabelList"/>
    <dgm:cxn modelId="{E5D44A37-AFB5-43BE-BCC7-4C0EC9193EB7}" type="presOf" srcId="{A725ABA8-E876-495D-A87C-19CBFEAE028B}" destId="{674BDB0C-6BBF-4857-B99F-393E1FB64EE3}" srcOrd="0" destOrd="0" presId="urn:microsoft.com/office/officeart/2018/2/layout/IconLabelList"/>
    <dgm:cxn modelId="{B47AED46-38E0-4108-A0F3-9D02F31673D5}" srcId="{F3DECEF4-F3F4-4869-9A85-B4404F7C9BDF}" destId="{9DA05188-0FD7-4F0B-9AC3-5A9F7898E1CC}" srcOrd="1" destOrd="0" parTransId="{70CC29D4-DAE5-4590-8121-48E0F3F298A2}" sibTransId="{868951D5-7D9F-437D-BF0E-ABAFFD4C488F}"/>
    <dgm:cxn modelId="{2C4AAC55-26FE-4330-96E4-2E41EE3E8E29}" type="presOf" srcId="{F3DECEF4-F3F4-4869-9A85-B4404F7C9BDF}" destId="{FA9CF2D0-3557-4947-829B-7CE4D26C0FB7}" srcOrd="0" destOrd="0" presId="urn:microsoft.com/office/officeart/2018/2/layout/IconLabelList"/>
    <dgm:cxn modelId="{BA878499-D695-4642-A131-AEB88ADD1463}" srcId="{F3DECEF4-F3F4-4869-9A85-B4404F7C9BDF}" destId="{A725ABA8-E876-495D-A87C-19CBFEAE028B}" srcOrd="0" destOrd="0" parTransId="{A8FC4738-168A-4A29-9DF3-2AA08BF90B44}" sibTransId="{94DD9F89-DF04-47BF-AEA2-914F49EC01B0}"/>
    <dgm:cxn modelId="{C72EE4BE-9384-4EC4-A51E-FD477FE1014F}" type="presOf" srcId="{E508E91A-60A9-48F8-BC64-63C413C2EB58}" destId="{B4D406ED-B92B-451C-8392-2C3C357F4A40}" srcOrd="0" destOrd="0" presId="urn:microsoft.com/office/officeart/2018/2/layout/IconLabelList"/>
    <dgm:cxn modelId="{98A5AED1-750B-4EED-A038-583481F50166}" srcId="{F3DECEF4-F3F4-4869-9A85-B4404F7C9BDF}" destId="{E508E91A-60A9-48F8-BC64-63C413C2EB58}" srcOrd="2" destOrd="0" parTransId="{58631C62-B34F-447E-A8B2-BC1F6E763AFD}" sibTransId="{9AD6B61C-7590-4BCC-AF91-17BD4CD5D042}"/>
    <dgm:cxn modelId="{6A3A6295-2E8B-48F1-B62D-3B0C970EEF69}" type="presParOf" srcId="{FA9CF2D0-3557-4947-829B-7CE4D26C0FB7}" destId="{6312832F-418B-4E6F-B77E-E00576624748}" srcOrd="0" destOrd="0" presId="urn:microsoft.com/office/officeart/2018/2/layout/IconLabelList"/>
    <dgm:cxn modelId="{A7E08B87-2E59-49F3-A61C-220939D82D99}" type="presParOf" srcId="{6312832F-418B-4E6F-B77E-E00576624748}" destId="{3D9F82AA-6921-409B-951C-04CF1E90EACE}" srcOrd="0" destOrd="0" presId="urn:microsoft.com/office/officeart/2018/2/layout/IconLabelList"/>
    <dgm:cxn modelId="{54852124-5777-4735-9314-3D23ADA777FF}" type="presParOf" srcId="{6312832F-418B-4E6F-B77E-E00576624748}" destId="{D831EB7A-7FE3-4374-BE56-AE5D349B684A}" srcOrd="1" destOrd="0" presId="urn:microsoft.com/office/officeart/2018/2/layout/IconLabelList"/>
    <dgm:cxn modelId="{29FFD113-DC55-4C45-9CA8-332623079452}" type="presParOf" srcId="{6312832F-418B-4E6F-B77E-E00576624748}" destId="{674BDB0C-6BBF-4857-B99F-393E1FB64EE3}" srcOrd="2" destOrd="0" presId="urn:microsoft.com/office/officeart/2018/2/layout/IconLabelList"/>
    <dgm:cxn modelId="{208587AD-7A88-447A-936D-38E9687B4B39}" type="presParOf" srcId="{FA9CF2D0-3557-4947-829B-7CE4D26C0FB7}" destId="{62586071-AABE-488B-9AF4-70D2D6DDC16A}" srcOrd="1" destOrd="0" presId="urn:microsoft.com/office/officeart/2018/2/layout/IconLabelList"/>
    <dgm:cxn modelId="{4BC462DA-9482-4AC7-A7A7-7C5196141215}" type="presParOf" srcId="{FA9CF2D0-3557-4947-829B-7CE4D26C0FB7}" destId="{DE94917F-7A99-4396-91B8-600FF33C35AF}" srcOrd="2" destOrd="0" presId="urn:microsoft.com/office/officeart/2018/2/layout/IconLabelList"/>
    <dgm:cxn modelId="{772C3A46-58BC-452F-80A6-39187E4D4FA6}" type="presParOf" srcId="{DE94917F-7A99-4396-91B8-600FF33C35AF}" destId="{4A3A85DD-6233-4E0C-80A8-DF97C4125E72}" srcOrd="0" destOrd="0" presId="urn:microsoft.com/office/officeart/2018/2/layout/IconLabelList"/>
    <dgm:cxn modelId="{5BC0197F-28F6-4539-B83D-846C7A3898E7}" type="presParOf" srcId="{DE94917F-7A99-4396-91B8-600FF33C35AF}" destId="{F89FE2FA-C991-4A29-99D8-B3CE23CE1B3D}" srcOrd="1" destOrd="0" presId="urn:microsoft.com/office/officeart/2018/2/layout/IconLabelList"/>
    <dgm:cxn modelId="{B20077C4-DB74-4D64-B699-5A92DA4B76BE}" type="presParOf" srcId="{DE94917F-7A99-4396-91B8-600FF33C35AF}" destId="{CDA9F19B-34A7-4F7C-9D25-6E5BAF83D762}" srcOrd="2" destOrd="0" presId="urn:microsoft.com/office/officeart/2018/2/layout/IconLabelList"/>
    <dgm:cxn modelId="{03EBA7B0-B743-4009-BD13-B9FB8BA770F5}" type="presParOf" srcId="{FA9CF2D0-3557-4947-829B-7CE4D26C0FB7}" destId="{76617DF5-E16B-408B-9C6D-64C4B0B6BC8A}" srcOrd="3" destOrd="0" presId="urn:microsoft.com/office/officeart/2018/2/layout/IconLabelList"/>
    <dgm:cxn modelId="{4476752F-083C-4930-8D31-62D5BC720FCC}" type="presParOf" srcId="{FA9CF2D0-3557-4947-829B-7CE4D26C0FB7}" destId="{4B30D935-8BF4-43A8-A562-FAE846560581}" srcOrd="4" destOrd="0" presId="urn:microsoft.com/office/officeart/2018/2/layout/IconLabelList"/>
    <dgm:cxn modelId="{843806C7-A8A2-4858-A968-3A40C01AB9EF}" type="presParOf" srcId="{4B30D935-8BF4-43A8-A562-FAE846560581}" destId="{FCBDE957-E4D9-4487-92A6-2DF16E7C891D}" srcOrd="0" destOrd="0" presId="urn:microsoft.com/office/officeart/2018/2/layout/IconLabelList"/>
    <dgm:cxn modelId="{46EB9E84-F142-4F4B-892C-2EA027410368}" type="presParOf" srcId="{4B30D935-8BF4-43A8-A562-FAE846560581}" destId="{84CB41EF-59CC-4F03-ADA8-67571123BE40}" srcOrd="1" destOrd="0" presId="urn:microsoft.com/office/officeart/2018/2/layout/IconLabelList"/>
    <dgm:cxn modelId="{A04E6180-711C-420E-82DE-DF2B6DA6C37F}" type="presParOf" srcId="{4B30D935-8BF4-43A8-A562-FAE846560581}" destId="{B4D406ED-B92B-451C-8392-2C3C357F4A4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12619-24BC-4131-AC0E-198BCAD2C4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7B59BD5-0AB0-43C5-9D5F-7DB0B96D9A03}">
      <dgm:prSet/>
      <dgm:spPr/>
      <dgm:t>
        <a:bodyPr/>
        <a:lstStyle/>
        <a:p>
          <a:r>
            <a:rPr lang="en-US"/>
            <a:t>1. Personal visits: Organizing visits to homes or places where they gather, such as clubs or care centers.</a:t>
          </a:r>
        </a:p>
      </dgm:t>
    </dgm:pt>
    <dgm:pt modelId="{63339573-36A4-4739-9FBD-FFFE553A281B}" type="parTrans" cxnId="{0CF40347-6698-4B2A-878E-31B7C28A2FC4}">
      <dgm:prSet/>
      <dgm:spPr/>
      <dgm:t>
        <a:bodyPr/>
        <a:lstStyle/>
        <a:p>
          <a:endParaRPr lang="en-US"/>
        </a:p>
      </dgm:t>
    </dgm:pt>
    <dgm:pt modelId="{FCBF4596-EC91-4353-A6A7-50099D56A4EB}" type="sibTrans" cxnId="{0CF40347-6698-4B2A-878E-31B7C28A2FC4}">
      <dgm:prSet/>
      <dgm:spPr/>
      <dgm:t>
        <a:bodyPr/>
        <a:lstStyle/>
        <a:p>
          <a:endParaRPr lang="en-US"/>
        </a:p>
      </dgm:t>
    </dgm:pt>
    <dgm:pt modelId="{A818F90D-EC7E-43DB-A1BF-1AA410326FB2}">
      <dgm:prSet/>
      <dgm:spPr/>
      <dgm:t>
        <a:bodyPr/>
        <a:lstStyle/>
        <a:p>
          <a:r>
            <a:rPr lang="en-US"/>
            <a:t>2. Community events: Participating in local events or organizing workshops, where products can be displayed directly and people can interact.</a:t>
          </a:r>
        </a:p>
      </dgm:t>
    </dgm:pt>
    <dgm:pt modelId="{6191B01B-5D55-4EF0-8CB1-E46B960ED1B7}" type="parTrans" cxnId="{E75B2316-6889-48BE-A152-485220F3C9EE}">
      <dgm:prSet/>
      <dgm:spPr/>
      <dgm:t>
        <a:bodyPr/>
        <a:lstStyle/>
        <a:p>
          <a:endParaRPr lang="en-US"/>
        </a:p>
      </dgm:t>
    </dgm:pt>
    <dgm:pt modelId="{2680BC56-1784-43D4-AEEB-D648B8DA37D0}" type="sibTrans" cxnId="{E75B2316-6889-48BE-A152-485220F3C9EE}">
      <dgm:prSet/>
      <dgm:spPr/>
      <dgm:t>
        <a:bodyPr/>
        <a:lstStyle/>
        <a:p>
          <a:endParaRPr lang="en-US"/>
        </a:p>
      </dgm:t>
    </dgm:pt>
    <dgm:pt modelId="{2C9D4066-0BC6-4129-83B6-671EEC7F9C6E}">
      <dgm:prSet/>
      <dgm:spPr/>
      <dgm:t>
        <a:bodyPr/>
        <a:lstStyle/>
        <a:p>
          <a:r>
            <a:rPr lang="en-US"/>
            <a:t>3. Advertising in local newspapers: Publishing advertisements in newspapers that seniors read.</a:t>
          </a:r>
        </a:p>
      </dgm:t>
    </dgm:pt>
    <dgm:pt modelId="{083FEF4A-57D6-44EC-B922-CFA511B9C48C}" type="parTrans" cxnId="{E904E0F1-EBBD-4416-9CFE-16D4958EA8D6}">
      <dgm:prSet/>
      <dgm:spPr/>
      <dgm:t>
        <a:bodyPr/>
        <a:lstStyle/>
        <a:p>
          <a:endParaRPr lang="en-US"/>
        </a:p>
      </dgm:t>
    </dgm:pt>
    <dgm:pt modelId="{3252FF36-9CBC-422E-B8B2-34F5D4A396E1}" type="sibTrans" cxnId="{E904E0F1-EBBD-4416-9CFE-16D4958EA8D6}">
      <dgm:prSet/>
      <dgm:spPr/>
      <dgm:t>
        <a:bodyPr/>
        <a:lstStyle/>
        <a:p>
          <a:endParaRPr lang="en-US"/>
        </a:p>
      </dgm:t>
    </dgm:pt>
    <dgm:pt modelId="{C2259B8B-711C-4FE2-98B6-23FCE61F644B}">
      <dgm:prSet/>
      <dgm:spPr/>
      <dgm:t>
        <a:bodyPr/>
        <a:lstStyle/>
        <a:p>
          <a:r>
            <a:rPr lang="en-US"/>
            <a:t>4. Family communication: Encouraging family members to talk to seniors about products and their features.</a:t>
          </a:r>
        </a:p>
      </dgm:t>
    </dgm:pt>
    <dgm:pt modelId="{7B9D40B3-F277-49C6-A2C0-F0DBC40A8C5A}" type="parTrans" cxnId="{3F8859AF-8411-48CA-AF6B-D55F7939C8FA}">
      <dgm:prSet/>
      <dgm:spPr/>
      <dgm:t>
        <a:bodyPr/>
        <a:lstStyle/>
        <a:p>
          <a:endParaRPr lang="en-US"/>
        </a:p>
      </dgm:t>
    </dgm:pt>
    <dgm:pt modelId="{88D7BAB1-2052-48EE-9899-6B48AF8C5736}" type="sibTrans" cxnId="{3F8859AF-8411-48CA-AF6B-D55F7939C8FA}">
      <dgm:prSet/>
      <dgm:spPr/>
      <dgm:t>
        <a:bodyPr/>
        <a:lstStyle/>
        <a:p>
          <a:endParaRPr lang="en-US"/>
        </a:p>
      </dgm:t>
    </dgm:pt>
    <dgm:pt modelId="{750CEEDC-4318-4828-B1D4-98038FE04DB9}" type="pres">
      <dgm:prSet presAssocID="{D8012619-24BC-4131-AC0E-198BCAD2C4D1}" presName="linear" presStyleCnt="0">
        <dgm:presLayoutVars>
          <dgm:animLvl val="lvl"/>
          <dgm:resizeHandles val="exact"/>
        </dgm:presLayoutVars>
      </dgm:prSet>
      <dgm:spPr/>
    </dgm:pt>
    <dgm:pt modelId="{70290DB9-DB5D-4AD8-9769-42C5DB6E695F}" type="pres">
      <dgm:prSet presAssocID="{27B59BD5-0AB0-43C5-9D5F-7DB0B96D9A03}" presName="parentText" presStyleLbl="node1" presStyleIdx="0" presStyleCnt="4">
        <dgm:presLayoutVars>
          <dgm:chMax val="0"/>
          <dgm:bulletEnabled val="1"/>
        </dgm:presLayoutVars>
      </dgm:prSet>
      <dgm:spPr/>
    </dgm:pt>
    <dgm:pt modelId="{5EEA575E-8834-4C44-92A3-75802F70C498}" type="pres">
      <dgm:prSet presAssocID="{FCBF4596-EC91-4353-A6A7-50099D56A4EB}" presName="spacer" presStyleCnt="0"/>
      <dgm:spPr/>
    </dgm:pt>
    <dgm:pt modelId="{15409929-124E-41A7-B9FC-7E243DE14669}" type="pres">
      <dgm:prSet presAssocID="{A818F90D-EC7E-43DB-A1BF-1AA410326FB2}" presName="parentText" presStyleLbl="node1" presStyleIdx="1" presStyleCnt="4">
        <dgm:presLayoutVars>
          <dgm:chMax val="0"/>
          <dgm:bulletEnabled val="1"/>
        </dgm:presLayoutVars>
      </dgm:prSet>
      <dgm:spPr/>
    </dgm:pt>
    <dgm:pt modelId="{A442691D-36BD-4104-A4E4-6E90CEA6EAB8}" type="pres">
      <dgm:prSet presAssocID="{2680BC56-1784-43D4-AEEB-D648B8DA37D0}" presName="spacer" presStyleCnt="0"/>
      <dgm:spPr/>
    </dgm:pt>
    <dgm:pt modelId="{6D16FA9F-CD0B-4775-81A1-4FEC49624CEA}" type="pres">
      <dgm:prSet presAssocID="{2C9D4066-0BC6-4129-83B6-671EEC7F9C6E}" presName="parentText" presStyleLbl="node1" presStyleIdx="2" presStyleCnt="4">
        <dgm:presLayoutVars>
          <dgm:chMax val="0"/>
          <dgm:bulletEnabled val="1"/>
        </dgm:presLayoutVars>
      </dgm:prSet>
      <dgm:spPr/>
    </dgm:pt>
    <dgm:pt modelId="{6B1DED75-C9CF-4131-9AA5-8647EEA2C786}" type="pres">
      <dgm:prSet presAssocID="{3252FF36-9CBC-422E-B8B2-34F5D4A396E1}" presName="spacer" presStyleCnt="0"/>
      <dgm:spPr/>
    </dgm:pt>
    <dgm:pt modelId="{278587A9-8538-4713-A309-4E94D6025E6B}" type="pres">
      <dgm:prSet presAssocID="{C2259B8B-711C-4FE2-98B6-23FCE61F644B}" presName="parentText" presStyleLbl="node1" presStyleIdx="3" presStyleCnt="4">
        <dgm:presLayoutVars>
          <dgm:chMax val="0"/>
          <dgm:bulletEnabled val="1"/>
        </dgm:presLayoutVars>
      </dgm:prSet>
      <dgm:spPr/>
    </dgm:pt>
  </dgm:ptLst>
  <dgm:cxnLst>
    <dgm:cxn modelId="{E3012A0F-F250-4A2B-9D85-60D5A7CD2BAF}" type="presOf" srcId="{A818F90D-EC7E-43DB-A1BF-1AA410326FB2}" destId="{15409929-124E-41A7-B9FC-7E243DE14669}" srcOrd="0" destOrd="0" presId="urn:microsoft.com/office/officeart/2005/8/layout/vList2"/>
    <dgm:cxn modelId="{CD2CBF15-30FC-40A1-BEBF-446FBAB61FCE}" type="presOf" srcId="{C2259B8B-711C-4FE2-98B6-23FCE61F644B}" destId="{278587A9-8538-4713-A309-4E94D6025E6B}" srcOrd="0" destOrd="0" presId="urn:microsoft.com/office/officeart/2005/8/layout/vList2"/>
    <dgm:cxn modelId="{E75B2316-6889-48BE-A152-485220F3C9EE}" srcId="{D8012619-24BC-4131-AC0E-198BCAD2C4D1}" destId="{A818F90D-EC7E-43DB-A1BF-1AA410326FB2}" srcOrd="1" destOrd="0" parTransId="{6191B01B-5D55-4EF0-8CB1-E46B960ED1B7}" sibTransId="{2680BC56-1784-43D4-AEEB-D648B8DA37D0}"/>
    <dgm:cxn modelId="{0CF40347-6698-4B2A-878E-31B7C28A2FC4}" srcId="{D8012619-24BC-4131-AC0E-198BCAD2C4D1}" destId="{27B59BD5-0AB0-43C5-9D5F-7DB0B96D9A03}" srcOrd="0" destOrd="0" parTransId="{63339573-36A4-4739-9FBD-FFFE553A281B}" sibTransId="{FCBF4596-EC91-4353-A6A7-50099D56A4EB}"/>
    <dgm:cxn modelId="{C59328AA-4AA5-474F-886A-DF37CEA684C2}" type="presOf" srcId="{D8012619-24BC-4131-AC0E-198BCAD2C4D1}" destId="{750CEEDC-4318-4828-B1D4-98038FE04DB9}" srcOrd="0" destOrd="0" presId="urn:microsoft.com/office/officeart/2005/8/layout/vList2"/>
    <dgm:cxn modelId="{3F8859AF-8411-48CA-AF6B-D55F7939C8FA}" srcId="{D8012619-24BC-4131-AC0E-198BCAD2C4D1}" destId="{C2259B8B-711C-4FE2-98B6-23FCE61F644B}" srcOrd="3" destOrd="0" parTransId="{7B9D40B3-F277-49C6-A2C0-F0DBC40A8C5A}" sibTransId="{88D7BAB1-2052-48EE-9899-6B48AF8C5736}"/>
    <dgm:cxn modelId="{262426EC-FCAC-4603-9E4B-CD53D44B502B}" type="presOf" srcId="{2C9D4066-0BC6-4129-83B6-671EEC7F9C6E}" destId="{6D16FA9F-CD0B-4775-81A1-4FEC49624CEA}" srcOrd="0" destOrd="0" presId="urn:microsoft.com/office/officeart/2005/8/layout/vList2"/>
    <dgm:cxn modelId="{E904E0F1-EBBD-4416-9CFE-16D4958EA8D6}" srcId="{D8012619-24BC-4131-AC0E-198BCAD2C4D1}" destId="{2C9D4066-0BC6-4129-83B6-671EEC7F9C6E}" srcOrd="2" destOrd="0" parTransId="{083FEF4A-57D6-44EC-B922-CFA511B9C48C}" sibTransId="{3252FF36-9CBC-422E-B8B2-34F5D4A396E1}"/>
    <dgm:cxn modelId="{10220FFB-D05B-4BFD-8EE6-5CF60D431793}" type="presOf" srcId="{27B59BD5-0AB0-43C5-9D5F-7DB0B96D9A03}" destId="{70290DB9-DB5D-4AD8-9769-42C5DB6E695F}" srcOrd="0" destOrd="0" presId="urn:microsoft.com/office/officeart/2005/8/layout/vList2"/>
    <dgm:cxn modelId="{9F681183-8668-48B9-91B1-60FB9D7B38E7}" type="presParOf" srcId="{750CEEDC-4318-4828-B1D4-98038FE04DB9}" destId="{70290DB9-DB5D-4AD8-9769-42C5DB6E695F}" srcOrd="0" destOrd="0" presId="urn:microsoft.com/office/officeart/2005/8/layout/vList2"/>
    <dgm:cxn modelId="{5B708432-B317-4151-B0EB-CFD43F26F499}" type="presParOf" srcId="{750CEEDC-4318-4828-B1D4-98038FE04DB9}" destId="{5EEA575E-8834-4C44-92A3-75802F70C498}" srcOrd="1" destOrd="0" presId="urn:microsoft.com/office/officeart/2005/8/layout/vList2"/>
    <dgm:cxn modelId="{B10DEB47-E4F8-4BA2-B103-C3B9A63B90ED}" type="presParOf" srcId="{750CEEDC-4318-4828-B1D4-98038FE04DB9}" destId="{15409929-124E-41A7-B9FC-7E243DE14669}" srcOrd="2" destOrd="0" presId="urn:microsoft.com/office/officeart/2005/8/layout/vList2"/>
    <dgm:cxn modelId="{32AC2F0E-CCA8-4367-A2C2-F2308655E4B5}" type="presParOf" srcId="{750CEEDC-4318-4828-B1D4-98038FE04DB9}" destId="{A442691D-36BD-4104-A4E4-6E90CEA6EAB8}" srcOrd="3" destOrd="0" presId="urn:microsoft.com/office/officeart/2005/8/layout/vList2"/>
    <dgm:cxn modelId="{15A405FC-1B20-4CF3-802A-4D6498D2C06E}" type="presParOf" srcId="{750CEEDC-4318-4828-B1D4-98038FE04DB9}" destId="{6D16FA9F-CD0B-4775-81A1-4FEC49624CEA}" srcOrd="4" destOrd="0" presId="urn:microsoft.com/office/officeart/2005/8/layout/vList2"/>
    <dgm:cxn modelId="{FF13F150-1DED-463E-A346-B14D6F7D0BD0}" type="presParOf" srcId="{750CEEDC-4318-4828-B1D4-98038FE04DB9}" destId="{6B1DED75-C9CF-4131-9AA5-8647EEA2C786}" srcOrd="5" destOrd="0" presId="urn:microsoft.com/office/officeart/2005/8/layout/vList2"/>
    <dgm:cxn modelId="{AE718047-D0D3-4212-960D-6E4B6C231FE9}" type="presParOf" srcId="{750CEEDC-4318-4828-B1D4-98038FE04DB9}" destId="{278587A9-8538-4713-A309-4E94D6025E6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25989-5181-4FBC-A044-5FF45ECEE219}">
      <dsp:nvSpPr>
        <dsp:cNvPr id="0" name=""/>
        <dsp:cNvSpPr/>
      </dsp:nvSpPr>
      <dsp:spPr>
        <a:xfrm>
          <a:off x="2046459" y="744782"/>
          <a:ext cx="440060" cy="91440"/>
        </a:xfrm>
        <a:custGeom>
          <a:avLst/>
          <a:gdLst/>
          <a:ahLst/>
          <a:cxnLst/>
          <a:rect l="0" t="0" r="0" b="0"/>
          <a:pathLst>
            <a:path>
              <a:moveTo>
                <a:pt x="0" y="45720"/>
              </a:moveTo>
              <a:lnTo>
                <a:pt x="44006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4723" y="788149"/>
        <a:ext cx="23533" cy="4706"/>
      </dsp:txXfrm>
    </dsp:sp>
    <dsp:sp modelId="{1D428A9F-9DD6-45FF-94C3-2B8D5D382DE7}">
      <dsp:nvSpPr>
        <dsp:cNvPr id="0" name=""/>
        <dsp:cNvSpPr/>
      </dsp:nvSpPr>
      <dsp:spPr>
        <a:xfrm>
          <a:off x="1910" y="176597"/>
          <a:ext cx="2046349" cy="122780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ur-IN" sz="1400" b="1" i="0" kern="1200" baseline="0"/>
            <a:t>Ship Mode:</a:t>
          </a:r>
          <a:r>
            <a:rPr lang="ur-IN" sz="1400" b="0" i="0" kern="1200" baseline="0"/>
            <a:t> Standard Class is the most common.</a:t>
          </a:r>
          <a:endParaRPr lang="en-US" sz="1400" kern="1200"/>
        </a:p>
      </dsp:txBody>
      <dsp:txXfrm>
        <a:off x="1910" y="176597"/>
        <a:ext cx="2046349" cy="1227809"/>
      </dsp:txXfrm>
    </dsp:sp>
    <dsp:sp modelId="{AB5033A4-1075-458C-9A02-86EFA155AAF5}">
      <dsp:nvSpPr>
        <dsp:cNvPr id="0" name=""/>
        <dsp:cNvSpPr/>
      </dsp:nvSpPr>
      <dsp:spPr>
        <a:xfrm>
          <a:off x="4563469" y="744782"/>
          <a:ext cx="440060" cy="91440"/>
        </a:xfrm>
        <a:custGeom>
          <a:avLst/>
          <a:gdLst/>
          <a:ahLst/>
          <a:cxnLst/>
          <a:rect l="0" t="0" r="0" b="0"/>
          <a:pathLst>
            <a:path>
              <a:moveTo>
                <a:pt x="0" y="45720"/>
              </a:moveTo>
              <a:lnTo>
                <a:pt x="440060" y="45720"/>
              </a:lnTo>
            </a:path>
          </a:pathLst>
        </a:custGeom>
        <a:noFill/>
        <a:ln w="6350" cap="flat" cmpd="sng" algn="ctr">
          <a:solidFill>
            <a:schemeClr val="accent5">
              <a:hueOff val="-136863"/>
              <a:satOff val="2677"/>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1733" y="788149"/>
        <a:ext cx="23533" cy="4706"/>
      </dsp:txXfrm>
    </dsp:sp>
    <dsp:sp modelId="{C11692D3-3B8F-4E67-92A1-6E0B0A76A31E}">
      <dsp:nvSpPr>
        <dsp:cNvPr id="0" name=""/>
        <dsp:cNvSpPr/>
      </dsp:nvSpPr>
      <dsp:spPr>
        <a:xfrm>
          <a:off x="2518920" y="176597"/>
          <a:ext cx="2046349" cy="1227809"/>
        </a:xfrm>
        <a:prstGeom prst="rect">
          <a:avLst/>
        </a:prstGeom>
        <a:solidFill>
          <a:schemeClr val="accent5">
            <a:hueOff val="-114053"/>
            <a:satOff val="2231"/>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ur-IN" sz="1400" b="1" i="0" kern="1200" baseline="0" dirty="0" err="1"/>
            <a:t>Customer</a:t>
          </a:r>
          <a:r>
            <a:rPr lang="ur-IN" sz="1400" b="1" i="0" kern="1200" baseline="0" dirty="0"/>
            <a:t> </a:t>
          </a:r>
          <a:r>
            <a:rPr lang="ur-IN" sz="1400" b="1" i="0" kern="1200" baseline="0" dirty="0" err="1"/>
            <a:t>Segment</a:t>
          </a:r>
          <a:r>
            <a:rPr lang="ur-IN" sz="1400" b="1" i="0" kern="1200" baseline="0" dirty="0"/>
            <a:t>:</a:t>
          </a:r>
          <a:r>
            <a:rPr lang="ur-IN" sz="1400" b="0" i="0" kern="1200" baseline="0" dirty="0"/>
            <a:t> </a:t>
          </a:r>
          <a:r>
            <a:rPr lang="ur-IN" sz="1400" b="0" i="0" kern="1200" baseline="0" dirty="0" err="1"/>
            <a:t>Consumers</a:t>
          </a:r>
          <a:r>
            <a:rPr lang="ur-IN" sz="1400" b="0" i="0" kern="1200" baseline="0" dirty="0"/>
            <a:t> </a:t>
          </a:r>
          <a:r>
            <a:rPr lang="ur-IN" sz="1400" b="0" i="0" kern="1200" baseline="0" dirty="0" err="1"/>
            <a:t>dominate</a:t>
          </a:r>
          <a:r>
            <a:rPr lang="ur-IN" sz="1400" b="0" i="0" kern="1200" baseline="0" dirty="0"/>
            <a:t>.</a:t>
          </a:r>
          <a:endParaRPr lang="en-US" sz="1400" kern="1200" dirty="0"/>
        </a:p>
      </dsp:txBody>
      <dsp:txXfrm>
        <a:off x="2518920" y="176597"/>
        <a:ext cx="2046349" cy="1227809"/>
      </dsp:txXfrm>
    </dsp:sp>
    <dsp:sp modelId="{EC20E9E0-2EB0-42E0-AD08-131953F64967}">
      <dsp:nvSpPr>
        <dsp:cNvPr id="0" name=""/>
        <dsp:cNvSpPr/>
      </dsp:nvSpPr>
      <dsp:spPr>
        <a:xfrm>
          <a:off x="7080479" y="744782"/>
          <a:ext cx="440060" cy="91440"/>
        </a:xfrm>
        <a:custGeom>
          <a:avLst/>
          <a:gdLst/>
          <a:ahLst/>
          <a:cxnLst/>
          <a:rect l="0" t="0" r="0" b="0"/>
          <a:pathLst>
            <a:path>
              <a:moveTo>
                <a:pt x="0" y="45720"/>
              </a:moveTo>
              <a:lnTo>
                <a:pt x="440060" y="45720"/>
              </a:lnTo>
            </a:path>
          </a:pathLst>
        </a:custGeom>
        <a:noFill/>
        <a:ln w="6350" cap="flat" cmpd="sng" algn="ctr">
          <a:solidFill>
            <a:schemeClr val="accent5">
              <a:hueOff val="-273726"/>
              <a:satOff val="5354"/>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88743" y="788149"/>
        <a:ext cx="23533" cy="4706"/>
      </dsp:txXfrm>
    </dsp:sp>
    <dsp:sp modelId="{4C0834F5-FFC5-4B15-A9A6-0D7660DF56DD}">
      <dsp:nvSpPr>
        <dsp:cNvPr id="0" name=""/>
        <dsp:cNvSpPr/>
      </dsp:nvSpPr>
      <dsp:spPr>
        <a:xfrm>
          <a:off x="5035930" y="176597"/>
          <a:ext cx="2046349" cy="1227809"/>
        </a:xfrm>
        <a:prstGeom prst="rect">
          <a:avLst/>
        </a:prstGeom>
        <a:solidFill>
          <a:schemeClr val="accent5">
            <a:hueOff val="-228105"/>
            <a:satOff val="4462"/>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ur-IN" sz="1400" b="1" i="0" kern="1200" baseline="0" dirty="0" err="1"/>
            <a:t>Category</a:t>
          </a:r>
          <a:r>
            <a:rPr lang="ur-IN" sz="1400" b="1" i="0" kern="1200" baseline="0" dirty="0"/>
            <a:t>:</a:t>
          </a:r>
          <a:r>
            <a:rPr lang="ur-IN" sz="1400" b="0" i="0" kern="1200" baseline="0" dirty="0"/>
            <a:t> </a:t>
          </a:r>
          <a:r>
            <a:rPr lang="ur-IN" sz="1400" b="0" i="0" kern="1200" baseline="0" dirty="0" err="1"/>
            <a:t>Office</a:t>
          </a:r>
          <a:r>
            <a:rPr lang="ur-IN" sz="1400" b="0" i="0" kern="1200" baseline="0" dirty="0"/>
            <a:t> </a:t>
          </a:r>
          <a:r>
            <a:rPr lang="ur-IN" sz="1400" b="0" i="0" kern="1200" baseline="0" dirty="0" err="1"/>
            <a:t>Supplies</a:t>
          </a:r>
          <a:r>
            <a:rPr lang="ur-IN" sz="1400" b="0" i="0" kern="1200" baseline="0" dirty="0"/>
            <a:t> </a:t>
          </a:r>
          <a:r>
            <a:rPr lang="ur-IN" sz="1400" b="0" i="0" kern="1200" baseline="0" dirty="0" err="1"/>
            <a:t>is</a:t>
          </a:r>
          <a:r>
            <a:rPr lang="ur-IN" sz="1400" b="0" i="0" kern="1200" baseline="0" dirty="0"/>
            <a:t> </a:t>
          </a:r>
          <a:r>
            <a:rPr lang="ur-IN" sz="1400" b="0" i="0" kern="1200" baseline="0" dirty="0" err="1"/>
            <a:t>the</a:t>
          </a:r>
          <a:r>
            <a:rPr lang="ur-IN" sz="1400" b="0" i="0" kern="1200" baseline="0" dirty="0"/>
            <a:t> </a:t>
          </a:r>
          <a:r>
            <a:rPr lang="ur-IN" sz="1400" b="0" i="0" kern="1200" baseline="0" dirty="0" err="1"/>
            <a:t>top-selling</a:t>
          </a:r>
          <a:r>
            <a:rPr lang="ur-IN" sz="1400" b="0" i="0" kern="1200" baseline="0" dirty="0"/>
            <a:t> </a:t>
          </a:r>
          <a:r>
            <a:rPr lang="ur-IN" sz="1400" b="0" i="0" kern="1200" baseline="0" dirty="0" err="1"/>
            <a:t>category</a:t>
          </a:r>
          <a:r>
            <a:rPr lang="ur-IN" sz="1400" b="0" i="0" kern="1200" baseline="0" dirty="0"/>
            <a:t>.</a:t>
          </a:r>
          <a:endParaRPr lang="en-US" sz="1400" kern="1200" dirty="0"/>
        </a:p>
      </dsp:txBody>
      <dsp:txXfrm>
        <a:off x="5035930" y="176597"/>
        <a:ext cx="2046349" cy="1227809"/>
      </dsp:txXfrm>
    </dsp:sp>
    <dsp:sp modelId="{07EA32DC-8980-46C4-8015-D787A7839423}">
      <dsp:nvSpPr>
        <dsp:cNvPr id="0" name=""/>
        <dsp:cNvSpPr/>
      </dsp:nvSpPr>
      <dsp:spPr>
        <a:xfrm>
          <a:off x="1025085" y="1402607"/>
          <a:ext cx="7551029" cy="440060"/>
        </a:xfrm>
        <a:custGeom>
          <a:avLst/>
          <a:gdLst/>
          <a:ahLst/>
          <a:cxnLst/>
          <a:rect l="0" t="0" r="0" b="0"/>
          <a:pathLst>
            <a:path>
              <a:moveTo>
                <a:pt x="7551029" y="0"/>
              </a:moveTo>
              <a:lnTo>
                <a:pt x="7551029" y="237130"/>
              </a:lnTo>
              <a:lnTo>
                <a:pt x="0" y="237130"/>
              </a:lnTo>
              <a:lnTo>
                <a:pt x="0" y="440060"/>
              </a:lnTo>
            </a:path>
          </a:pathLst>
        </a:custGeom>
        <a:noFill/>
        <a:ln w="6350" cap="flat" cmpd="sng" algn="ctr">
          <a:solidFill>
            <a:schemeClr val="accent5">
              <a:hueOff val="-410589"/>
              <a:satOff val="8032"/>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1457" y="1620284"/>
        <a:ext cx="378284" cy="4706"/>
      </dsp:txXfrm>
    </dsp:sp>
    <dsp:sp modelId="{D55066D7-A3C7-4C74-B839-101149E5467B}">
      <dsp:nvSpPr>
        <dsp:cNvPr id="0" name=""/>
        <dsp:cNvSpPr/>
      </dsp:nvSpPr>
      <dsp:spPr>
        <a:xfrm>
          <a:off x="7552940" y="176597"/>
          <a:ext cx="2046349" cy="1227809"/>
        </a:xfrm>
        <a:prstGeom prst="rect">
          <a:avLst/>
        </a:prstGeom>
        <a:solidFill>
          <a:schemeClr val="accent5">
            <a:hueOff val="-342158"/>
            <a:satOff val="6693"/>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ur-IN" sz="1400" b="1" i="0" kern="1200" baseline="0"/>
            <a:t>Sub-Category:</a:t>
          </a:r>
          <a:r>
            <a:rPr lang="ur-IN" sz="1400" b="0" i="0" kern="1200" baseline="0"/>
            <a:t> Binders and Papers are the most popular sub-categories.</a:t>
          </a:r>
          <a:endParaRPr lang="en-US" sz="1400" kern="1200"/>
        </a:p>
      </dsp:txBody>
      <dsp:txXfrm>
        <a:off x="7552940" y="176597"/>
        <a:ext cx="2046349" cy="1227809"/>
      </dsp:txXfrm>
    </dsp:sp>
    <dsp:sp modelId="{2E95C14B-47E5-452B-AE4B-45B2884A5577}">
      <dsp:nvSpPr>
        <dsp:cNvPr id="0" name=""/>
        <dsp:cNvSpPr/>
      </dsp:nvSpPr>
      <dsp:spPr>
        <a:xfrm>
          <a:off x="2046459" y="2443252"/>
          <a:ext cx="440060" cy="91440"/>
        </a:xfrm>
        <a:custGeom>
          <a:avLst/>
          <a:gdLst/>
          <a:ahLst/>
          <a:cxnLst/>
          <a:rect l="0" t="0" r="0" b="0"/>
          <a:pathLst>
            <a:path>
              <a:moveTo>
                <a:pt x="0" y="45720"/>
              </a:moveTo>
              <a:lnTo>
                <a:pt x="440060" y="45720"/>
              </a:lnTo>
            </a:path>
          </a:pathLst>
        </a:custGeom>
        <a:noFill/>
        <a:ln w="6350" cap="flat" cmpd="sng" algn="ctr">
          <a:solidFill>
            <a:schemeClr val="accent5">
              <a:hueOff val="-547452"/>
              <a:satOff val="10709"/>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4723" y="2486619"/>
        <a:ext cx="23533" cy="4706"/>
      </dsp:txXfrm>
    </dsp:sp>
    <dsp:sp modelId="{1AB3F4F0-B4E2-4F09-9D56-CFF830F48D79}">
      <dsp:nvSpPr>
        <dsp:cNvPr id="0" name=""/>
        <dsp:cNvSpPr/>
      </dsp:nvSpPr>
      <dsp:spPr>
        <a:xfrm>
          <a:off x="1910" y="1875067"/>
          <a:ext cx="2046349" cy="1227809"/>
        </a:xfrm>
        <a:prstGeom prst="rect">
          <a:avLst/>
        </a:prstGeom>
        <a:solidFill>
          <a:schemeClr val="accent5">
            <a:hueOff val="-456210"/>
            <a:satOff val="8924"/>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ur-IN" sz="1400" b="1" i="0" kern="1200" baseline="0"/>
            <a:t>Region and State:</a:t>
          </a:r>
          <a:r>
            <a:rPr lang="ur-IN" sz="1400" b="0" i="0" kern="1200" baseline="0"/>
            <a:t> California and New York are the top-performing regions and states.</a:t>
          </a:r>
          <a:endParaRPr lang="en-US" sz="1400" kern="1200"/>
        </a:p>
      </dsp:txBody>
      <dsp:txXfrm>
        <a:off x="1910" y="1875067"/>
        <a:ext cx="2046349" cy="1227809"/>
      </dsp:txXfrm>
    </dsp:sp>
    <dsp:sp modelId="{9511C03A-5D2E-4B81-8A3B-378A9ABC4AD3}">
      <dsp:nvSpPr>
        <dsp:cNvPr id="0" name=""/>
        <dsp:cNvSpPr/>
      </dsp:nvSpPr>
      <dsp:spPr>
        <a:xfrm>
          <a:off x="4563469" y="2443252"/>
          <a:ext cx="440060" cy="91440"/>
        </a:xfrm>
        <a:custGeom>
          <a:avLst/>
          <a:gdLst/>
          <a:ahLst/>
          <a:cxnLst/>
          <a:rect l="0" t="0" r="0" b="0"/>
          <a:pathLst>
            <a:path>
              <a:moveTo>
                <a:pt x="0" y="45720"/>
              </a:moveTo>
              <a:lnTo>
                <a:pt x="440060" y="45720"/>
              </a:lnTo>
            </a:path>
          </a:pathLst>
        </a:custGeom>
        <a:noFill/>
        <a:ln w="6350" cap="flat" cmpd="sng" algn="ctr">
          <a:solidFill>
            <a:schemeClr val="accent5">
              <a:hueOff val="-684315"/>
              <a:satOff val="13386"/>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1733" y="2486619"/>
        <a:ext cx="23533" cy="4706"/>
      </dsp:txXfrm>
    </dsp:sp>
    <dsp:sp modelId="{BB7B5412-831B-46C1-8C25-5F27046DDD47}">
      <dsp:nvSpPr>
        <dsp:cNvPr id="0" name=""/>
        <dsp:cNvSpPr/>
      </dsp:nvSpPr>
      <dsp:spPr>
        <a:xfrm>
          <a:off x="2518920" y="1875067"/>
          <a:ext cx="2046349" cy="1227809"/>
        </a:xfrm>
        <a:prstGeom prst="rect">
          <a:avLst/>
        </a:prstGeom>
        <a:solidFill>
          <a:schemeClr val="accent5">
            <a:hueOff val="-570263"/>
            <a:satOff val="11155"/>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ur-IN" sz="1400" b="1" i="0" kern="1200" baseline="0"/>
            <a:t>City:</a:t>
          </a:r>
          <a:r>
            <a:rPr lang="ur-IN" sz="1400" b="0" i="0" kern="1200" baseline="0"/>
            <a:t> New York City and Los Angeles lead in sales.</a:t>
          </a:r>
          <a:endParaRPr lang="en-US" sz="1400" kern="1200"/>
        </a:p>
      </dsp:txBody>
      <dsp:txXfrm>
        <a:off x="2518920" y="1875067"/>
        <a:ext cx="2046349" cy="1227809"/>
      </dsp:txXfrm>
    </dsp:sp>
    <dsp:sp modelId="{8CEE33BD-2F04-43ED-9173-F4B2DD097722}">
      <dsp:nvSpPr>
        <dsp:cNvPr id="0" name=""/>
        <dsp:cNvSpPr/>
      </dsp:nvSpPr>
      <dsp:spPr>
        <a:xfrm>
          <a:off x="5035930" y="1875067"/>
          <a:ext cx="2046349" cy="1227809"/>
        </a:xfrm>
        <a:prstGeom prst="rect">
          <a:avLst/>
        </a:prstGeom>
        <a:solidFill>
          <a:schemeClr val="accent5">
            <a:hueOff val="-684315"/>
            <a:satOff val="13386"/>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ur-IN" sz="1400" b="1" i="0" kern="1200" baseline="0"/>
            <a:t>Product:</a:t>
          </a:r>
          <a:r>
            <a:rPr lang="ur-IN" sz="1400" b="0" i="0" kern="1200" baseline="0"/>
            <a:t> The Canon imageCLASS 2200 Advanced Copier is the top-selling product. </a:t>
          </a:r>
          <a:endParaRPr lang="en-US" sz="1400" kern="1200"/>
        </a:p>
      </dsp:txBody>
      <dsp:txXfrm>
        <a:off x="5035930" y="1875067"/>
        <a:ext cx="2046349" cy="1227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B37AD-150C-40F3-8BC2-B22A7727183F}">
      <dsp:nvSpPr>
        <dsp:cNvPr id="0" name=""/>
        <dsp:cNvSpPr/>
      </dsp:nvSpPr>
      <dsp:spPr>
        <a:xfrm>
          <a:off x="0" y="1771"/>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ADBE6-7D1E-4BB4-83F2-A31BDA73771E}">
      <dsp:nvSpPr>
        <dsp:cNvPr id="0" name=""/>
        <dsp:cNvSpPr/>
      </dsp:nvSpPr>
      <dsp:spPr>
        <a:xfrm>
          <a:off x="271527" y="203733"/>
          <a:ext cx="493686" cy="493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32740D-0F97-4460-A8EB-823C6DD3E0E2}">
      <dsp:nvSpPr>
        <dsp:cNvPr id="0" name=""/>
        <dsp:cNvSpPr/>
      </dsp:nvSpPr>
      <dsp:spPr>
        <a:xfrm>
          <a:off x="1036741" y="1771"/>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90000"/>
            </a:lnSpc>
            <a:spcBef>
              <a:spcPct val="0"/>
            </a:spcBef>
            <a:spcAft>
              <a:spcPct val="35000"/>
            </a:spcAft>
            <a:buNone/>
          </a:pPr>
          <a:r>
            <a:rPr lang="en-US" sz="1400" kern="1200"/>
            <a:t>Seasonal Promotions: Offer seasonal discounts or promotions to attract customers and stimulate demand.   </a:t>
          </a:r>
        </a:p>
      </dsp:txBody>
      <dsp:txXfrm>
        <a:off x="1036741" y="1771"/>
        <a:ext cx="3626698" cy="897611"/>
      </dsp:txXfrm>
    </dsp:sp>
    <dsp:sp modelId="{E9C88A7F-394A-4ED0-B802-30A352FCAE06}">
      <dsp:nvSpPr>
        <dsp:cNvPr id="0" name=""/>
        <dsp:cNvSpPr/>
      </dsp:nvSpPr>
      <dsp:spPr>
        <a:xfrm>
          <a:off x="0" y="1123786"/>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D843B-1A2C-44F1-B235-F67375E9F9AF}">
      <dsp:nvSpPr>
        <dsp:cNvPr id="0" name=""/>
        <dsp:cNvSpPr/>
      </dsp:nvSpPr>
      <dsp:spPr>
        <a:xfrm>
          <a:off x="271527" y="1325748"/>
          <a:ext cx="493686" cy="493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AEB93D-322F-4B87-ABC7-DA61374BCFBE}">
      <dsp:nvSpPr>
        <dsp:cNvPr id="0" name=""/>
        <dsp:cNvSpPr/>
      </dsp:nvSpPr>
      <dsp:spPr>
        <a:xfrm>
          <a:off x="1036741" y="1123786"/>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90000"/>
            </a:lnSpc>
            <a:spcBef>
              <a:spcPct val="0"/>
            </a:spcBef>
            <a:spcAft>
              <a:spcPct val="35000"/>
            </a:spcAft>
            <a:buNone/>
          </a:pPr>
          <a:r>
            <a:rPr lang="en-US" sz="1400" kern="1200"/>
            <a:t>Product Bundling: Create product bundles or cross-selling opportunities to increase average order value.   </a:t>
          </a:r>
        </a:p>
      </dsp:txBody>
      <dsp:txXfrm>
        <a:off x="1036741" y="1123786"/>
        <a:ext cx="3626698" cy="897611"/>
      </dsp:txXfrm>
    </dsp:sp>
    <dsp:sp modelId="{ECFCAA11-9D86-44CE-AAC8-EDB00EC9F6FF}">
      <dsp:nvSpPr>
        <dsp:cNvPr id="0" name=""/>
        <dsp:cNvSpPr/>
      </dsp:nvSpPr>
      <dsp:spPr>
        <a:xfrm>
          <a:off x="0" y="2245800"/>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E781C-22A6-49EA-B591-AABFDFAFA5F6}">
      <dsp:nvSpPr>
        <dsp:cNvPr id="0" name=""/>
        <dsp:cNvSpPr/>
      </dsp:nvSpPr>
      <dsp:spPr>
        <a:xfrm>
          <a:off x="271527" y="2447763"/>
          <a:ext cx="493686" cy="493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A9BD6-83A4-4352-BAC5-0B46E756B1D1}">
      <dsp:nvSpPr>
        <dsp:cNvPr id="0" name=""/>
        <dsp:cNvSpPr/>
      </dsp:nvSpPr>
      <dsp:spPr>
        <a:xfrm>
          <a:off x="1036741" y="2245800"/>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90000"/>
            </a:lnSpc>
            <a:spcBef>
              <a:spcPct val="0"/>
            </a:spcBef>
            <a:spcAft>
              <a:spcPct val="35000"/>
            </a:spcAft>
            <a:buNone/>
          </a:pPr>
          <a:r>
            <a:rPr lang="en-US" sz="1400" kern="1200" dirty="0"/>
            <a:t>Customer Loyalty Programs: Reward repeat customers with loyalty discounts or exclusive offers.   .   </a:t>
          </a:r>
        </a:p>
      </dsp:txBody>
      <dsp:txXfrm>
        <a:off x="1036741" y="2245800"/>
        <a:ext cx="3626698" cy="897611"/>
      </dsp:txXfrm>
    </dsp:sp>
    <dsp:sp modelId="{9EE5DBA5-65F4-4705-9D83-5C2D0719EC98}">
      <dsp:nvSpPr>
        <dsp:cNvPr id="0" name=""/>
        <dsp:cNvSpPr/>
      </dsp:nvSpPr>
      <dsp:spPr>
        <a:xfrm>
          <a:off x="0" y="3367815"/>
          <a:ext cx="4663440" cy="897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E0D43-AA6D-49C5-8EA4-903DB78FA32E}">
      <dsp:nvSpPr>
        <dsp:cNvPr id="0" name=""/>
        <dsp:cNvSpPr/>
      </dsp:nvSpPr>
      <dsp:spPr>
        <a:xfrm>
          <a:off x="271527" y="3569778"/>
          <a:ext cx="493686" cy="493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EB27A-936D-48FD-84A2-B878D42FC14E}">
      <dsp:nvSpPr>
        <dsp:cNvPr id="0" name=""/>
        <dsp:cNvSpPr/>
      </dsp:nvSpPr>
      <dsp:spPr>
        <a:xfrm>
          <a:off x="1036741" y="3367815"/>
          <a:ext cx="3626698" cy="89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97" tIns="94997" rIns="94997" bIns="94997" numCol="1" spcCol="1270" anchor="ctr" anchorCtr="0">
          <a:noAutofit/>
        </a:bodyPr>
        <a:lstStyle/>
        <a:p>
          <a:pPr marL="0" lvl="0" indent="0" algn="l" defTabSz="622300">
            <a:lnSpc>
              <a:spcPct val="90000"/>
            </a:lnSpc>
            <a:spcBef>
              <a:spcPct val="0"/>
            </a:spcBef>
            <a:spcAft>
              <a:spcPct val="35000"/>
            </a:spcAft>
            <a:buNone/>
          </a:pPr>
          <a:r>
            <a:rPr lang="en-US" sz="1400" kern="1200" dirty="0"/>
            <a:t>Customer Feedback: Gather customer feedback to identify areas for improvement and address any concerns.   </a:t>
          </a:r>
        </a:p>
      </dsp:txBody>
      <dsp:txXfrm>
        <a:off x="1036741" y="3367815"/>
        <a:ext cx="3626698" cy="8976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F82AA-6921-409B-951C-04CF1E90EACE}">
      <dsp:nvSpPr>
        <dsp:cNvPr id="0" name=""/>
        <dsp:cNvSpPr/>
      </dsp:nvSpPr>
      <dsp:spPr>
        <a:xfrm>
          <a:off x="915389" y="663478"/>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BDB0C-6BBF-4857-B99F-393E1FB64EE3}">
      <dsp:nvSpPr>
        <dsp:cNvPr id="0" name=""/>
        <dsp:cNvSpPr/>
      </dsp:nvSpPr>
      <dsp:spPr>
        <a:xfrm>
          <a:off x="152223" y="2259833"/>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Valentine's Day: If applicable, create a special campaign or product line to capitalize on the Valentine's Day holiday.</a:t>
          </a:r>
        </a:p>
      </dsp:txBody>
      <dsp:txXfrm>
        <a:off x="152223" y="2259833"/>
        <a:ext cx="2775150" cy="720000"/>
      </dsp:txXfrm>
    </dsp:sp>
    <dsp:sp modelId="{4A3A85DD-6233-4E0C-80A8-DF97C4125E72}">
      <dsp:nvSpPr>
        <dsp:cNvPr id="0" name=""/>
        <dsp:cNvSpPr/>
      </dsp:nvSpPr>
      <dsp:spPr>
        <a:xfrm>
          <a:off x="4176191" y="663478"/>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9F19B-34A7-4F7C-9D25-6E5BAF83D762}">
      <dsp:nvSpPr>
        <dsp:cNvPr id="0" name=""/>
        <dsp:cNvSpPr/>
      </dsp:nvSpPr>
      <dsp:spPr>
        <a:xfrm>
          <a:off x="3413024" y="2259833"/>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Seasonal Discounts: Offer discounts on products that are relevant to the season or upcoming events.   </a:t>
          </a:r>
        </a:p>
      </dsp:txBody>
      <dsp:txXfrm>
        <a:off x="3413024" y="2259833"/>
        <a:ext cx="2775150" cy="720000"/>
      </dsp:txXfrm>
    </dsp:sp>
    <dsp:sp modelId="{FCBDE957-E4D9-4487-92A6-2DF16E7C891D}">
      <dsp:nvSpPr>
        <dsp:cNvPr id="0" name=""/>
        <dsp:cNvSpPr/>
      </dsp:nvSpPr>
      <dsp:spPr>
        <a:xfrm>
          <a:off x="7436992" y="663478"/>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D406ED-B92B-451C-8392-2C3C357F4A40}">
      <dsp:nvSpPr>
        <dsp:cNvPr id="0" name=""/>
        <dsp:cNvSpPr/>
      </dsp:nvSpPr>
      <dsp:spPr>
        <a:xfrm>
          <a:off x="6673826" y="2259833"/>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Limited-Time Offers: Create a sense of urgency with limited-time promotions or flash sales.</a:t>
          </a:r>
        </a:p>
      </dsp:txBody>
      <dsp:txXfrm>
        <a:off x="6673826" y="2259833"/>
        <a:ext cx="27751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90DB9-DB5D-4AD8-9769-42C5DB6E695F}">
      <dsp:nvSpPr>
        <dsp:cNvPr id="0" name=""/>
        <dsp:cNvSpPr/>
      </dsp:nvSpPr>
      <dsp:spPr>
        <a:xfrm>
          <a:off x="0" y="150720"/>
          <a:ext cx="4988225"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 Personal visits: Organizing visits to homes or places where they gather, such as clubs or care centers.</a:t>
          </a:r>
        </a:p>
      </dsp:txBody>
      <dsp:txXfrm>
        <a:off x="46606" y="197326"/>
        <a:ext cx="4895013" cy="861508"/>
      </dsp:txXfrm>
    </dsp:sp>
    <dsp:sp modelId="{15409929-124E-41A7-B9FC-7E243DE14669}">
      <dsp:nvSpPr>
        <dsp:cNvPr id="0" name=""/>
        <dsp:cNvSpPr/>
      </dsp:nvSpPr>
      <dsp:spPr>
        <a:xfrm>
          <a:off x="0" y="1154399"/>
          <a:ext cx="4988225" cy="954720"/>
        </a:xfrm>
        <a:prstGeom prst="roundRect">
          <a:avLst/>
        </a:prstGeom>
        <a:solidFill>
          <a:schemeClr val="accent2">
            <a:hueOff val="216503"/>
            <a:satOff val="2213"/>
            <a:lumOff val="15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Community events: Participating in local events or organizing workshops, where products can be displayed directly and people can interact.</a:t>
          </a:r>
        </a:p>
      </dsp:txBody>
      <dsp:txXfrm>
        <a:off x="46606" y="1201005"/>
        <a:ext cx="4895013" cy="861508"/>
      </dsp:txXfrm>
    </dsp:sp>
    <dsp:sp modelId="{6D16FA9F-CD0B-4775-81A1-4FEC49624CEA}">
      <dsp:nvSpPr>
        <dsp:cNvPr id="0" name=""/>
        <dsp:cNvSpPr/>
      </dsp:nvSpPr>
      <dsp:spPr>
        <a:xfrm>
          <a:off x="0" y="2158080"/>
          <a:ext cx="4988225" cy="954720"/>
        </a:xfrm>
        <a:prstGeom prst="roundRect">
          <a:avLst/>
        </a:prstGeom>
        <a:solidFill>
          <a:schemeClr val="accent2">
            <a:hueOff val="433005"/>
            <a:satOff val="4426"/>
            <a:lumOff val="3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3. Advertising in local newspapers: Publishing advertisements in newspapers that seniors read.</a:t>
          </a:r>
        </a:p>
      </dsp:txBody>
      <dsp:txXfrm>
        <a:off x="46606" y="2204686"/>
        <a:ext cx="4895013" cy="861508"/>
      </dsp:txXfrm>
    </dsp:sp>
    <dsp:sp modelId="{278587A9-8538-4713-A309-4E94D6025E6B}">
      <dsp:nvSpPr>
        <dsp:cNvPr id="0" name=""/>
        <dsp:cNvSpPr/>
      </dsp:nvSpPr>
      <dsp:spPr>
        <a:xfrm>
          <a:off x="0" y="3161760"/>
          <a:ext cx="4988225" cy="954720"/>
        </a:xfrm>
        <a:prstGeom prst="roundRect">
          <a:avLst/>
        </a:prstGeom>
        <a:solidFill>
          <a:schemeClr val="accent2">
            <a:hueOff val="649508"/>
            <a:satOff val="6639"/>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4. Family communication: Encouraging family members to talk to seniors about products and their features.</a:t>
          </a:r>
        </a:p>
      </dsp:txBody>
      <dsp:txXfrm>
        <a:off x="46606" y="3208366"/>
        <a:ext cx="4895013" cy="86150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74899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3616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4170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5597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34835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7747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4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22750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4027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1333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10/22/2024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9634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10/22/2024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9084295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0E45B9B-5690-F156-E2ED-D88478B76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le of tuxedos">
            <a:extLst>
              <a:ext uri="{FF2B5EF4-FFF2-40B4-BE49-F238E27FC236}">
                <a16:creationId xmlns:a16="http://schemas.microsoft.com/office/drawing/2014/main" id="{09892CC1-9095-6E49-7290-73EAE73EA9CD}"/>
              </a:ext>
            </a:extLst>
          </p:cNvPr>
          <p:cNvPicPr>
            <a:picLocks noChangeAspect="1"/>
          </p:cNvPicPr>
          <p:nvPr/>
        </p:nvPicPr>
        <p:blipFill>
          <a:blip r:embed="rId2">
            <a:alphaModFix amt="50000"/>
          </a:blip>
          <a:srcRect b="15730"/>
          <a:stretch/>
        </p:blipFill>
        <p:spPr>
          <a:xfrm>
            <a:off x="1" y="10"/>
            <a:ext cx="12191998" cy="6857990"/>
          </a:xfrm>
          <a:prstGeom prst="rect">
            <a:avLst/>
          </a:prstGeom>
        </p:spPr>
      </p:pic>
      <p:sp>
        <p:nvSpPr>
          <p:cNvPr id="2" name="Title 1">
            <a:extLst>
              <a:ext uri="{FF2B5EF4-FFF2-40B4-BE49-F238E27FC236}">
                <a16:creationId xmlns:a16="http://schemas.microsoft.com/office/drawing/2014/main" id="{D822065A-D9E5-783F-4BE5-80984E5CD6A3}"/>
              </a:ext>
            </a:extLst>
          </p:cNvPr>
          <p:cNvSpPr>
            <a:spLocks noGrp="1"/>
          </p:cNvSpPr>
          <p:nvPr>
            <p:ph type="ctrTitle"/>
          </p:nvPr>
        </p:nvSpPr>
        <p:spPr>
          <a:xfrm>
            <a:off x="6537277" y="2398143"/>
            <a:ext cx="4954137" cy="2116348"/>
          </a:xfrm>
          <a:noFill/>
        </p:spPr>
        <p:txBody>
          <a:bodyPr anchor="b">
            <a:normAutofit/>
          </a:bodyPr>
          <a:lstStyle/>
          <a:p>
            <a:pPr algn="r"/>
            <a:r>
              <a:rPr lang="en-US">
                <a:solidFill>
                  <a:srgbClr val="FFFFFF"/>
                </a:solidFill>
              </a:rPr>
              <a:t>Shope Store</a:t>
            </a:r>
            <a:endParaRPr lang="ur-IN">
              <a:solidFill>
                <a:srgbClr val="FFFFFF"/>
              </a:solidFill>
            </a:endParaRPr>
          </a:p>
        </p:txBody>
      </p:sp>
      <p:sp>
        <p:nvSpPr>
          <p:cNvPr id="26" name="Freeform: Shape 25">
            <a:extLst>
              <a:ext uri="{FF2B5EF4-FFF2-40B4-BE49-F238E27FC236}">
                <a16:creationId xmlns:a16="http://schemas.microsoft.com/office/drawing/2014/main" id="{41A03FE5-7938-1573-2D18-E168CC7C0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9397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C67A93-7858-32FE-C933-3BFD58E16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243" y="1295400"/>
            <a:ext cx="3946671" cy="426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AA9110A-A9C2-390A-F5A6-0E5615910C5C}"/>
              </a:ext>
            </a:extLst>
          </p:cNvPr>
          <p:cNvSpPr>
            <a:spLocks noGrp="1"/>
          </p:cNvSpPr>
          <p:nvPr>
            <p:ph type="title"/>
          </p:nvPr>
        </p:nvSpPr>
        <p:spPr>
          <a:xfrm>
            <a:off x="1092880" y="2337174"/>
            <a:ext cx="3630905" cy="2216663"/>
          </a:xfrm>
        </p:spPr>
        <p:txBody>
          <a:bodyPr>
            <a:normAutofit/>
          </a:bodyPr>
          <a:lstStyle/>
          <a:p>
            <a:pPr>
              <a:lnSpc>
                <a:spcPct val="110000"/>
              </a:lnSpc>
            </a:pPr>
            <a:r>
              <a:rPr lang="en-US" sz="2000" dirty="0"/>
              <a:t>Why do seniors not receive news about products that are released to the market?</a:t>
            </a:r>
            <a:endParaRPr lang="ur-IN" sz="2000" dirty="0"/>
          </a:p>
        </p:txBody>
      </p:sp>
      <p:graphicFrame>
        <p:nvGraphicFramePr>
          <p:cNvPr id="10" name="Content Placeholder 4">
            <a:extLst>
              <a:ext uri="{FF2B5EF4-FFF2-40B4-BE49-F238E27FC236}">
                <a16:creationId xmlns:a16="http://schemas.microsoft.com/office/drawing/2014/main" id="{9D1EEDAD-4BF1-78B4-34E3-002D7403DAE2}"/>
              </a:ext>
            </a:extLst>
          </p:cNvPr>
          <p:cNvGraphicFramePr>
            <a:graphicFrameLocks noGrp="1"/>
          </p:cNvGraphicFramePr>
          <p:nvPr>
            <p:ph idx="1"/>
            <p:extLst>
              <p:ext uri="{D42A27DB-BD31-4B8C-83A1-F6EECF244321}">
                <p14:modId xmlns:p14="http://schemas.microsoft.com/office/powerpoint/2010/main" val="481006645"/>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054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9175EC9-3147-07C7-89FD-DA59FDD8F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E6A549-BA0F-650D-E1CE-08C55A93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9850" y="1295400"/>
            <a:ext cx="9596749" cy="426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655C0-3F55-2B39-FD2B-275A0B1B680D}"/>
              </a:ext>
            </a:extLst>
          </p:cNvPr>
          <p:cNvSpPr>
            <a:spLocks noGrp="1"/>
          </p:cNvSpPr>
          <p:nvPr>
            <p:ph type="title"/>
          </p:nvPr>
        </p:nvSpPr>
        <p:spPr>
          <a:xfrm>
            <a:off x="1093833" y="1674323"/>
            <a:ext cx="5962670" cy="1754677"/>
          </a:xfrm>
        </p:spPr>
        <p:txBody>
          <a:bodyPr vert="horz" lIns="91440" tIns="45720" rIns="91440" bIns="45720" rtlCol="0" anchor="ctr">
            <a:normAutofit/>
          </a:bodyPr>
          <a:lstStyle/>
          <a:p>
            <a:r>
              <a:rPr lang="en-US" sz="3200" spc="530"/>
              <a:t>Thanks</a:t>
            </a:r>
          </a:p>
        </p:txBody>
      </p:sp>
    </p:spTree>
    <p:extLst>
      <p:ext uri="{BB962C8B-B14F-4D97-AF65-F5344CB8AC3E}">
        <p14:creationId xmlns:p14="http://schemas.microsoft.com/office/powerpoint/2010/main" val="115633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F4F33-BFD2-BC4A-3043-0941C12AEC8C}"/>
              </a:ext>
            </a:extLst>
          </p:cNvPr>
          <p:cNvSpPr>
            <a:spLocks noGrp="1"/>
          </p:cNvSpPr>
          <p:nvPr>
            <p:ph type="title"/>
          </p:nvPr>
        </p:nvSpPr>
        <p:spPr>
          <a:xfrm>
            <a:off x="1363979" y="1225309"/>
            <a:ext cx="9532621" cy="678613"/>
          </a:xfrm>
        </p:spPr>
        <p:txBody>
          <a:bodyPr anchor="ctr">
            <a:normAutofit/>
          </a:bodyPr>
          <a:lstStyle/>
          <a:p>
            <a:r>
              <a:rPr lang="en-US" dirty="0"/>
              <a:t>Key Objects</a:t>
            </a:r>
            <a:endParaRPr lang="ur-IN" dirty="0"/>
          </a:p>
        </p:txBody>
      </p:sp>
      <p:graphicFrame>
        <p:nvGraphicFramePr>
          <p:cNvPr id="15" name="Rectangle 1">
            <a:extLst>
              <a:ext uri="{FF2B5EF4-FFF2-40B4-BE49-F238E27FC236}">
                <a16:creationId xmlns:a16="http://schemas.microsoft.com/office/drawing/2014/main" id="{B64B597A-EA43-D9B9-289D-85E94EDC5694}"/>
              </a:ext>
            </a:extLst>
          </p:cNvPr>
          <p:cNvGraphicFramePr>
            <a:graphicFrameLocks noGrp="1"/>
          </p:cNvGraphicFramePr>
          <p:nvPr>
            <p:ph idx="1"/>
            <p:extLst>
              <p:ext uri="{D42A27DB-BD31-4B8C-83A1-F6EECF244321}">
                <p14:modId xmlns:p14="http://schemas.microsoft.com/office/powerpoint/2010/main" val="3595912619"/>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3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6A2F7-532D-8B13-F721-70BD97916668}"/>
              </a:ext>
            </a:extLst>
          </p:cNvPr>
          <p:cNvSpPr>
            <a:spLocks noGrp="1"/>
          </p:cNvSpPr>
          <p:nvPr>
            <p:ph type="title"/>
          </p:nvPr>
        </p:nvSpPr>
        <p:spPr>
          <a:xfrm>
            <a:off x="952500" y="957739"/>
            <a:ext cx="4394103" cy="1778906"/>
          </a:xfrm>
        </p:spPr>
        <p:txBody>
          <a:bodyPr>
            <a:normAutofit/>
          </a:bodyPr>
          <a:lstStyle/>
          <a:p>
            <a:r>
              <a:rPr lang="en-US" dirty="0"/>
              <a:t>Objective</a:t>
            </a:r>
            <a:endParaRPr lang="ur-IN" dirty="0"/>
          </a:p>
        </p:txBody>
      </p:sp>
      <p:sp>
        <p:nvSpPr>
          <p:cNvPr id="3" name="Content Placeholder 2">
            <a:extLst>
              <a:ext uri="{FF2B5EF4-FFF2-40B4-BE49-F238E27FC236}">
                <a16:creationId xmlns:a16="http://schemas.microsoft.com/office/drawing/2014/main" id="{0D7D0898-7A96-B6B6-37C9-10D47CCAA8BD}"/>
              </a:ext>
            </a:extLst>
          </p:cNvPr>
          <p:cNvSpPr>
            <a:spLocks noGrp="1"/>
          </p:cNvSpPr>
          <p:nvPr>
            <p:ph idx="1"/>
          </p:nvPr>
        </p:nvSpPr>
        <p:spPr>
          <a:xfrm>
            <a:off x="952500" y="2890882"/>
            <a:ext cx="4394103" cy="3009381"/>
          </a:xfrm>
        </p:spPr>
        <p:txBody>
          <a:bodyPr>
            <a:normAutofit/>
          </a:bodyPr>
          <a:lstStyle/>
          <a:p>
            <a:r>
              <a:rPr lang="en-US" dirty="0"/>
              <a:t>"The objective of this analysis is to identify the top-selling product categories and regions in order to increase sales by 10% within the next quarter."</a:t>
            </a:r>
            <a:endParaRPr lang="ur-IN" dirty="0"/>
          </a:p>
        </p:txBody>
      </p:sp>
      <p:sp>
        <p:nvSpPr>
          <p:cNvPr id="12" name="Rectangle 11">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Graph with Upward Trend">
            <a:extLst>
              <a:ext uri="{FF2B5EF4-FFF2-40B4-BE49-F238E27FC236}">
                <a16:creationId xmlns:a16="http://schemas.microsoft.com/office/drawing/2014/main" id="{E9CE5934-27EE-12F4-AA18-CE67D07C9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255392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C493F85-4BF4-2722-7AD6-4491C264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united states&#10;&#10;Description automatically generated">
            <a:extLst>
              <a:ext uri="{FF2B5EF4-FFF2-40B4-BE49-F238E27FC236}">
                <a16:creationId xmlns:a16="http://schemas.microsoft.com/office/drawing/2014/main" id="{061DEAE5-E17A-B685-9249-3DE1F1B32C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9333" r="1" b="1"/>
          <a:stretch/>
        </p:blipFill>
        <p:spPr>
          <a:xfrm>
            <a:off x="20" y="1"/>
            <a:ext cx="12191979" cy="6858000"/>
          </a:xfrm>
          <a:prstGeom prst="rect">
            <a:avLst/>
          </a:prstGeom>
        </p:spPr>
      </p:pic>
      <p:sp>
        <p:nvSpPr>
          <p:cNvPr id="8" name="Rectangle 7">
            <a:extLst>
              <a:ext uri="{FF2B5EF4-FFF2-40B4-BE49-F238E27FC236}">
                <a16:creationId xmlns:a16="http://schemas.microsoft.com/office/drawing/2014/main" id="{3643E582-2F5C-967E-4197-32864E7D6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6241" y="516245"/>
            <a:ext cx="6857999" cy="5825513"/>
          </a:xfrm>
          <a:prstGeom prst="rect">
            <a:avLst/>
          </a:prstGeom>
          <a:gradFill flip="none" rotWithShape="1">
            <a:gsLst>
              <a:gs pos="11000">
                <a:srgbClr val="000000">
                  <a:alpha val="47000"/>
                </a:srgbClr>
              </a:gs>
              <a:gs pos="100000">
                <a:srgbClr val="000000">
                  <a:alpha val="0"/>
                </a:srgbClr>
              </a:gs>
              <a:gs pos="56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C5484BB-CFC4-618B-4B88-C765FDFB85BB}"/>
              </a:ext>
            </a:extLst>
          </p:cNvPr>
          <p:cNvSpPr>
            <a:spLocks noGrp="1"/>
          </p:cNvSpPr>
          <p:nvPr>
            <p:ph type="title"/>
          </p:nvPr>
        </p:nvSpPr>
        <p:spPr>
          <a:xfrm>
            <a:off x="785916" y="1501795"/>
            <a:ext cx="4802084" cy="2008167"/>
          </a:xfrm>
          <a:noFill/>
        </p:spPr>
        <p:txBody>
          <a:bodyPr vert="horz" lIns="91440" tIns="45720" rIns="91440" bIns="45720" rtlCol="0" anchor="ctr">
            <a:normAutofit/>
          </a:bodyPr>
          <a:lstStyle/>
          <a:p>
            <a:r>
              <a:rPr lang="en-US" sz="3200" spc="530" dirty="0">
                <a:solidFill>
                  <a:srgbClr val="FFFFFF"/>
                </a:solidFill>
              </a:rPr>
              <a:t>Presenting the Data</a:t>
            </a:r>
          </a:p>
        </p:txBody>
      </p:sp>
      <p:sp>
        <p:nvSpPr>
          <p:cNvPr id="11" name="Rectangle 10">
            <a:extLst>
              <a:ext uri="{FF2B5EF4-FFF2-40B4-BE49-F238E27FC236}">
                <a16:creationId xmlns:a16="http://schemas.microsoft.com/office/drawing/2014/main" id="{5DBCC854-0144-FBE6-C55E-82A562BA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663714" y="1329712"/>
            <a:ext cx="6857999" cy="4198570"/>
          </a:xfrm>
          <a:prstGeom prst="rect">
            <a:avLst/>
          </a:prstGeom>
          <a:gradFill flip="none" rotWithShape="1">
            <a:gsLst>
              <a:gs pos="0">
                <a:srgbClr val="000000">
                  <a:alpha val="38000"/>
                </a:srgbClr>
              </a:gs>
              <a:gs pos="100000">
                <a:srgbClr val="000000">
                  <a:alpha val="0"/>
                </a:srgbClr>
              </a:gs>
              <a:gs pos="56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Freeform: Shape 15">
            <a:extLst>
              <a:ext uri="{FF2B5EF4-FFF2-40B4-BE49-F238E27FC236}">
                <a16:creationId xmlns:a16="http://schemas.microsoft.com/office/drawing/2014/main" id="{715B084D-B395-62E7-F6F2-43CFBC726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0" y="952500"/>
            <a:ext cx="10286999"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7788"/>
              <a:gd name="connsiteY0" fmla="*/ 2249229 h 4920343"/>
              <a:gd name="connsiteX1" fmla="*/ 1994 w 9987788"/>
              <a:gd name="connsiteY1" fmla="*/ 0 h 4920343"/>
              <a:gd name="connsiteX2" fmla="*/ 9987788 w 9987788"/>
              <a:gd name="connsiteY2" fmla="*/ 0 h 4920343"/>
              <a:gd name="connsiteX3" fmla="*/ 9987788 w 9987788"/>
              <a:gd name="connsiteY3" fmla="*/ 4920343 h 4920343"/>
              <a:gd name="connsiteX4" fmla="*/ 1994 w 9987788"/>
              <a:gd name="connsiteY4" fmla="*/ 4920343 h 4920343"/>
              <a:gd name="connsiteX5" fmla="*/ 1994 w 9987788"/>
              <a:gd name="connsiteY5" fmla="*/ 4119525 h 4920343"/>
              <a:gd name="connsiteX0" fmla="*/ 10003 w 9985823"/>
              <a:gd name="connsiteY0" fmla="*/ 2385996 h 4920343"/>
              <a:gd name="connsiteX1" fmla="*/ 29 w 9985823"/>
              <a:gd name="connsiteY1" fmla="*/ 0 h 4920343"/>
              <a:gd name="connsiteX2" fmla="*/ 9985823 w 9985823"/>
              <a:gd name="connsiteY2" fmla="*/ 0 h 4920343"/>
              <a:gd name="connsiteX3" fmla="*/ 9985823 w 9985823"/>
              <a:gd name="connsiteY3" fmla="*/ 4920343 h 4920343"/>
              <a:gd name="connsiteX4" fmla="*/ 29 w 9985823"/>
              <a:gd name="connsiteY4" fmla="*/ 4920343 h 4920343"/>
              <a:gd name="connsiteX5" fmla="*/ 29 w 9985823"/>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5" fmla="*/ 191 w 9985985"/>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985" h="4920343">
                <a:moveTo>
                  <a:pt x="192" y="2390079"/>
                </a:moveTo>
                <a:cubicBezTo>
                  <a:pt x="857" y="1640336"/>
                  <a:pt x="-474" y="749743"/>
                  <a:pt x="191" y="0"/>
                </a:cubicBezTo>
                <a:lnTo>
                  <a:pt x="9985985" y="0"/>
                </a:lnTo>
                <a:lnTo>
                  <a:pt x="9985985" y="4920343"/>
                </a:lnTo>
                <a:lnTo>
                  <a:pt x="191" y="4920343"/>
                </a:lnTo>
                <a:lnTo>
                  <a:pt x="191"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3808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42A9F-46A4-084C-408E-D6281D23D189}"/>
              </a:ext>
            </a:extLst>
          </p:cNvPr>
          <p:cNvSpPr>
            <a:spLocks noGrp="1"/>
          </p:cNvSpPr>
          <p:nvPr>
            <p:ph type="title"/>
          </p:nvPr>
        </p:nvSpPr>
        <p:spPr>
          <a:xfrm>
            <a:off x="952500" y="957739"/>
            <a:ext cx="4394103" cy="1778906"/>
          </a:xfrm>
        </p:spPr>
        <p:txBody>
          <a:bodyPr vert="horz" lIns="91440" tIns="45720" rIns="91440" bIns="45720" rtlCol="0" anchor="ctr">
            <a:normAutofit/>
          </a:bodyPr>
          <a:lstStyle/>
          <a:p>
            <a:pPr>
              <a:lnSpc>
                <a:spcPct val="110000"/>
              </a:lnSpc>
            </a:pPr>
            <a:r>
              <a:rPr lang="en-US" sz="2000" kern="1200" cap="all" spc="500" baseline="0">
                <a:solidFill>
                  <a:schemeClr val="tx1"/>
                </a:solidFill>
                <a:effectLst/>
                <a:latin typeface="+mj-lt"/>
                <a:ea typeface="+mj-ea"/>
                <a:cs typeface="+mj-cs"/>
              </a:rPr>
              <a:t>Most of the Sales are from California and New York States</a:t>
            </a:r>
            <a:br>
              <a:rPr lang="en-US" sz="2000" kern="1200" cap="all" spc="500" baseline="0">
                <a:solidFill>
                  <a:schemeClr val="tx1"/>
                </a:solidFill>
                <a:effectLst/>
                <a:latin typeface="+mj-lt"/>
                <a:ea typeface="+mj-ea"/>
                <a:cs typeface="+mj-cs"/>
              </a:rPr>
            </a:br>
            <a:endParaRPr lang="en-US" sz="2000" kern="1200" cap="all" spc="500" baseline="0">
              <a:solidFill>
                <a:schemeClr val="tx1"/>
              </a:solidFill>
              <a:latin typeface="+mj-lt"/>
              <a:ea typeface="+mj-ea"/>
              <a:cs typeface="+mj-cs"/>
            </a:endParaRPr>
          </a:p>
        </p:txBody>
      </p:sp>
      <p:sp>
        <p:nvSpPr>
          <p:cNvPr id="8" name="Content Placeholder 7">
            <a:extLst>
              <a:ext uri="{FF2B5EF4-FFF2-40B4-BE49-F238E27FC236}">
                <a16:creationId xmlns:a16="http://schemas.microsoft.com/office/drawing/2014/main" id="{BE8A4705-0753-0901-23F8-7A92397F8C9E}"/>
              </a:ext>
            </a:extLst>
          </p:cNvPr>
          <p:cNvSpPr>
            <a:spLocks noGrp="1"/>
          </p:cNvSpPr>
          <p:nvPr>
            <p:ph sz="half" idx="2"/>
          </p:nvPr>
        </p:nvSpPr>
        <p:spPr>
          <a:xfrm>
            <a:off x="952500" y="2890882"/>
            <a:ext cx="4394103" cy="3009381"/>
          </a:xfrm>
        </p:spPr>
        <p:txBody>
          <a:bodyPr vert="horz" lIns="91440" tIns="45720" rIns="91440" bIns="45720" rtlCol="0">
            <a:normAutofit/>
          </a:bodyPr>
          <a:lstStyle/>
          <a:p>
            <a:pPr>
              <a:lnSpc>
                <a:spcPct val="110000"/>
              </a:lnSpc>
            </a:pPr>
            <a:r>
              <a:rPr lang="en-US" sz="1300" dirty="0"/>
              <a:t>If we find that sales in a Midwestern state are lower due to a lack of brand awareness, we could focus on increasing our marketing efforts in that region through local TV commercials, radio ads, and targeted digital campaigns. Additionally, partnering with local influencers or community organizations could help build brand recognition and credibility.</a:t>
            </a:r>
          </a:p>
          <a:p>
            <a:pPr>
              <a:lnSpc>
                <a:spcPct val="110000"/>
              </a:lnSpc>
            </a:pPr>
            <a:r>
              <a:rPr lang="en-US" sz="1300" dirty="0"/>
              <a:t>By implementing these strategies and continuously monitoring our performance, we can increase sales in underperforming regions and achieve your 10% goal.</a:t>
            </a:r>
          </a:p>
          <a:p>
            <a:pPr>
              <a:lnSpc>
                <a:spcPct val="110000"/>
              </a:lnSpc>
            </a:pPr>
            <a:endParaRPr lang="en-US" sz="1300" dirty="0"/>
          </a:p>
        </p:txBody>
      </p:sp>
      <p:sp>
        <p:nvSpPr>
          <p:cNvPr id="25" name="Rectangle 24">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bar graph&#10;&#10;Description automatically generated with medium confidence">
            <a:extLst>
              <a:ext uri="{FF2B5EF4-FFF2-40B4-BE49-F238E27FC236}">
                <a16:creationId xmlns:a16="http://schemas.microsoft.com/office/drawing/2014/main" id="{485FDC1E-D267-E8D3-2BB6-9FAA01BC8C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5440281" y="2240083"/>
            <a:ext cx="5257294" cy="2155489"/>
          </a:xfrm>
          <a:prstGeom prst="rect">
            <a:avLst/>
          </a:prstGeom>
        </p:spPr>
      </p:pic>
    </p:spTree>
    <p:extLst>
      <p:ext uri="{BB962C8B-B14F-4D97-AF65-F5344CB8AC3E}">
        <p14:creationId xmlns:p14="http://schemas.microsoft.com/office/powerpoint/2010/main" val="160860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30ACD03-1BEC-9D32-15E8-4802D8B4D795}"/>
              </a:ext>
            </a:extLst>
          </p:cNvPr>
          <p:cNvSpPr>
            <a:spLocks noGrp="1"/>
          </p:cNvSpPr>
          <p:nvPr>
            <p:ph type="title"/>
          </p:nvPr>
        </p:nvSpPr>
        <p:spPr>
          <a:xfrm>
            <a:off x="952500" y="957739"/>
            <a:ext cx="4394103" cy="1778906"/>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Analyzing the Sales by Month</a:t>
            </a:r>
          </a:p>
        </p:txBody>
      </p:sp>
      <p:sp>
        <p:nvSpPr>
          <p:cNvPr id="6" name="Content Placeholder 5">
            <a:extLst>
              <a:ext uri="{FF2B5EF4-FFF2-40B4-BE49-F238E27FC236}">
                <a16:creationId xmlns:a16="http://schemas.microsoft.com/office/drawing/2014/main" id="{799809A7-2576-83E2-81AD-D293F6DD3289}"/>
              </a:ext>
            </a:extLst>
          </p:cNvPr>
          <p:cNvSpPr>
            <a:spLocks noGrp="1"/>
          </p:cNvSpPr>
          <p:nvPr>
            <p:ph sz="half" idx="2"/>
          </p:nvPr>
        </p:nvSpPr>
        <p:spPr>
          <a:xfrm>
            <a:off x="952500" y="2890882"/>
            <a:ext cx="4394103" cy="3009381"/>
          </a:xfrm>
        </p:spPr>
        <p:txBody>
          <a:bodyPr vert="horz" lIns="91440" tIns="45720" rIns="91440" bIns="45720" rtlCol="0">
            <a:normAutofit/>
          </a:bodyPr>
          <a:lstStyle/>
          <a:p>
            <a:r>
              <a:rPr lang="en-US" dirty="0"/>
              <a:t>The chart shows a clear trend of increasing sales from Month 1 to Month 11, followed by a slight decrease in Month 12. This pattern suggests that there might be seasonal factors influencing sales.</a:t>
            </a:r>
          </a:p>
        </p:txBody>
      </p:sp>
      <p:sp>
        <p:nvSpPr>
          <p:cNvPr id="22" name="Rectangle 21">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blue line on a white background&#10;&#10;Description automatically generated">
            <a:extLst>
              <a:ext uri="{FF2B5EF4-FFF2-40B4-BE49-F238E27FC236}">
                <a16:creationId xmlns:a16="http://schemas.microsoft.com/office/drawing/2014/main" id="{995F9D35-EB28-829A-67FA-75915F1C1A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15593" y="2923984"/>
            <a:ext cx="4344237" cy="1010034"/>
          </a:xfrm>
          <a:prstGeom prst="rect">
            <a:avLst/>
          </a:prstGeom>
        </p:spPr>
      </p:pic>
    </p:spTree>
    <p:extLst>
      <p:ext uri="{BB962C8B-B14F-4D97-AF65-F5344CB8AC3E}">
        <p14:creationId xmlns:p14="http://schemas.microsoft.com/office/powerpoint/2010/main" val="149330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98A04-9B80-A833-5142-335432BAD0B2}"/>
              </a:ext>
            </a:extLst>
          </p:cNvPr>
          <p:cNvSpPr>
            <a:spLocks noGrp="1"/>
          </p:cNvSpPr>
          <p:nvPr>
            <p:ph type="title"/>
          </p:nvPr>
        </p:nvSpPr>
        <p:spPr>
          <a:xfrm>
            <a:off x="952499" y="957738"/>
            <a:ext cx="5631491" cy="1778907"/>
          </a:xfrm>
          <a:noFill/>
        </p:spPr>
        <p:txBody>
          <a:bodyPr>
            <a:normAutofit/>
          </a:bodyPr>
          <a:lstStyle/>
          <a:p>
            <a:r>
              <a:rPr lang="en-US" dirty="0"/>
              <a:t>Reasons for Lower Sales in Month 2:</a:t>
            </a:r>
            <a:endParaRPr lang="ur-IN" dirty="0"/>
          </a:p>
        </p:txBody>
      </p:sp>
      <p:sp>
        <p:nvSpPr>
          <p:cNvPr id="13" name="Content Placeholder 2">
            <a:extLst>
              <a:ext uri="{FF2B5EF4-FFF2-40B4-BE49-F238E27FC236}">
                <a16:creationId xmlns:a16="http://schemas.microsoft.com/office/drawing/2014/main" id="{137B3075-33E9-35BC-42D6-D884A7E42FF5}"/>
              </a:ext>
            </a:extLst>
          </p:cNvPr>
          <p:cNvSpPr>
            <a:spLocks noGrp="1"/>
          </p:cNvSpPr>
          <p:nvPr>
            <p:ph idx="1"/>
          </p:nvPr>
        </p:nvSpPr>
        <p:spPr>
          <a:xfrm>
            <a:off x="952501" y="2890883"/>
            <a:ext cx="5631492" cy="3009380"/>
          </a:xfrm>
        </p:spPr>
        <p:txBody>
          <a:bodyPr>
            <a:normAutofit/>
          </a:bodyPr>
          <a:lstStyle/>
          <a:p>
            <a:pPr>
              <a:lnSpc>
                <a:spcPct val="110000"/>
              </a:lnSpc>
            </a:pPr>
            <a:r>
              <a:rPr lang="en-US" sz="1300" dirty="0"/>
              <a:t>Seasonality: Certain industries or products might experience a seasonal decline in demand during this month. For example, if your business sells winter clothing or holiday decorations, sales might naturally decrease in February.</a:t>
            </a:r>
          </a:p>
          <a:p>
            <a:pPr>
              <a:lnSpc>
                <a:spcPct val="110000"/>
              </a:lnSpc>
            </a:pPr>
            <a:r>
              <a:rPr lang="en-US" sz="1300" dirty="0"/>
              <a:t>Economic Factors: Economic fluctuations, such as tax season or changes in interest rates, could affect consumer spending.   </a:t>
            </a:r>
          </a:p>
          <a:p>
            <a:pPr>
              <a:lnSpc>
                <a:spcPct val="110000"/>
              </a:lnSpc>
            </a:pPr>
            <a:r>
              <a:rPr lang="en-US" sz="1300" dirty="0"/>
              <a:t>Competitor Activities: Increased promotions or new product launches by competitors might divert customer attention.</a:t>
            </a:r>
          </a:p>
          <a:p>
            <a:pPr>
              <a:lnSpc>
                <a:spcPct val="110000"/>
              </a:lnSpc>
            </a:pPr>
            <a:r>
              <a:rPr lang="en-US" sz="1300" dirty="0"/>
              <a:t>Internal Factors: Issues such as supply chain disruptions, inventory shortages, or marketing campaigns that didn't resonate with customers could also impact sales.</a:t>
            </a:r>
            <a:endParaRPr lang="ur-IN" sz="1300" dirty="0"/>
          </a:p>
        </p:txBody>
      </p:sp>
      <p:sp>
        <p:nvSpPr>
          <p:cNvPr id="20" name="Rectangle 19">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965357"/>
            <a:ext cx="2716300" cy="4942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uit">
            <a:extLst>
              <a:ext uri="{FF2B5EF4-FFF2-40B4-BE49-F238E27FC236}">
                <a16:creationId xmlns:a16="http://schemas.microsoft.com/office/drawing/2014/main" id="{8ED10C4E-73B9-D9ED-A5F4-690739AF99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6871" y="1953772"/>
            <a:ext cx="2943036" cy="2943036"/>
          </a:xfrm>
          <a:prstGeom prst="rect">
            <a:avLst/>
          </a:prstGeom>
        </p:spPr>
      </p:pic>
    </p:spTree>
    <p:extLst>
      <p:ext uri="{BB962C8B-B14F-4D97-AF65-F5344CB8AC3E}">
        <p14:creationId xmlns:p14="http://schemas.microsoft.com/office/powerpoint/2010/main" val="243097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9037D5-760E-1F04-18A2-81E93142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F2FCF-55D2-9082-B817-FAFE80F2154B}"/>
              </a:ext>
            </a:extLst>
          </p:cNvPr>
          <p:cNvSpPr>
            <a:spLocks noGrp="1"/>
          </p:cNvSpPr>
          <p:nvPr>
            <p:ph type="title"/>
          </p:nvPr>
        </p:nvSpPr>
        <p:spPr>
          <a:xfrm>
            <a:off x="745588" y="2292115"/>
            <a:ext cx="4595654" cy="2273771"/>
          </a:xfrm>
        </p:spPr>
        <p:txBody>
          <a:bodyPr>
            <a:normAutofit/>
          </a:bodyPr>
          <a:lstStyle/>
          <a:p>
            <a:r>
              <a:rPr lang="en-US" dirty="0"/>
              <a:t>Strategies to Increase Sales:</a:t>
            </a:r>
            <a:endParaRPr lang="ur-IN" dirty="0"/>
          </a:p>
        </p:txBody>
      </p:sp>
      <p:graphicFrame>
        <p:nvGraphicFramePr>
          <p:cNvPr id="5" name="Content Placeholder 2">
            <a:extLst>
              <a:ext uri="{FF2B5EF4-FFF2-40B4-BE49-F238E27FC236}">
                <a16:creationId xmlns:a16="http://schemas.microsoft.com/office/drawing/2014/main" id="{5DB19678-9B3A-82FA-7B3E-D8446ED69DC2}"/>
              </a:ext>
            </a:extLst>
          </p:cNvPr>
          <p:cNvGraphicFramePr>
            <a:graphicFrameLocks noGrp="1"/>
          </p:cNvGraphicFramePr>
          <p:nvPr>
            <p:ph idx="1"/>
            <p:extLst>
              <p:ext uri="{D42A27DB-BD31-4B8C-83A1-F6EECF244321}">
                <p14:modId xmlns:p14="http://schemas.microsoft.com/office/powerpoint/2010/main" val="3296472684"/>
              </p:ext>
            </p:extLst>
          </p:nvPr>
        </p:nvGraphicFramePr>
        <p:xfrm>
          <a:off x="5878286" y="1295401"/>
          <a:ext cx="4663440"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2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0B9095-5A95-DD05-9DD4-224BD23BCD01}"/>
              </a:ext>
            </a:extLst>
          </p:cNvPr>
          <p:cNvSpPr>
            <a:spLocks noGrp="1"/>
          </p:cNvSpPr>
          <p:nvPr>
            <p:ph type="title"/>
          </p:nvPr>
        </p:nvSpPr>
        <p:spPr/>
        <p:txBody>
          <a:bodyPr/>
          <a:lstStyle/>
          <a:p>
            <a:r>
              <a:rPr lang="en-US" dirty="0"/>
              <a:t>Specific Strategies for Month 2:</a:t>
            </a:r>
            <a:endParaRPr lang="ur-IN" dirty="0"/>
          </a:p>
        </p:txBody>
      </p:sp>
      <p:graphicFrame>
        <p:nvGraphicFramePr>
          <p:cNvPr id="6" name="Content Placeholder 3">
            <a:extLst>
              <a:ext uri="{FF2B5EF4-FFF2-40B4-BE49-F238E27FC236}">
                <a16:creationId xmlns:a16="http://schemas.microsoft.com/office/drawing/2014/main" id="{C9221206-679D-9C0F-9BA7-4AAF197E2609}"/>
              </a:ext>
            </a:extLst>
          </p:cNvPr>
          <p:cNvGraphicFramePr>
            <a:graphicFrameLocks noGrp="1"/>
          </p:cNvGraphicFramePr>
          <p:nvPr>
            <p:ph idx="1"/>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77667"/>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161</TotalTime>
  <Words>578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Goudy Old Style</vt:lpstr>
      <vt:lpstr>Univers Light</vt:lpstr>
      <vt:lpstr>PoiseVTI</vt:lpstr>
      <vt:lpstr>Shope Store</vt:lpstr>
      <vt:lpstr>Key Objects</vt:lpstr>
      <vt:lpstr>Objective</vt:lpstr>
      <vt:lpstr>Presenting the Data</vt:lpstr>
      <vt:lpstr>Most of the Sales are from California and New York States </vt:lpstr>
      <vt:lpstr>Analyzing the Sales by Month</vt:lpstr>
      <vt:lpstr>Reasons for Lower Sales in Month 2:</vt:lpstr>
      <vt:lpstr>Strategies to Increase Sales:</vt:lpstr>
      <vt:lpstr>Specific Strategies for Month 2:</vt:lpstr>
      <vt:lpstr>Why do seniors not receive news about products that are released to the market?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Demiana Ayman gerges hanna 2100590</dc:creator>
  <cp:lastModifiedBy>Demiana Ayman gerges hanna 2100590</cp:lastModifiedBy>
  <cp:revision>3</cp:revision>
  <dcterms:created xsi:type="dcterms:W3CDTF">2024-09-30T16:32:46Z</dcterms:created>
  <dcterms:modified xsi:type="dcterms:W3CDTF">2024-10-22T20:22:30Z</dcterms:modified>
</cp:coreProperties>
</file>