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0" r:id="rId5"/>
    <p:sldId id="259"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8F439-9CE2-471C-BBDC-34604572F4CD}"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E7158-99F9-45DF-A504-32A222ADD6BD}" type="slidenum">
              <a:rPr lang="en-US" smtClean="0"/>
              <a:t>‹#›</a:t>
            </a:fld>
            <a:endParaRPr lang="en-US"/>
          </a:p>
        </p:txBody>
      </p:sp>
    </p:spTree>
    <p:extLst>
      <p:ext uri="{BB962C8B-B14F-4D97-AF65-F5344CB8AC3E}">
        <p14:creationId xmlns:p14="http://schemas.microsoft.com/office/powerpoint/2010/main" val="298569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BE7158-99F9-45DF-A504-32A222ADD6BD}" type="slidenum">
              <a:rPr lang="en-US" smtClean="0"/>
              <a:t>5</a:t>
            </a:fld>
            <a:endParaRPr lang="en-US"/>
          </a:p>
        </p:txBody>
      </p:sp>
    </p:spTree>
    <p:extLst>
      <p:ext uri="{BB962C8B-B14F-4D97-AF65-F5344CB8AC3E}">
        <p14:creationId xmlns:p14="http://schemas.microsoft.com/office/powerpoint/2010/main" val="3527373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4793-7005-75F4-A624-7CF29DC0EE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5ACDBB-F3E5-C822-308F-6F8142F72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ED0408-F955-455A-270C-CE8C51E7EF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5C30D7-619A-EB52-D981-64946C361AB2}"/>
              </a:ext>
            </a:extLst>
          </p:cNvPr>
          <p:cNvSpPr>
            <a:spLocks noGrp="1"/>
          </p:cNvSpPr>
          <p:nvPr>
            <p:ph type="sldNum" sz="quarter" idx="5"/>
          </p:nvPr>
        </p:nvSpPr>
        <p:spPr/>
        <p:txBody>
          <a:bodyPr/>
          <a:lstStyle/>
          <a:p>
            <a:fld id="{31BE7158-99F9-45DF-A504-32A222ADD6BD}" type="slidenum">
              <a:rPr lang="en-US" smtClean="0"/>
              <a:t>14</a:t>
            </a:fld>
            <a:endParaRPr lang="en-US"/>
          </a:p>
        </p:txBody>
      </p:sp>
    </p:spTree>
    <p:extLst>
      <p:ext uri="{BB962C8B-B14F-4D97-AF65-F5344CB8AC3E}">
        <p14:creationId xmlns:p14="http://schemas.microsoft.com/office/powerpoint/2010/main" val="1834363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D3640-816C-96C7-AC07-CBC8F2ADB7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94CD6-83C7-7BAE-1544-B361246324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F2118C-8EF0-D1B3-BAC0-AAB367F2A3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70FC0E-DDA3-E9D9-71F5-1244F4D20B53}"/>
              </a:ext>
            </a:extLst>
          </p:cNvPr>
          <p:cNvSpPr>
            <a:spLocks noGrp="1"/>
          </p:cNvSpPr>
          <p:nvPr>
            <p:ph type="sldNum" sz="quarter" idx="5"/>
          </p:nvPr>
        </p:nvSpPr>
        <p:spPr/>
        <p:txBody>
          <a:bodyPr/>
          <a:lstStyle/>
          <a:p>
            <a:fld id="{31BE7158-99F9-45DF-A504-32A222ADD6BD}" type="slidenum">
              <a:rPr lang="en-US" smtClean="0"/>
              <a:t>15</a:t>
            </a:fld>
            <a:endParaRPr lang="en-US"/>
          </a:p>
        </p:txBody>
      </p:sp>
    </p:spTree>
    <p:extLst>
      <p:ext uri="{BB962C8B-B14F-4D97-AF65-F5344CB8AC3E}">
        <p14:creationId xmlns:p14="http://schemas.microsoft.com/office/powerpoint/2010/main" val="4007334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8E185-10C2-B31B-1975-2B83A4EF4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AE6B4E-EF76-3E34-CFE1-DD0254AFBD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15B2E4-6509-1D3B-0CDF-1D82777F39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730156-E135-67A5-5F1C-90A2026A79A0}"/>
              </a:ext>
            </a:extLst>
          </p:cNvPr>
          <p:cNvSpPr>
            <a:spLocks noGrp="1"/>
          </p:cNvSpPr>
          <p:nvPr>
            <p:ph type="sldNum" sz="quarter" idx="5"/>
          </p:nvPr>
        </p:nvSpPr>
        <p:spPr/>
        <p:txBody>
          <a:bodyPr/>
          <a:lstStyle/>
          <a:p>
            <a:fld id="{31BE7158-99F9-45DF-A504-32A222ADD6BD}" type="slidenum">
              <a:rPr lang="en-US" smtClean="0"/>
              <a:t>16</a:t>
            </a:fld>
            <a:endParaRPr lang="en-US"/>
          </a:p>
        </p:txBody>
      </p:sp>
    </p:spTree>
    <p:extLst>
      <p:ext uri="{BB962C8B-B14F-4D97-AF65-F5344CB8AC3E}">
        <p14:creationId xmlns:p14="http://schemas.microsoft.com/office/powerpoint/2010/main" val="87382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31CBF-D8D0-094E-9599-D77C732DF7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5AFE3-62F4-5526-8C40-67DCCEF1C0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F9CE88-A509-F5A1-7421-9F06A55232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0822C6-A96D-B2F2-BF89-E9AC155FAB5F}"/>
              </a:ext>
            </a:extLst>
          </p:cNvPr>
          <p:cNvSpPr>
            <a:spLocks noGrp="1"/>
          </p:cNvSpPr>
          <p:nvPr>
            <p:ph type="sldNum" sz="quarter" idx="5"/>
          </p:nvPr>
        </p:nvSpPr>
        <p:spPr/>
        <p:txBody>
          <a:bodyPr/>
          <a:lstStyle/>
          <a:p>
            <a:fld id="{31BE7158-99F9-45DF-A504-32A222ADD6BD}" type="slidenum">
              <a:rPr lang="en-US" smtClean="0"/>
              <a:t>17</a:t>
            </a:fld>
            <a:endParaRPr lang="en-US"/>
          </a:p>
        </p:txBody>
      </p:sp>
    </p:spTree>
    <p:extLst>
      <p:ext uri="{BB962C8B-B14F-4D97-AF65-F5344CB8AC3E}">
        <p14:creationId xmlns:p14="http://schemas.microsoft.com/office/powerpoint/2010/main" val="2318021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15FB8-2D14-A88D-CCEF-BCC3362B88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5B299E-BD00-9376-B950-445077DC69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2F3E30-38F1-1057-48D9-A35E1E6A35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B2D60F-78CB-63F5-3257-79C99A01FABC}"/>
              </a:ext>
            </a:extLst>
          </p:cNvPr>
          <p:cNvSpPr>
            <a:spLocks noGrp="1"/>
          </p:cNvSpPr>
          <p:nvPr>
            <p:ph type="sldNum" sz="quarter" idx="5"/>
          </p:nvPr>
        </p:nvSpPr>
        <p:spPr/>
        <p:txBody>
          <a:bodyPr/>
          <a:lstStyle/>
          <a:p>
            <a:fld id="{31BE7158-99F9-45DF-A504-32A222ADD6BD}" type="slidenum">
              <a:rPr lang="en-US" smtClean="0"/>
              <a:t>18</a:t>
            </a:fld>
            <a:endParaRPr lang="en-US"/>
          </a:p>
        </p:txBody>
      </p:sp>
    </p:spTree>
    <p:extLst>
      <p:ext uri="{BB962C8B-B14F-4D97-AF65-F5344CB8AC3E}">
        <p14:creationId xmlns:p14="http://schemas.microsoft.com/office/powerpoint/2010/main" val="3941224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00256-4F9D-F653-2F03-33AED60E9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AFA58-CFC0-CB4A-F3D0-AE93BDA9CD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5A82C5-75AA-E295-B5F1-2C842403ED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E669ED-4EC2-4B06-2F0C-D87FF3A88F2B}"/>
              </a:ext>
            </a:extLst>
          </p:cNvPr>
          <p:cNvSpPr>
            <a:spLocks noGrp="1"/>
          </p:cNvSpPr>
          <p:nvPr>
            <p:ph type="sldNum" sz="quarter" idx="5"/>
          </p:nvPr>
        </p:nvSpPr>
        <p:spPr/>
        <p:txBody>
          <a:bodyPr/>
          <a:lstStyle/>
          <a:p>
            <a:fld id="{31BE7158-99F9-45DF-A504-32A222ADD6BD}" type="slidenum">
              <a:rPr lang="en-US" smtClean="0"/>
              <a:t>19</a:t>
            </a:fld>
            <a:endParaRPr lang="en-US"/>
          </a:p>
        </p:txBody>
      </p:sp>
    </p:spTree>
    <p:extLst>
      <p:ext uri="{BB962C8B-B14F-4D97-AF65-F5344CB8AC3E}">
        <p14:creationId xmlns:p14="http://schemas.microsoft.com/office/powerpoint/2010/main" val="2284618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38E1F-606F-7ADA-FCC6-825E502BB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EBC571-D6B9-84C3-9A82-AD96D88706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5CB789-8C4B-FEA4-89F4-A8ADECD339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2351C2-6049-6476-CB70-75557BADC473}"/>
              </a:ext>
            </a:extLst>
          </p:cNvPr>
          <p:cNvSpPr>
            <a:spLocks noGrp="1"/>
          </p:cNvSpPr>
          <p:nvPr>
            <p:ph type="sldNum" sz="quarter" idx="5"/>
          </p:nvPr>
        </p:nvSpPr>
        <p:spPr/>
        <p:txBody>
          <a:bodyPr/>
          <a:lstStyle/>
          <a:p>
            <a:fld id="{31BE7158-99F9-45DF-A504-32A222ADD6BD}" type="slidenum">
              <a:rPr lang="en-US" smtClean="0"/>
              <a:t>20</a:t>
            </a:fld>
            <a:endParaRPr lang="en-US"/>
          </a:p>
        </p:txBody>
      </p:sp>
    </p:spTree>
    <p:extLst>
      <p:ext uri="{BB962C8B-B14F-4D97-AF65-F5344CB8AC3E}">
        <p14:creationId xmlns:p14="http://schemas.microsoft.com/office/powerpoint/2010/main" val="78842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D148F-15E9-A88F-F216-1D7D1C4406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3B0C14-E5B5-3B17-C2EB-389B31738A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4424D4-60FA-65DF-4EBE-9E336CD58A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E9C320-0118-002E-026F-6298B68B0CCA}"/>
              </a:ext>
            </a:extLst>
          </p:cNvPr>
          <p:cNvSpPr>
            <a:spLocks noGrp="1"/>
          </p:cNvSpPr>
          <p:nvPr>
            <p:ph type="sldNum" sz="quarter" idx="5"/>
          </p:nvPr>
        </p:nvSpPr>
        <p:spPr/>
        <p:txBody>
          <a:bodyPr/>
          <a:lstStyle/>
          <a:p>
            <a:fld id="{31BE7158-99F9-45DF-A504-32A222ADD6BD}" type="slidenum">
              <a:rPr lang="en-US" smtClean="0"/>
              <a:t>6</a:t>
            </a:fld>
            <a:endParaRPr lang="en-US"/>
          </a:p>
        </p:txBody>
      </p:sp>
    </p:spTree>
    <p:extLst>
      <p:ext uri="{BB962C8B-B14F-4D97-AF65-F5344CB8AC3E}">
        <p14:creationId xmlns:p14="http://schemas.microsoft.com/office/powerpoint/2010/main" val="992004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EDC20-E358-BBC3-5FE8-75AD74C63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0248A4-E960-DD31-C132-FAE80D2918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F65673-A852-159F-D4FF-6740D871A4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5DD299-5407-2717-90FF-6E4221498B0B}"/>
              </a:ext>
            </a:extLst>
          </p:cNvPr>
          <p:cNvSpPr>
            <a:spLocks noGrp="1"/>
          </p:cNvSpPr>
          <p:nvPr>
            <p:ph type="sldNum" sz="quarter" idx="5"/>
          </p:nvPr>
        </p:nvSpPr>
        <p:spPr/>
        <p:txBody>
          <a:bodyPr/>
          <a:lstStyle/>
          <a:p>
            <a:fld id="{31BE7158-99F9-45DF-A504-32A222ADD6BD}" type="slidenum">
              <a:rPr lang="en-US" smtClean="0"/>
              <a:t>7</a:t>
            </a:fld>
            <a:endParaRPr lang="en-US"/>
          </a:p>
        </p:txBody>
      </p:sp>
    </p:spTree>
    <p:extLst>
      <p:ext uri="{BB962C8B-B14F-4D97-AF65-F5344CB8AC3E}">
        <p14:creationId xmlns:p14="http://schemas.microsoft.com/office/powerpoint/2010/main" val="90044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61EBE-DB45-A394-3B94-FA8937727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5C7FC-864D-1AFC-CFF5-790DE0EAC8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2425AD-FDA6-33BC-D6E0-E2EE51352F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AE1312-6A8F-B243-DAAE-47335A07090B}"/>
              </a:ext>
            </a:extLst>
          </p:cNvPr>
          <p:cNvSpPr>
            <a:spLocks noGrp="1"/>
          </p:cNvSpPr>
          <p:nvPr>
            <p:ph type="sldNum" sz="quarter" idx="5"/>
          </p:nvPr>
        </p:nvSpPr>
        <p:spPr/>
        <p:txBody>
          <a:bodyPr/>
          <a:lstStyle/>
          <a:p>
            <a:fld id="{31BE7158-99F9-45DF-A504-32A222ADD6BD}" type="slidenum">
              <a:rPr lang="en-US" smtClean="0"/>
              <a:t>8</a:t>
            </a:fld>
            <a:endParaRPr lang="en-US"/>
          </a:p>
        </p:txBody>
      </p:sp>
    </p:spTree>
    <p:extLst>
      <p:ext uri="{BB962C8B-B14F-4D97-AF65-F5344CB8AC3E}">
        <p14:creationId xmlns:p14="http://schemas.microsoft.com/office/powerpoint/2010/main" val="10029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D1FCA-A534-A695-5F82-10AF236DE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4D9570-BAEA-CE5C-B9BC-542F254677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3B1133-05ED-075F-D4E7-EB7CC65356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DFCB56-738D-AE96-6AD3-3498C24AB2D1}"/>
              </a:ext>
            </a:extLst>
          </p:cNvPr>
          <p:cNvSpPr>
            <a:spLocks noGrp="1"/>
          </p:cNvSpPr>
          <p:nvPr>
            <p:ph type="sldNum" sz="quarter" idx="5"/>
          </p:nvPr>
        </p:nvSpPr>
        <p:spPr/>
        <p:txBody>
          <a:bodyPr/>
          <a:lstStyle/>
          <a:p>
            <a:fld id="{31BE7158-99F9-45DF-A504-32A222ADD6BD}" type="slidenum">
              <a:rPr lang="en-US" smtClean="0"/>
              <a:t>9</a:t>
            </a:fld>
            <a:endParaRPr lang="en-US"/>
          </a:p>
        </p:txBody>
      </p:sp>
    </p:spTree>
    <p:extLst>
      <p:ext uri="{BB962C8B-B14F-4D97-AF65-F5344CB8AC3E}">
        <p14:creationId xmlns:p14="http://schemas.microsoft.com/office/powerpoint/2010/main" val="4069046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430AD-EADB-DB5D-5833-11250A11E0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CCCBC-C389-B42B-F74C-9E13A2D4E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3DE5B2-D776-DAB3-891F-CC818EB3FF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500279-1A58-4205-36DD-DEEE00C1985C}"/>
              </a:ext>
            </a:extLst>
          </p:cNvPr>
          <p:cNvSpPr>
            <a:spLocks noGrp="1"/>
          </p:cNvSpPr>
          <p:nvPr>
            <p:ph type="sldNum" sz="quarter" idx="5"/>
          </p:nvPr>
        </p:nvSpPr>
        <p:spPr/>
        <p:txBody>
          <a:bodyPr/>
          <a:lstStyle/>
          <a:p>
            <a:fld id="{31BE7158-99F9-45DF-A504-32A222ADD6BD}" type="slidenum">
              <a:rPr lang="en-US" smtClean="0"/>
              <a:t>10</a:t>
            </a:fld>
            <a:endParaRPr lang="en-US"/>
          </a:p>
        </p:txBody>
      </p:sp>
    </p:spTree>
    <p:extLst>
      <p:ext uri="{BB962C8B-B14F-4D97-AF65-F5344CB8AC3E}">
        <p14:creationId xmlns:p14="http://schemas.microsoft.com/office/powerpoint/2010/main" val="309096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9182B-6814-5B14-BDD8-D72CB62659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0157E9-1189-79A0-25D0-F667F74DA3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5FB145-ACA7-7AF9-0CDA-AEA0BF3B4B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A67293-DA44-1A33-B71C-DDA7B94828D7}"/>
              </a:ext>
            </a:extLst>
          </p:cNvPr>
          <p:cNvSpPr>
            <a:spLocks noGrp="1"/>
          </p:cNvSpPr>
          <p:nvPr>
            <p:ph type="sldNum" sz="quarter" idx="5"/>
          </p:nvPr>
        </p:nvSpPr>
        <p:spPr/>
        <p:txBody>
          <a:bodyPr/>
          <a:lstStyle/>
          <a:p>
            <a:fld id="{31BE7158-99F9-45DF-A504-32A222ADD6BD}" type="slidenum">
              <a:rPr lang="en-US" smtClean="0"/>
              <a:t>11</a:t>
            </a:fld>
            <a:endParaRPr lang="en-US"/>
          </a:p>
        </p:txBody>
      </p:sp>
    </p:spTree>
    <p:extLst>
      <p:ext uri="{BB962C8B-B14F-4D97-AF65-F5344CB8AC3E}">
        <p14:creationId xmlns:p14="http://schemas.microsoft.com/office/powerpoint/2010/main" val="1648450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D5267-874F-0815-4C74-D48D3ACC8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51EF85-15D4-F1EF-EA55-443034FAD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5B6200-D482-D6FC-4DD9-B5DA215B03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1F4935-DD4C-91AF-8554-C24C5CA3D8EA}"/>
              </a:ext>
            </a:extLst>
          </p:cNvPr>
          <p:cNvSpPr>
            <a:spLocks noGrp="1"/>
          </p:cNvSpPr>
          <p:nvPr>
            <p:ph type="sldNum" sz="quarter" idx="5"/>
          </p:nvPr>
        </p:nvSpPr>
        <p:spPr/>
        <p:txBody>
          <a:bodyPr/>
          <a:lstStyle/>
          <a:p>
            <a:fld id="{31BE7158-99F9-45DF-A504-32A222ADD6BD}" type="slidenum">
              <a:rPr lang="en-US" smtClean="0"/>
              <a:t>12</a:t>
            </a:fld>
            <a:endParaRPr lang="en-US"/>
          </a:p>
        </p:txBody>
      </p:sp>
    </p:spTree>
    <p:extLst>
      <p:ext uri="{BB962C8B-B14F-4D97-AF65-F5344CB8AC3E}">
        <p14:creationId xmlns:p14="http://schemas.microsoft.com/office/powerpoint/2010/main" val="973495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CA3F6-6CA1-E0AA-B121-A18D51BD4F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45FD06-99AA-4474-0A87-7C742E3E2C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89AB8-16C9-0B57-5921-97C2456F82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E9AE62-A7F1-E84F-3401-5F458614EE2F}"/>
              </a:ext>
            </a:extLst>
          </p:cNvPr>
          <p:cNvSpPr>
            <a:spLocks noGrp="1"/>
          </p:cNvSpPr>
          <p:nvPr>
            <p:ph type="sldNum" sz="quarter" idx="5"/>
          </p:nvPr>
        </p:nvSpPr>
        <p:spPr/>
        <p:txBody>
          <a:bodyPr/>
          <a:lstStyle/>
          <a:p>
            <a:fld id="{31BE7158-99F9-45DF-A504-32A222ADD6BD}" type="slidenum">
              <a:rPr lang="en-US" smtClean="0"/>
              <a:t>13</a:t>
            </a:fld>
            <a:endParaRPr lang="en-US"/>
          </a:p>
        </p:txBody>
      </p:sp>
    </p:spTree>
    <p:extLst>
      <p:ext uri="{BB962C8B-B14F-4D97-AF65-F5344CB8AC3E}">
        <p14:creationId xmlns:p14="http://schemas.microsoft.com/office/powerpoint/2010/main" val="270088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50B2F3-8500-4D44-8157-A8C439F50453}"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321324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0B2F3-8500-4D44-8157-A8C439F50453}"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128600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0B2F3-8500-4D44-8157-A8C439F50453}"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212344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0B2F3-8500-4D44-8157-A8C439F50453}"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3249A-FAB2-4906-B727-079A01F31E4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4316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0B2F3-8500-4D44-8157-A8C439F50453}"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3796055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50B2F3-8500-4D44-8157-A8C439F50453}"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3238230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50B2F3-8500-4D44-8157-A8C439F50453}"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766800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0B2F3-8500-4D44-8157-A8C439F50453}"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768119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0B2F3-8500-4D44-8157-A8C439F50453}"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208620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0B2F3-8500-4D44-8157-A8C439F50453}"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237614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0B2F3-8500-4D44-8157-A8C439F50453}"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292259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0B2F3-8500-4D44-8157-A8C439F50453}"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25666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0B2F3-8500-4D44-8157-A8C439F50453}"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335909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50B2F3-8500-4D44-8157-A8C439F50453}"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62803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0B2F3-8500-4D44-8157-A8C439F50453}" type="datetimeFigureOut">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284216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0B2F3-8500-4D44-8157-A8C439F50453}"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304487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0B2F3-8500-4D44-8157-A8C439F50453}"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3249A-FAB2-4906-B727-079A01F31E4F}" type="slidenum">
              <a:rPr lang="en-US" smtClean="0"/>
              <a:t>‹#›</a:t>
            </a:fld>
            <a:endParaRPr lang="en-US"/>
          </a:p>
        </p:txBody>
      </p:sp>
    </p:spTree>
    <p:extLst>
      <p:ext uri="{BB962C8B-B14F-4D97-AF65-F5344CB8AC3E}">
        <p14:creationId xmlns:p14="http://schemas.microsoft.com/office/powerpoint/2010/main" val="96640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950B2F3-8500-4D44-8157-A8C439F50453}" type="datetimeFigureOut">
              <a:rPr lang="en-US" smtClean="0"/>
              <a:t>2/20/2024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9D3249A-FAB2-4906-B727-079A01F31E4F}" type="slidenum">
              <a:rPr lang="en-US" smtClean="0"/>
              <a:t>‹#›</a:t>
            </a:fld>
            <a:endParaRPr lang="en-US"/>
          </a:p>
        </p:txBody>
      </p:sp>
    </p:spTree>
    <p:extLst>
      <p:ext uri="{BB962C8B-B14F-4D97-AF65-F5344CB8AC3E}">
        <p14:creationId xmlns:p14="http://schemas.microsoft.com/office/powerpoint/2010/main" val="36855115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F381-21DF-37E7-4DA8-8A9A583BFC52}"/>
              </a:ext>
            </a:extLst>
          </p:cNvPr>
          <p:cNvSpPr>
            <a:spLocks noGrp="1"/>
          </p:cNvSpPr>
          <p:nvPr>
            <p:ph type="ctrTitle"/>
          </p:nvPr>
        </p:nvSpPr>
        <p:spPr>
          <a:xfrm>
            <a:off x="1243780" y="2219785"/>
            <a:ext cx="9704439" cy="1209215"/>
          </a:xfrm>
        </p:spPr>
        <p:txBody>
          <a:bodyPr/>
          <a:lstStyle/>
          <a:p>
            <a:r>
              <a:rPr lang="en-US" b="1" dirty="0"/>
              <a:t>Data Analytics Internship Task</a:t>
            </a:r>
          </a:p>
        </p:txBody>
      </p:sp>
      <p:sp>
        <p:nvSpPr>
          <p:cNvPr id="3" name="Subtitle 2">
            <a:extLst>
              <a:ext uri="{FF2B5EF4-FFF2-40B4-BE49-F238E27FC236}">
                <a16:creationId xmlns:a16="http://schemas.microsoft.com/office/drawing/2014/main" id="{3E3EFA2B-F643-12CF-5328-5E6BD81767D9}"/>
              </a:ext>
            </a:extLst>
          </p:cNvPr>
          <p:cNvSpPr>
            <a:spLocks noGrp="1"/>
          </p:cNvSpPr>
          <p:nvPr>
            <p:ph type="subTitle" idx="1"/>
          </p:nvPr>
        </p:nvSpPr>
        <p:spPr/>
        <p:txBody>
          <a:bodyPr/>
          <a:lstStyle/>
          <a:p>
            <a:r>
              <a:rPr lang="en-US" dirty="0"/>
              <a:t>Demiana Essam</a:t>
            </a:r>
          </a:p>
        </p:txBody>
      </p:sp>
    </p:spTree>
    <p:extLst>
      <p:ext uri="{BB962C8B-B14F-4D97-AF65-F5344CB8AC3E}">
        <p14:creationId xmlns:p14="http://schemas.microsoft.com/office/powerpoint/2010/main" val="320216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D9E57-9CCF-4F1A-4ABB-9E78DD6B19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63D818-858A-3AA6-ED3E-E5369D0F5344}"/>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A0858C09-7A3A-9FA9-9F25-8B37F0C66F7A}"/>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Second Dataset(EGX_DLY_EGX30, 1D)</a:t>
            </a:r>
          </a:p>
          <a:p>
            <a:endParaRPr lang="en-US" dirty="0">
              <a:solidFill>
                <a:schemeClr val="accent1">
                  <a:lumMod val="60000"/>
                  <a:lumOff val="40000"/>
                </a:schemeClr>
              </a:solidFill>
            </a:endParaRPr>
          </a:p>
        </p:txBody>
      </p:sp>
      <p:sp>
        <p:nvSpPr>
          <p:cNvPr id="12" name="Rectangle 11">
            <a:extLst>
              <a:ext uri="{FF2B5EF4-FFF2-40B4-BE49-F238E27FC236}">
                <a16:creationId xmlns:a16="http://schemas.microsoft.com/office/drawing/2014/main" id="{09FE6542-363F-D3C3-A9DC-CCD135744FBB}"/>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3</a:t>
            </a:r>
          </a:p>
        </p:txBody>
      </p:sp>
      <p:sp>
        <p:nvSpPr>
          <p:cNvPr id="13" name="Rectangle 12">
            <a:extLst>
              <a:ext uri="{FF2B5EF4-FFF2-40B4-BE49-F238E27FC236}">
                <a16:creationId xmlns:a16="http://schemas.microsoft.com/office/drawing/2014/main" id="{027AD0BF-4D64-8C88-2AA9-9E9548D3315F}"/>
              </a:ext>
            </a:extLst>
          </p:cNvPr>
          <p:cNvSpPr/>
          <p:nvPr/>
        </p:nvSpPr>
        <p:spPr>
          <a:xfrm>
            <a:off x="891846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4</a:t>
            </a:r>
          </a:p>
        </p:txBody>
      </p:sp>
      <p:pic>
        <p:nvPicPr>
          <p:cNvPr id="5" name="Picture 4">
            <a:extLst>
              <a:ext uri="{FF2B5EF4-FFF2-40B4-BE49-F238E27FC236}">
                <a16:creationId xmlns:a16="http://schemas.microsoft.com/office/drawing/2014/main" id="{A0084B35-34C3-0C1D-8864-1277B6732129}"/>
              </a:ext>
            </a:extLst>
          </p:cNvPr>
          <p:cNvPicPr>
            <a:picLocks noChangeAspect="1"/>
          </p:cNvPicPr>
          <p:nvPr/>
        </p:nvPicPr>
        <p:blipFill>
          <a:blip r:embed="rId3"/>
          <a:stretch>
            <a:fillRect/>
          </a:stretch>
        </p:blipFill>
        <p:spPr>
          <a:xfrm>
            <a:off x="402062" y="3356686"/>
            <a:ext cx="5573312" cy="31768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55BAF8E-ABC0-8509-1714-0EB262647FE8}"/>
              </a:ext>
            </a:extLst>
          </p:cNvPr>
          <p:cNvPicPr>
            <a:picLocks noChangeAspect="1"/>
          </p:cNvPicPr>
          <p:nvPr/>
        </p:nvPicPr>
        <p:blipFill>
          <a:blip r:embed="rId4"/>
          <a:stretch>
            <a:fillRect/>
          </a:stretch>
        </p:blipFill>
        <p:spPr>
          <a:xfrm>
            <a:off x="6336521" y="3356686"/>
            <a:ext cx="5484478" cy="31837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0250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647B1-CE54-1610-8217-59F8891919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5C6CF8-1EA4-DBAC-5EEB-2457210F1560}"/>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1AE7BB96-FE33-E06F-A771-BB79419D485D}"/>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Second Dataset(EGX_DLY_EGX30, 1D)</a:t>
            </a:r>
          </a:p>
        </p:txBody>
      </p:sp>
      <p:sp>
        <p:nvSpPr>
          <p:cNvPr id="8" name="Rectangle 7">
            <a:extLst>
              <a:ext uri="{FF2B5EF4-FFF2-40B4-BE49-F238E27FC236}">
                <a16:creationId xmlns:a16="http://schemas.microsoft.com/office/drawing/2014/main" id="{EBE9DF56-2941-95AF-4C41-FE3872AA45E9}"/>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5</a:t>
            </a:r>
          </a:p>
        </p:txBody>
      </p:sp>
      <p:sp>
        <p:nvSpPr>
          <p:cNvPr id="10" name="Rectangle 9">
            <a:extLst>
              <a:ext uri="{FF2B5EF4-FFF2-40B4-BE49-F238E27FC236}">
                <a16:creationId xmlns:a16="http://schemas.microsoft.com/office/drawing/2014/main" id="{345EE850-1654-EEDE-EFE4-9E46A6BB675D}"/>
              </a:ext>
            </a:extLst>
          </p:cNvPr>
          <p:cNvSpPr/>
          <p:nvPr/>
        </p:nvSpPr>
        <p:spPr>
          <a:xfrm>
            <a:off x="8823340"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6</a:t>
            </a:r>
          </a:p>
        </p:txBody>
      </p:sp>
      <p:pic>
        <p:nvPicPr>
          <p:cNvPr id="13" name="Picture 12">
            <a:extLst>
              <a:ext uri="{FF2B5EF4-FFF2-40B4-BE49-F238E27FC236}">
                <a16:creationId xmlns:a16="http://schemas.microsoft.com/office/drawing/2014/main" id="{8BDB6E27-17E4-9B3B-BB6D-FE621688C85F}"/>
              </a:ext>
            </a:extLst>
          </p:cNvPr>
          <p:cNvPicPr>
            <a:picLocks noChangeAspect="1"/>
          </p:cNvPicPr>
          <p:nvPr/>
        </p:nvPicPr>
        <p:blipFill>
          <a:blip r:embed="rId3"/>
          <a:stretch>
            <a:fillRect/>
          </a:stretch>
        </p:blipFill>
        <p:spPr>
          <a:xfrm>
            <a:off x="332911" y="3227337"/>
            <a:ext cx="5694264" cy="330614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977E9D7F-EFE9-53FB-689E-BB2B7200F9C6}"/>
              </a:ext>
            </a:extLst>
          </p:cNvPr>
          <p:cNvPicPr>
            <a:picLocks noChangeAspect="1"/>
          </p:cNvPicPr>
          <p:nvPr/>
        </p:nvPicPr>
        <p:blipFill>
          <a:blip r:embed="rId4"/>
          <a:stretch>
            <a:fillRect/>
          </a:stretch>
        </p:blipFill>
        <p:spPr>
          <a:xfrm>
            <a:off x="6226886" y="3227337"/>
            <a:ext cx="5756323" cy="32777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4650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5B0A7-8D16-2FB5-895C-128A95C64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348382-F811-0CE2-DABA-433553C8E8C8}"/>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1A0C5401-623C-DA38-C8A9-D229712390EA}"/>
              </a:ext>
            </a:extLst>
          </p:cNvPr>
          <p:cNvSpPr>
            <a:spLocks noGrp="1"/>
          </p:cNvSpPr>
          <p:nvPr>
            <p:ph idx="1"/>
          </p:nvPr>
        </p:nvSpPr>
        <p:spPr>
          <a:xfrm>
            <a:off x="913795" y="1447314"/>
            <a:ext cx="10688270" cy="1227060"/>
          </a:xfrm>
        </p:spPr>
        <p:txBody>
          <a:bodyPr>
            <a:normAutofit fontScale="92500" lnSpcReduction="10000"/>
          </a:bodyPr>
          <a:lstStyle/>
          <a:p>
            <a:r>
              <a:rPr lang="en-US" dirty="0">
                <a:solidFill>
                  <a:schemeClr val="accent1">
                    <a:lumMod val="60000"/>
                    <a:lumOff val="40000"/>
                  </a:schemeClr>
                </a:solidFill>
              </a:rPr>
              <a:t>For Second Dataset(EGX_DLY_EGX30, 1D)</a:t>
            </a:r>
          </a:p>
          <a:p>
            <a:r>
              <a:rPr lang="en-US" dirty="0">
                <a:solidFill>
                  <a:schemeClr val="accent1">
                    <a:lumMod val="60000"/>
                    <a:lumOff val="40000"/>
                  </a:schemeClr>
                </a:solidFill>
              </a:rPr>
              <a:t> Most of the models provided very high results</a:t>
            </a:r>
          </a:p>
          <a:p>
            <a:r>
              <a:rPr lang="en-US" dirty="0">
                <a:solidFill>
                  <a:schemeClr val="accent1">
                    <a:lumMod val="60000"/>
                    <a:lumOff val="40000"/>
                  </a:schemeClr>
                </a:solidFill>
              </a:rPr>
              <a:t>Finally, I selected the Decision Tree Regressor</a:t>
            </a:r>
          </a:p>
        </p:txBody>
      </p:sp>
      <p:pic>
        <p:nvPicPr>
          <p:cNvPr id="5" name="Picture 4">
            <a:extLst>
              <a:ext uri="{FF2B5EF4-FFF2-40B4-BE49-F238E27FC236}">
                <a16:creationId xmlns:a16="http://schemas.microsoft.com/office/drawing/2014/main" id="{A5AC29C8-D9A9-CBBE-D283-026163225B76}"/>
              </a:ext>
            </a:extLst>
          </p:cNvPr>
          <p:cNvPicPr>
            <a:picLocks noChangeAspect="1"/>
          </p:cNvPicPr>
          <p:nvPr/>
        </p:nvPicPr>
        <p:blipFill>
          <a:blip r:embed="rId3"/>
          <a:stretch>
            <a:fillRect/>
          </a:stretch>
        </p:blipFill>
        <p:spPr>
          <a:xfrm>
            <a:off x="7452247" y="505103"/>
            <a:ext cx="4346462" cy="2522217"/>
          </a:xfrm>
          <a:prstGeom prst="rect">
            <a:avLst/>
          </a:prstGeom>
        </p:spPr>
      </p:pic>
      <p:pic>
        <p:nvPicPr>
          <p:cNvPr id="7" name="Picture 6">
            <a:extLst>
              <a:ext uri="{FF2B5EF4-FFF2-40B4-BE49-F238E27FC236}">
                <a16:creationId xmlns:a16="http://schemas.microsoft.com/office/drawing/2014/main" id="{FEFD0998-C59F-4F3B-F793-104B552BEB5B}"/>
              </a:ext>
            </a:extLst>
          </p:cNvPr>
          <p:cNvPicPr>
            <a:picLocks noChangeAspect="1"/>
          </p:cNvPicPr>
          <p:nvPr/>
        </p:nvPicPr>
        <p:blipFill>
          <a:blip r:embed="rId4"/>
          <a:stretch>
            <a:fillRect/>
          </a:stretch>
        </p:blipFill>
        <p:spPr>
          <a:xfrm>
            <a:off x="353357" y="3712328"/>
            <a:ext cx="4634765" cy="2964425"/>
          </a:xfrm>
          <a:prstGeom prst="rect">
            <a:avLst/>
          </a:prstGeom>
        </p:spPr>
      </p:pic>
      <p:pic>
        <p:nvPicPr>
          <p:cNvPr id="11" name="Picture 10">
            <a:extLst>
              <a:ext uri="{FF2B5EF4-FFF2-40B4-BE49-F238E27FC236}">
                <a16:creationId xmlns:a16="http://schemas.microsoft.com/office/drawing/2014/main" id="{095C3947-1855-E19D-7B5F-A7D2A7920CBE}"/>
              </a:ext>
            </a:extLst>
          </p:cNvPr>
          <p:cNvPicPr>
            <a:picLocks noChangeAspect="1"/>
          </p:cNvPicPr>
          <p:nvPr/>
        </p:nvPicPr>
        <p:blipFill>
          <a:blip r:embed="rId5"/>
          <a:stretch>
            <a:fillRect/>
          </a:stretch>
        </p:blipFill>
        <p:spPr>
          <a:xfrm>
            <a:off x="5121118" y="3145671"/>
            <a:ext cx="6677591" cy="3531082"/>
          </a:xfrm>
          <a:prstGeom prst="rect">
            <a:avLst/>
          </a:prstGeom>
        </p:spPr>
      </p:pic>
    </p:spTree>
    <p:extLst>
      <p:ext uri="{BB962C8B-B14F-4D97-AF65-F5344CB8AC3E}">
        <p14:creationId xmlns:p14="http://schemas.microsoft.com/office/powerpoint/2010/main" val="186588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A9AB6-FFDE-DFAE-4190-9588E4BBE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2EDCB-EA90-ACE2-2FDC-22FBA715E083}"/>
              </a:ext>
            </a:extLst>
          </p:cNvPr>
          <p:cNvSpPr>
            <a:spLocks noGrp="1"/>
          </p:cNvSpPr>
          <p:nvPr>
            <p:ph type="title"/>
          </p:nvPr>
        </p:nvSpPr>
        <p:spPr>
          <a:xfrm>
            <a:off x="353357" y="324465"/>
            <a:ext cx="10353762" cy="970450"/>
          </a:xfrm>
        </p:spPr>
        <p:txBody>
          <a:bodyPr/>
          <a:lstStyle/>
          <a:p>
            <a:pPr algn="l"/>
            <a:r>
              <a:rPr lang="en-US" b="1" dirty="0"/>
              <a:t>The results :</a:t>
            </a:r>
          </a:p>
        </p:txBody>
      </p:sp>
      <p:sp>
        <p:nvSpPr>
          <p:cNvPr id="3" name="Content Placeholder 2">
            <a:extLst>
              <a:ext uri="{FF2B5EF4-FFF2-40B4-BE49-F238E27FC236}">
                <a16:creationId xmlns:a16="http://schemas.microsoft.com/office/drawing/2014/main" id="{A4098842-77FB-2C97-1982-C6C5C837A5AF}"/>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Third Dataset(EGX_DLY_EMFD, 1D)</a:t>
            </a:r>
          </a:p>
        </p:txBody>
      </p:sp>
      <p:sp>
        <p:nvSpPr>
          <p:cNvPr id="9" name="Rectangle 8">
            <a:extLst>
              <a:ext uri="{FF2B5EF4-FFF2-40B4-BE49-F238E27FC236}">
                <a16:creationId xmlns:a16="http://schemas.microsoft.com/office/drawing/2014/main" id="{2F35CD7E-44E8-7830-7273-A96009D77E72}"/>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1</a:t>
            </a:r>
          </a:p>
        </p:txBody>
      </p:sp>
      <p:sp>
        <p:nvSpPr>
          <p:cNvPr id="10" name="Rectangle 9">
            <a:extLst>
              <a:ext uri="{FF2B5EF4-FFF2-40B4-BE49-F238E27FC236}">
                <a16:creationId xmlns:a16="http://schemas.microsoft.com/office/drawing/2014/main" id="{1750409E-5354-B5D9-226A-2BCCAA2341CC}"/>
              </a:ext>
            </a:extLst>
          </p:cNvPr>
          <p:cNvSpPr/>
          <p:nvPr/>
        </p:nvSpPr>
        <p:spPr>
          <a:xfrm>
            <a:off x="8777142"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2</a:t>
            </a:r>
          </a:p>
        </p:txBody>
      </p:sp>
      <p:pic>
        <p:nvPicPr>
          <p:cNvPr id="5" name="Picture 4">
            <a:extLst>
              <a:ext uri="{FF2B5EF4-FFF2-40B4-BE49-F238E27FC236}">
                <a16:creationId xmlns:a16="http://schemas.microsoft.com/office/drawing/2014/main" id="{2B7F5386-8999-9863-0C49-C00AB1D28835}"/>
              </a:ext>
            </a:extLst>
          </p:cNvPr>
          <p:cNvPicPr>
            <a:picLocks noChangeAspect="1"/>
          </p:cNvPicPr>
          <p:nvPr/>
        </p:nvPicPr>
        <p:blipFill>
          <a:blip r:embed="rId3"/>
          <a:stretch>
            <a:fillRect/>
          </a:stretch>
        </p:blipFill>
        <p:spPr>
          <a:xfrm>
            <a:off x="190206" y="3031261"/>
            <a:ext cx="5852667" cy="33911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3C8ADC1A-B996-67FF-6669-F9C67E553DAF}"/>
              </a:ext>
            </a:extLst>
          </p:cNvPr>
          <p:cNvPicPr>
            <a:picLocks noChangeAspect="1"/>
          </p:cNvPicPr>
          <p:nvPr/>
        </p:nvPicPr>
        <p:blipFill>
          <a:blip r:embed="rId4"/>
          <a:stretch>
            <a:fillRect/>
          </a:stretch>
        </p:blipFill>
        <p:spPr>
          <a:xfrm>
            <a:off x="6200432" y="3031261"/>
            <a:ext cx="5924845" cy="339119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6840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7AF20-054A-BD2D-BFED-1435206FC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08C470-FCEE-50CC-F5B1-98A195C9D0A2}"/>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A5AEFA50-8FDC-1B6D-442A-CF081849F709}"/>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Third Dataset(EGX_DLY_EMFD, 1D)</a:t>
            </a:r>
          </a:p>
        </p:txBody>
      </p:sp>
      <p:sp>
        <p:nvSpPr>
          <p:cNvPr id="12" name="Rectangle 11">
            <a:extLst>
              <a:ext uri="{FF2B5EF4-FFF2-40B4-BE49-F238E27FC236}">
                <a16:creationId xmlns:a16="http://schemas.microsoft.com/office/drawing/2014/main" id="{EF9B5F21-CE86-AAAA-6AC0-9880626BD331}"/>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3</a:t>
            </a:r>
          </a:p>
        </p:txBody>
      </p:sp>
      <p:sp>
        <p:nvSpPr>
          <p:cNvPr id="13" name="Rectangle 12">
            <a:extLst>
              <a:ext uri="{FF2B5EF4-FFF2-40B4-BE49-F238E27FC236}">
                <a16:creationId xmlns:a16="http://schemas.microsoft.com/office/drawing/2014/main" id="{9BB91C3A-9073-FDD4-55DA-B2019ACB680D}"/>
              </a:ext>
            </a:extLst>
          </p:cNvPr>
          <p:cNvSpPr/>
          <p:nvPr/>
        </p:nvSpPr>
        <p:spPr>
          <a:xfrm>
            <a:off x="891846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4</a:t>
            </a:r>
          </a:p>
        </p:txBody>
      </p:sp>
      <p:pic>
        <p:nvPicPr>
          <p:cNvPr id="6" name="Picture 5">
            <a:extLst>
              <a:ext uri="{FF2B5EF4-FFF2-40B4-BE49-F238E27FC236}">
                <a16:creationId xmlns:a16="http://schemas.microsoft.com/office/drawing/2014/main" id="{32629DCA-953B-E223-0055-21369063C0B5}"/>
              </a:ext>
            </a:extLst>
          </p:cNvPr>
          <p:cNvPicPr>
            <a:picLocks noChangeAspect="1"/>
          </p:cNvPicPr>
          <p:nvPr/>
        </p:nvPicPr>
        <p:blipFill>
          <a:blip r:embed="rId3"/>
          <a:stretch>
            <a:fillRect/>
          </a:stretch>
        </p:blipFill>
        <p:spPr>
          <a:xfrm>
            <a:off x="365212" y="3141646"/>
            <a:ext cx="5675355" cy="326876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22011CBA-52F4-4EA4-88EA-A9827A3EA023}"/>
              </a:ext>
            </a:extLst>
          </p:cNvPr>
          <p:cNvPicPr>
            <a:picLocks noChangeAspect="1"/>
          </p:cNvPicPr>
          <p:nvPr/>
        </p:nvPicPr>
        <p:blipFill>
          <a:blip r:embed="rId4"/>
          <a:stretch>
            <a:fillRect/>
          </a:stretch>
        </p:blipFill>
        <p:spPr>
          <a:xfrm>
            <a:off x="6412913" y="3205137"/>
            <a:ext cx="5558787" cy="324627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6586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4075D-48A8-9D5C-8A4C-F722D02744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7C62D-F828-612B-0B73-6634441D6B95}"/>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48CA858B-264B-558B-C5DD-35D5ED2BAD9C}"/>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Third Dataset(EGX_DLY_EMFD, 1D)</a:t>
            </a:r>
          </a:p>
        </p:txBody>
      </p:sp>
      <p:sp>
        <p:nvSpPr>
          <p:cNvPr id="8" name="Rectangle 7">
            <a:extLst>
              <a:ext uri="{FF2B5EF4-FFF2-40B4-BE49-F238E27FC236}">
                <a16:creationId xmlns:a16="http://schemas.microsoft.com/office/drawing/2014/main" id="{DEDEF73C-567B-BB87-9472-E1C773A0179A}"/>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5</a:t>
            </a:r>
          </a:p>
        </p:txBody>
      </p:sp>
      <p:sp>
        <p:nvSpPr>
          <p:cNvPr id="10" name="Rectangle 9">
            <a:extLst>
              <a:ext uri="{FF2B5EF4-FFF2-40B4-BE49-F238E27FC236}">
                <a16:creationId xmlns:a16="http://schemas.microsoft.com/office/drawing/2014/main" id="{911778F0-CCC0-AAB0-BAF3-75A7A949AD07}"/>
              </a:ext>
            </a:extLst>
          </p:cNvPr>
          <p:cNvSpPr/>
          <p:nvPr/>
        </p:nvSpPr>
        <p:spPr>
          <a:xfrm>
            <a:off x="8823340"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6</a:t>
            </a:r>
          </a:p>
        </p:txBody>
      </p:sp>
      <p:pic>
        <p:nvPicPr>
          <p:cNvPr id="5" name="Picture 4">
            <a:extLst>
              <a:ext uri="{FF2B5EF4-FFF2-40B4-BE49-F238E27FC236}">
                <a16:creationId xmlns:a16="http://schemas.microsoft.com/office/drawing/2014/main" id="{528B331A-0E57-D268-DEB0-6E84FE1D593C}"/>
              </a:ext>
            </a:extLst>
          </p:cNvPr>
          <p:cNvPicPr>
            <a:picLocks noChangeAspect="1"/>
          </p:cNvPicPr>
          <p:nvPr/>
        </p:nvPicPr>
        <p:blipFill>
          <a:blip r:embed="rId3"/>
          <a:stretch>
            <a:fillRect/>
          </a:stretch>
        </p:blipFill>
        <p:spPr>
          <a:xfrm>
            <a:off x="353357" y="3235654"/>
            <a:ext cx="5761219" cy="32921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64B8997-03F0-4A3C-BBA3-405E97034FF6}"/>
              </a:ext>
            </a:extLst>
          </p:cNvPr>
          <p:cNvPicPr>
            <a:picLocks noChangeAspect="1"/>
          </p:cNvPicPr>
          <p:nvPr/>
        </p:nvPicPr>
        <p:blipFill>
          <a:blip r:embed="rId4"/>
          <a:stretch>
            <a:fillRect/>
          </a:stretch>
        </p:blipFill>
        <p:spPr>
          <a:xfrm>
            <a:off x="6286865" y="3273757"/>
            <a:ext cx="5753599" cy="325402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730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0BC4A-0A2C-AF3F-9C52-4C0CB6DA9A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20B9F5-0337-A8A9-05B6-A2A04925D266}"/>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2982B744-FD73-EC0E-1772-410A27CA7F8C}"/>
              </a:ext>
            </a:extLst>
          </p:cNvPr>
          <p:cNvSpPr>
            <a:spLocks noGrp="1"/>
          </p:cNvSpPr>
          <p:nvPr>
            <p:ph idx="1"/>
          </p:nvPr>
        </p:nvSpPr>
        <p:spPr>
          <a:xfrm>
            <a:off x="913795" y="1447314"/>
            <a:ext cx="10688270" cy="1227060"/>
          </a:xfrm>
        </p:spPr>
        <p:txBody>
          <a:bodyPr>
            <a:normAutofit fontScale="92500" lnSpcReduction="10000"/>
          </a:bodyPr>
          <a:lstStyle/>
          <a:p>
            <a:r>
              <a:rPr lang="en-US" dirty="0">
                <a:solidFill>
                  <a:schemeClr val="accent1">
                    <a:lumMod val="60000"/>
                    <a:lumOff val="40000"/>
                  </a:schemeClr>
                </a:solidFill>
              </a:rPr>
              <a:t>For Third Dataset(EGX_DLY_EMFD, 1D)</a:t>
            </a:r>
          </a:p>
          <a:p>
            <a:r>
              <a:rPr lang="en-US" dirty="0">
                <a:solidFill>
                  <a:schemeClr val="accent1">
                    <a:lumMod val="60000"/>
                    <a:lumOff val="40000"/>
                  </a:schemeClr>
                </a:solidFill>
              </a:rPr>
              <a:t> Most of the models provided very high results</a:t>
            </a:r>
          </a:p>
          <a:p>
            <a:r>
              <a:rPr lang="en-US" dirty="0">
                <a:solidFill>
                  <a:schemeClr val="accent1">
                    <a:lumMod val="60000"/>
                    <a:lumOff val="40000"/>
                  </a:schemeClr>
                </a:solidFill>
              </a:rPr>
              <a:t>Finally, I selected the Linear Regression Model</a:t>
            </a:r>
          </a:p>
        </p:txBody>
      </p:sp>
      <p:pic>
        <p:nvPicPr>
          <p:cNvPr id="6" name="Picture 5">
            <a:extLst>
              <a:ext uri="{FF2B5EF4-FFF2-40B4-BE49-F238E27FC236}">
                <a16:creationId xmlns:a16="http://schemas.microsoft.com/office/drawing/2014/main" id="{CDEE803E-B522-18EC-50AE-191EF9C0005E}"/>
              </a:ext>
            </a:extLst>
          </p:cNvPr>
          <p:cNvPicPr>
            <a:picLocks noChangeAspect="1"/>
          </p:cNvPicPr>
          <p:nvPr/>
        </p:nvPicPr>
        <p:blipFill>
          <a:blip r:embed="rId3"/>
          <a:stretch>
            <a:fillRect/>
          </a:stretch>
        </p:blipFill>
        <p:spPr>
          <a:xfrm>
            <a:off x="543841" y="2907625"/>
            <a:ext cx="5814564" cy="3284505"/>
          </a:xfrm>
          <a:prstGeom prst="rect">
            <a:avLst/>
          </a:prstGeom>
        </p:spPr>
      </p:pic>
      <p:pic>
        <p:nvPicPr>
          <p:cNvPr id="9" name="Picture 8">
            <a:extLst>
              <a:ext uri="{FF2B5EF4-FFF2-40B4-BE49-F238E27FC236}">
                <a16:creationId xmlns:a16="http://schemas.microsoft.com/office/drawing/2014/main" id="{75512712-D22E-374D-5E41-AB20A795515B}"/>
              </a:ext>
            </a:extLst>
          </p:cNvPr>
          <p:cNvPicPr>
            <a:picLocks noChangeAspect="1"/>
          </p:cNvPicPr>
          <p:nvPr/>
        </p:nvPicPr>
        <p:blipFill>
          <a:blip r:embed="rId4"/>
          <a:stretch>
            <a:fillRect/>
          </a:stretch>
        </p:blipFill>
        <p:spPr>
          <a:xfrm>
            <a:off x="6725136" y="2907625"/>
            <a:ext cx="4932645" cy="3487556"/>
          </a:xfrm>
          <a:prstGeom prst="rect">
            <a:avLst/>
          </a:prstGeom>
        </p:spPr>
      </p:pic>
    </p:spTree>
    <p:extLst>
      <p:ext uri="{BB962C8B-B14F-4D97-AF65-F5344CB8AC3E}">
        <p14:creationId xmlns:p14="http://schemas.microsoft.com/office/powerpoint/2010/main" val="339220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EBA94-97C9-A7AC-D3F9-46C30DB77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2D9EF-35BD-2FB9-F898-3575ED0FBE91}"/>
              </a:ext>
            </a:extLst>
          </p:cNvPr>
          <p:cNvSpPr>
            <a:spLocks noGrp="1"/>
          </p:cNvSpPr>
          <p:nvPr>
            <p:ph type="title"/>
          </p:nvPr>
        </p:nvSpPr>
        <p:spPr>
          <a:xfrm>
            <a:off x="353357" y="324465"/>
            <a:ext cx="10353762" cy="970450"/>
          </a:xfrm>
        </p:spPr>
        <p:txBody>
          <a:bodyPr/>
          <a:lstStyle/>
          <a:p>
            <a:pPr algn="l"/>
            <a:r>
              <a:rPr lang="en-US" b="1" dirty="0"/>
              <a:t>The results :</a:t>
            </a:r>
          </a:p>
        </p:txBody>
      </p:sp>
      <p:sp>
        <p:nvSpPr>
          <p:cNvPr id="3" name="Content Placeholder 2">
            <a:extLst>
              <a:ext uri="{FF2B5EF4-FFF2-40B4-BE49-F238E27FC236}">
                <a16:creationId xmlns:a16="http://schemas.microsoft.com/office/drawing/2014/main" id="{87FEF255-4E5A-0316-C2A0-995698D22193}"/>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Fourth Dataset(EGX_DLY_ISPH, 1D)</a:t>
            </a:r>
          </a:p>
        </p:txBody>
      </p:sp>
      <p:sp>
        <p:nvSpPr>
          <p:cNvPr id="9" name="Rectangle 8">
            <a:extLst>
              <a:ext uri="{FF2B5EF4-FFF2-40B4-BE49-F238E27FC236}">
                <a16:creationId xmlns:a16="http://schemas.microsoft.com/office/drawing/2014/main" id="{E5701AB5-6160-7DAA-643C-6776ADB75C29}"/>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1</a:t>
            </a:r>
          </a:p>
        </p:txBody>
      </p:sp>
      <p:sp>
        <p:nvSpPr>
          <p:cNvPr id="10" name="Rectangle 9">
            <a:extLst>
              <a:ext uri="{FF2B5EF4-FFF2-40B4-BE49-F238E27FC236}">
                <a16:creationId xmlns:a16="http://schemas.microsoft.com/office/drawing/2014/main" id="{6F12C025-F412-A991-8167-8E4C344CEA0A}"/>
              </a:ext>
            </a:extLst>
          </p:cNvPr>
          <p:cNvSpPr/>
          <p:nvPr/>
        </p:nvSpPr>
        <p:spPr>
          <a:xfrm>
            <a:off x="8777142"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2</a:t>
            </a:r>
          </a:p>
        </p:txBody>
      </p:sp>
      <p:pic>
        <p:nvPicPr>
          <p:cNvPr id="6" name="Picture 5">
            <a:extLst>
              <a:ext uri="{FF2B5EF4-FFF2-40B4-BE49-F238E27FC236}">
                <a16:creationId xmlns:a16="http://schemas.microsoft.com/office/drawing/2014/main" id="{6C15872D-185C-3D5F-7653-340EB2B42BFC}"/>
              </a:ext>
            </a:extLst>
          </p:cNvPr>
          <p:cNvPicPr>
            <a:picLocks noChangeAspect="1"/>
          </p:cNvPicPr>
          <p:nvPr/>
        </p:nvPicPr>
        <p:blipFill>
          <a:blip r:embed="rId3"/>
          <a:stretch>
            <a:fillRect/>
          </a:stretch>
        </p:blipFill>
        <p:spPr>
          <a:xfrm>
            <a:off x="405887" y="3407119"/>
            <a:ext cx="5565662" cy="32012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37AF2C9F-01E4-5D9B-FBE1-770D834D236E}"/>
              </a:ext>
            </a:extLst>
          </p:cNvPr>
          <p:cNvPicPr>
            <a:picLocks noChangeAspect="1"/>
          </p:cNvPicPr>
          <p:nvPr/>
        </p:nvPicPr>
        <p:blipFill>
          <a:blip r:embed="rId4"/>
          <a:stretch>
            <a:fillRect/>
          </a:stretch>
        </p:blipFill>
        <p:spPr>
          <a:xfrm>
            <a:off x="6272981" y="3407119"/>
            <a:ext cx="5565662" cy="31756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324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2FCED-F0EA-5151-2035-EC402AE72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0A913-40DD-EDC3-9A8F-4A6059CB5FFF}"/>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268A3998-7F3D-B556-86E9-90DBEB41A3DC}"/>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Fourth Dataset(EGX_DLY_ISPH, 1D)</a:t>
            </a:r>
          </a:p>
        </p:txBody>
      </p:sp>
      <p:sp>
        <p:nvSpPr>
          <p:cNvPr id="12" name="Rectangle 11">
            <a:extLst>
              <a:ext uri="{FF2B5EF4-FFF2-40B4-BE49-F238E27FC236}">
                <a16:creationId xmlns:a16="http://schemas.microsoft.com/office/drawing/2014/main" id="{5AE191C1-0554-A3B8-97DB-F49938C146B3}"/>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3</a:t>
            </a:r>
          </a:p>
        </p:txBody>
      </p:sp>
      <p:sp>
        <p:nvSpPr>
          <p:cNvPr id="13" name="Rectangle 12">
            <a:extLst>
              <a:ext uri="{FF2B5EF4-FFF2-40B4-BE49-F238E27FC236}">
                <a16:creationId xmlns:a16="http://schemas.microsoft.com/office/drawing/2014/main" id="{C94F0D8F-375B-A24A-4D76-DEFD060A588A}"/>
              </a:ext>
            </a:extLst>
          </p:cNvPr>
          <p:cNvSpPr/>
          <p:nvPr/>
        </p:nvSpPr>
        <p:spPr>
          <a:xfrm>
            <a:off x="891846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4</a:t>
            </a:r>
          </a:p>
        </p:txBody>
      </p:sp>
      <p:pic>
        <p:nvPicPr>
          <p:cNvPr id="5" name="Picture 4">
            <a:extLst>
              <a:ext uri="{FF2B5EF4-FFF2-40B4-BE49-F238E27FC236}">
                <a16:creationId xmlns:a16="http://schemas.microsoft.com/office/drawing/2014/main" id="{A83E29B8-F605-0467-2857-AB752F799E51}"/>
              </a:ext>
            </a:extLst>
          </p:cNvPr>
          <p:cNvPicPr>
            <a:picLocks noChangeAspect="1"/>
          </p:cNvPicPr>
          <p:nvPr/>
        </p:nvPicPr>
        <p:blipFill>
          <a:blip r:embed="rId3"/>
          <a:stretch>
            <a:fillRect/>
          </a:stretch>
        </p:blipFill>
        <p:spPr>
          <a:xfrm>
            <a:off x="239629" y="3289543"/>
            <a:ext cx="5742643" cy="32611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C3789F24-56A8-31A7-9B20-98BBAE54984B}"/>
              </a:ext>
            </a:extLst>
          </p:cNvPr>
          <p:cNvPicPr>
            <a:picLocks noChangeAspect="1"/>
          </p:cNvPicPr>
          <p:nvPr/>
        </p:nvPicPr>
        <p:blipFill>
          <a:blip r:embed="rId4"/>
          <a:stretch>
            <a:fillRect/>
          </a:stretch>
        </p:blipFill>
        <p:spPr>
          <a:xfrm>
            <a:off x="6263151" y="3274850"/>
            <a:ext cx="5689220" cy="329055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9170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D69C4-6392-FC99-4A58-FA9D23821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1FDAE-C199-C548-8733-ED20ED557577}"/>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91F13D05-C75C-2720-742F-DC1388B67B55}"/>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Fourth Dataset(EGX_DLY_ISPH, 1D)</a:t>
            </a:r>
          </a:p>
        </p:txBody>
      </p:sp>
      <p:sp>
        <p:nvSpPr>
          <p:cNvPr id="8" name="Rectangle 7">
            <a:extLst>
              <a:ext uri="{FF2B5EF4-FFF2-40B4-BE49-F238E27FC236}">
                <a16:creationId xmlns:a16="http://schemas.microsoft.com/office/drawing/2014/main" id="{D8D29960-EE2B-649A-243C-C5526ADCA4DD}"/>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5</a:t>
            </a:r>
          </a:p>
        </p:txBody>
      </p:sp>
      <p:sp>
        <p:nvSpPr>
          <p:cNvPr id="10" name="Rectangle 9">
            <a:extLst>
              <a:ext uri="{FF2B5EF4-FFF2-40B4-BE49-F238E27FC236}">
                <a16:creationId xmlns:a16="http://schemas.microsoft.com/office/drawing/2014/main" id="{36B51C1E-76EC-B910-99D5-238A3C696B35}"/>
              </a:ext>
            </a:extLst>
          </p:cNvPr>
          <p:cNvSpPr/>
          <p:nvPr/>
        </p:nvSpPr>
        <p:spPr>
          <a:xfrm>
            <a:off x="8823340"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6</a:t>
            </a:r>
          </a:p>
        </p:txBody>
      </p:sp>
      <p:pic>
        <p:nvPicPr>
          <p:cNvPr id="6" name="Picture 5">
            <a:extLst>
              <a:ext uri="{FF2B5EF4-FFF2-40B4-BE49-F238E27FC236}">
                <a16:creationId xmlns:a16="http://schemas.microsoft.com/office/drawing/2014/main" id="{03D01EE6-5BC5-BFEB-455C-BDFF79FDAED3}"/>
              </a:ext>
            </a:extLst>
          </p:cNvPr>
          <p:cNvPicPr>
            <a:picLocks noChangeAspect="1"/>
          </p:cNvPicPr>
          <p:nvPr/>
        </p:nvPicPr>
        <p:blipFill>
          <a:blip r:embed="rId3"/>
          <a:stretch>
            <a:fillRect/>
          </a:stretch>
        </p:blipFill>
        <p:spPr>
          <a:xfrm>
            <a:off x="245805" y="3235881"/>
            <a:ext cx="5666356" cy="32879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A36D5F72-0994-A174-242A-A3282F250259}"/>
              </a:ext>
            </a:extLst>
          </p:cNvPr>
          <p:cNvPicPr>
            <a:picLocks noChangeAspect="1"/>
          </p:cNvPicPr>
          <p:nvPr/>
        </p:nvPicPr>
        <p:blipFill>
          <a:blip r:embed="rId4"/>
          <a:stretch>
            <a:fillRect/>
          </a:stretch>
        </p:blipFill>
        <p:spPr>
          <a:xfrm>
            <a:off x="6090677" y="3235881"/>
            <a:ext cx="5855518" cy="32707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6981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CA9E-817A-5CFE-24B7-0BFAEC0BB5EC}"/>
              </a:ext>
            </a:extLst>
          </p:cNvPr>
          <p:cNvSpPr>
            <a:spLocks noGrp="1"/>
          </p:cNvSpPr>
          <p:nvPr>
            <p:ph type="title"/>
          </p:nvPr>
        </p:nvSpPr>
        <p:spPr>
          <a:xfrm>
            <a:off x="919119" y="2145397"/>
            <a:ext cx="10353762" cy="2567206"/>
          </a:xfrm>
        </p:spPr>
        <p:txBody>
          <a:bodyPr>
            <a:normAutofit/>
          </a:bodyPr>
          <a:lstStyle/>
          <a:p>
            <a:r>
              <a:rPr lang="en-US" b="1" dirty="0"/>
              <a:t>building a machine-learning model to predict the closing price of a given stock based on historical data.</a:t>
            </a:r>
          </a:p>
        </p:txBody>
      </p:sp>
    </p:spTree>
    <p:extLst>
      <p:ext uri="{BB962C8B-B14F-4D97-AF65-F5344CB8AC3E}">
        <p14:creationId xmlns:p14="http://schemas.microsoft.com/office/powerpoint/2010/main" val="2646363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0F406-36D2-819F-80F2-B8F42B8DD3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BF23E5-9CCC-46AE-D914-8CE0E167FE3C}"/>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4F1BB097-885E-0BBF-87E6-64593248F44C}"/>
              </a:ext>
            </a:extLst>
          </p:cNvPr>
          <p:cNvSpPr>
            <a:spLocks noGrp="1"/>
          </p:cNvSpPr>
          <p:nvPr>
            <p:ph idx="1"/>
          </p:nvPr>
        </p:nvSpPr>
        <p:spPr>
          <a:xfrm>
            <a:off x="913795" y="1447314"/>
            <a:ext cx="10688270" cy="1227060"/>
          </a:xfrm>
        </p:spPr>
        <p:txBody>
          <a:bodyPr>
            <a:normAutofit fontScale="92500" lnSpcReduction="10000"/>
          </a:bodyPr>
          <a:lstStyle/>
          <a:p>
            <a:r>
              <a:rPr lang="en-US" dirty="0">
                <a:solidFill>
                  <a:schemeClr val="accent1">
                    <a:lumMod val="60000"/>
                    <a:lumOff val="40000"/>
                  </a:schemeClr>
                </a:solidFill>
              </a:rPr>
              <a:t>For Fourth Dataset(EGX_DLY_ISPH, 1D)</a:t>
            </a:r>
          </a:p>
          <a:p>
            <a:r>
              <a:rPr lang="en-US" dirty="0">
                <a:solidFill>
                  <a:schemeClr val="accent1">
                    <a:lumMod val="60000"/>
                    <a:lumOff val="40000"/>
                  </a:schemeClr>
                </a:solidFill>
              </a:rPr>
              <a:t> Most of the models provided very high results</a:t>
            </a:r>
          </a:p>
          <a:p>
            <a:r>
              <a:rPr lang="en-US" dirty="0">
                <a:solidFill>
                  <a:schemeClr val="accent1">
                    <a:lumMod val="60000"/>
                    <a:lumOff val="40000"/>
                  </a:schemeClr>
                </a:solidFill>
              </a:rPr>
              <a:t>Finally, I selected the Random </a:t>
            </a:r>
            <a:r>
              <a:rPr lang="en-US" dirty="0" err="1">
                <a:solidFill>
                  <a:schemeClr val="accent1">
                    <a:lumMod val="60000"/>
                    <a:lumOff val="40000"/>
                  </a:schemeClr>
                </a:solidFill>
              </a:rPr>
              <a:t>Fotest</a:t>
            </a:r>
            <a:r>
              <a:rPr lang="en-US" dirty="0">
                <a:solidFill>
                  <a:schemeClr val="accent1">
                    <a:lumMod val="60000"/>
                    <a:lumOff val="40000"/>
                  </a:schemeClr>
                </a:solidFill>
              </a:rPr>
              <a:t> Regressor</a:t>
            </a:r>
          </a:p>
        </p:txBody>
      </p:sp>
      <p:pic>
        <p:nvPicPr>
          <p:cNvPr id="5" name="Picture 4">
            <a:extLst>
              <a:ext uri="{FF2B5EF4-FFF2-40B4-BE49-F238E27FC236}">
                <a16:creationId xmlns:a16="http://schemas.microsoft.com/office/drawing/2014/main" id="{5AAE0408-C1FB-EDFE-A044-9E18CEEF3ECC}"/>
              </a:ext>
            </a:extLst>
          </p:cNvPr>
          <p:cNvPicPr>
            <a:picLocks noChangeAspect="1"/>
          </p:cNvPicPr>
          <p:nvPr/>
        </p:nvPicPr>
        <p:blipFill>
          <a:blip r:embed="rId3"/>
          <a:stretch>
            <a:fillRect/>
          </a:stretch>
        </p:blipFill>
        <p:spPr>
          <a:xfrm>
            <a:off x="353358" y="3132208"/>
            <a:ext cx="5870462" cy="3329620"/>
          </a:xfrm>
          <a:prstGeom prst="rect">
            <a:avLst/>
          </a:prstGeom>
        </p:spPr>
      </p:pic>
      <p:pic>
        <p:nvPicPr>
          <p:cNvPr id="8" name="Picture 7">
            <a:extLst>
              <a:ext uri="{FF2B5EF4-FFF2-40B4-BE49-F238E27FC236}">
                <a16:creationId xmlns:a16="http://schemas.microsoft.com/office/drawing/2014/main" id="{F2A71EB5-AF15-4021-51CB-154490BE62D1}"/>
              </a:ext>
            </a:extLst>
          </p:cNvPr>
          <p:cNvPicPr>
            <a:picLocks noChangeAspect="1"/>
          </p:cNvPicPr>
          <p:nvPr/>
        </p:nvPicPr>
        <p:blipFill>
          <a:blip r:embed="rId4"/>
          <a:stretch>
            <a:fillRect/>
          </a:stretch>
        </p:blipFill>
        <p:spPr>
          <a:xfrm>
            <a:off x="6493076" y="2885956"/>
            <a:ext cx="4951673" cy="3575872"/>
          </a:xfrm>
          <a:prstGeom prst="rect">
            <a:avLst/>
          </a:prstGeom>
        </p:spPr>
      </p:pic>
    </p:spTree>
    <p:extLst>
      <p:ext uri="{BB962C8B-B14F-4D97-AF65-F5344CB8AC3E}">
        <p14:creationId xmlns:p14="http://schemas.microsoft.com/office/powerpoint/2010/main" val="223704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80A9-7922-500D-B2A1-4FC7A057FE87}"/>
              </a:ext>
            </a:extLst>
          </p:cNvPr>
          <p:cNvSpPr>
            <a:spLocks noGrp="1"/>
          </p:cNvSpPr>
          <p:nvPr>
            <p:ph type="title"/>
          </p:nvPr>
        </p:nvSpPr>
        <p:spPr>
          <a:xfrm>
            <a:off x="919119" y="2943775"/>
            <a:ext cx="10353762" cy="970450"/>
          </a:xfrm>
        </p:spPr>
        <p:txBody>
          <a:bodyPr/>
          <a:lstStyle/>
          <a:p>
            <a:r>
              <a:rPr lang="en-US" b="1" dirty="0"/>
              <a:t>Thank You</a:t>
            </a:r>
          </a:p>
        </p:txBody>
      </p:sp>
    </p:spTree>
    <p:extLst>
      <p:ext uri="{BB962C8B-B14F-4D97-AF65-F5344CB8AC3E}">
        <p14:creationId xmlns:p14="http://schemas.microsoft.com/office/powerpoint/2010/main" val="418130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A248-005F-8695-5EE9-596D44BD6224}"/>
              </a:ext>
            </a:extLst>
          </p:cNvPr>
          <p:cNvSpPr>
            <a:spLocks noGrp="1"/>
          </p:cNvSpPr>
          <p:nvPr>
            <p:ph type="title"/>
          </p:nvPr>
        </p:nvSpPr>
        <p:spPr>
          <a:xfrm>
            <a:off x="353357" y="304800"/>
            <a:ext cx="10353762" cy="970450"/>
          </a:xfrm>
        </p:spPr>
        <p:txBody>
          <a:bodyPr/>
          <a:lstStyle/>
          <a:p>
            <a:pPr algn="l"/>
            <a:r>
              <a:rPr lang="en-US" b="1" dirty="0"/>
              <a:t>Brief explanation of my approach :</a:t>
            </a:r>
          </a:p>
        </p:txBody>
      </p:sp>
      <p:sp>
        <p:nvSpPr>
          <p:cNvPr id="3" name="Content Placeholder 2">
            <a:extLst>
              <a:ext uri="{FF2B5EF4-FFF2-40B4-BE49-F238E27FC236}">
                <a16:creationId xmlns:a16="http://schemas.microsoft.com/office/drawing/2014/main" id="{1C803A82-97B8-A64D-9639-4593CC731974}"/>
              </a:ext>
            </a:extLst>
          </p:cNvPr>
          <p:cNvSpPr>
            <a:spLocks noGrp="1"/>
          </p:cNvSpPr>
          <p:nvPr>
            <p:ph idx="1"/>
          </p:nvPr>
        </p:nvSpPr>
        <p:spPr>
          <a:xfrm>
            <a:off x="722368" y="1556441"/>
            <a:ext cx="11140553" cy="4925961"/>
          </a:xfrm>
        </p:spPr>
        <p:txBody>
          <a:bodyPr>
            <a:noAutofit/>
          </a:bodyPr>
          <a:lstStyle/>
          <a:p>
            <a:r>
              <a:rPr lang="en-US" dirty="0">
                <a:solidFill>
                  <a:schemeClr val="accent1">
                    <a:lumMod val="60000"/>
                    <a:lumOff val="40000"/>
                  </a:schemeClr>
                </a:solidFill>
              </a:rPr>
              <a:t>My approach is to first read the data and try to understand it by examining the type of data and drawing some graphs to see whether the relationship between the variables and the target is a direct or inverse relationship or a non-linear relationship. This helps me more in choosing the correct model.</a:t>
            </a:r>
          </a:p>
          <a:p>
            <a:r>
              <a:rPr lang="en-US" dirty="0">
                <a:solidFill>
                  <a:schemeClr val="accent1">
                    <a:lumMod val="60000"/>
                    <a:lumOff val="40000"/>
                  </a:schemeClr>
                </a:solidFill>
              </a:rPr>
              <a:t>Then I modify and preprocess the data in terms of correcting data types, dealing with missing values, dealing with duplicated data, and dealing with impurities and outliers.</a:t>
            </a:r>
          </a:p>
          <a:p>
            <a:r>
              <a:rPr lang="en-US" dirty="0">
                <a:solidFill>
                  <a:schemeClr val="accent1">
                    <a:lumMod val="60000"/>
                    <a:lumOff val="40000"/>
                  </a:schemeClr>
                </a:solidFill>
              </a:rPr>
              <a:t>Do some feature engineering  like separate the year, month, and day from the date into new columns</a:t>
            </a:r>
          </a:p>
          <a:p>
            <a:r>
              <a:rPr lang="en-US" dirty="0">
                <a:solidFill>
                  <a:schemeClr val="accent1">
                    <a:lumMod val="60000"/>
                    <a:lumOff val="40000"/>
                  </a:schemeClr>
                </a:solidFill>
              </a:rPr>
              <a:t>Then I examine the spread of the data around its center, normalize the values of the variables, and put them in a standard scaler to facilitate the model’s calculations, because each feature has a different scale from the other.</a:t>
            </a:r>
          </a:p>
        </p:txBody>
      </p:sp>
    </p:spTree>
    <p:extLst>
      <p:ext uri="{BB962C8B-B14F-4D97-AF65-F5344CB8AC3E}">
        <p14:creationId xmlns:p14="http://schemas.microsoft.com/office/powerpoint/2010/main" val="184419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75E52-8F5F-3ECA-2A76-973DB65DF5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18A436-8031-07DF-7AF5-EF504FD85CD5}"/>
              </a:ext>
            </a:extLst>
          </p:cNvPr>
          <p:cNvSpPr>
            <a:spLocks noGrp="1"/>
          </p:cNvSpPr>
          <p:nvPr>
            <p:ph type="title"/>
          </p:nvPr>
        </p:nvSpPr>
        <p:spPr>
          <a:xfrm>
            <a:off x="353357" y="304800"/>
            <a:ext cx="10353762" cy="970450"/>
          </a:xfrm>
        </p:spPr>
        <p:txBody>
          <a:bodyPr/>
          <a:lstStyle/>
          <a:p>
            <a:pPr algn="l"/>
            <a:r>
              <a:rPr lang="en-US" b="1" dirty="0"/>
              <a:t>Brief explanation of my approach :</a:t>
            </a:r>
          </a:p>
        </p:txBody>
      </p:sp>
      <p:sp>
        <p:nvSpPr>
          <p:cNvPr id="3" name="Content Placeholder 2">
            <a:extLst>
              <a:ext uri="{FF2B5EF4-FFF2-40B4-BE49-F238E27FC236}">
                <a16:creationId xmlns:a16="http://schemas.microsoft.com/office/drawing/2014/main" id="{C22FD40F-E94C-169F-FF0D-F6F8EAB92ED9}"/>
              </a:ext>
            </a:extLst>
          </p:cNvPr>
          <p:cNvSpPr>
            <a:spLocks noGrp="1"/>
          </p:cNvSpPr>
          <p:nvPr>
            <p:ph idx="1"/>
          </p:nvPr>
        </p:nvSpPr>
        <p:spPr>
          <a:xfrm>
            <a:off x="525723" y="1516139"/>
            <a:ext cx="11140553" cy="4820751"/>
          </a:xfrm>
        </p:spPr>
        <p:txBody>
          <a:bodyPr>
            <a:normAutofit/>
          </a:bodyPr>
          <a:lstStyle/>
          <a:p>
            <a:r>
              <a:rPr lang="en-US" dirty="0">
                <a:solidFill>
                  <a:schemeClr val="accent1">
                    <a:lumMod val="60000"/>
                    <a:lumOff val="40000"/>
                  </a:schemeClr>
                </a:solidFill>
              </a:rPr>
              <a:t>Then I divide the data into X_train , X_test , Y_train , Y_test and then test more than one model for the regression problem from six models: </a:t>
            </a:r>
          </a:p>
          <a:p>
            <a:pPr lvl="1">
              <a:buFont typeface="Wingdings" panose="05000000000000000000" pitchFamily="2" charset="2"/>
              <a:buChar char="Ø"/>
            </a:pPr>
            <a:r>
              <a:rPr lang="en-US" dirty="0">
                <a:solidFill>
                  <a:schemeClr val="accent1">
                    <a:lumMod val="60000"/>
                    <a:lumOff val="40000"/>
                  </a:schemeClr>
                </a:solidFill>
              </a:rPr>
              <a:t>LinearRegression</a:t>
            </a:r>
          </a:p>
          <a:p>
            <a:pPr lvl="1">
              <a:buFont typeface="Wingdings" panose="05000000000000000000" pitchFamily="2" charset="2"/>
              <a:buChar char="Ø"/>
            </a:pPr>
            <a:r>
              <a:rPr lang="en-US" dirty="0">
                <a:solidFill>
                  <a:schemeClr val="accent1">
                    <a:lumMod val="60000"/>
                    <a:lumOff val="40000"/>
                  </a:schemeClr>
                </a:solidFill>
              </a:rPr>
              <a:t>BayesianRidge</a:t>
            </a:r>
          </a:p>
          <a:p>
            <a:pPr lvl="1">
              <a:buFont typeface="Wingdings" panose="05000000000000000000" pitchFamily="2" charset="2"/>
              <a:buChar char="Ø"/>
            </a:pPr>
            <a:r>
              <a:rPr lang="en-US" dirty="0">
                <a:solidFill>
                  <a:schemeClr val="accent1">
                    <a:lumMod val="60000"/>
                    <a:lumOff val="40000"/>
                  </a:schemeClr>
                </a:solidFill>
              </a:rPr>
              <a:t> DecisionTreeRegresso</a:t>
            </a:r>
          </a:p>
          <a:p>
            <a:pPr lvl="1">
              <a:buFont typeface="Wingdings" panose="05000000000000000000" pitchFamily="2" charset="2"/>
              <a:buChar char="Ø"/>
            </a:pPr>
            <a:r>
              <a:rPr lang="en-US" dirty="0">
                <a:solidFill>
                  <a:schemeClr val="accent1">
                    <a:lumMod val="60000"/>
                    <a:lumOff val="40000"/>
                  </a:schemeClr>
                </a:solidFill>
              </a:rPr>
              <a:t>RandomForestRegressor</a:t>
            </a:r>
          </a:p>
          <a:p>
            <a:pPr lvl="1">
              <a:buFont typeface="Wingdings" panose="05000000000000000000" pitchFamily="2" charset="2"/>
              <a:buChar char="Ø"/>
            </a:pPr>
            <a:r>
              <a:rPr lang="en-US" dirty="0">
                <a:solidFill>
                  <a:schemeClr val="accent1">
                    <a:lumMod val="60000"/>
                    <a:lumOff val="40000"/>
                  </a:schemeClr>
                </a:solidFill>
              </a:rPr>
              <a:t>Lasso</a:t>
            </a:r>
          </a:p>
          <a:p>
            <a:pPr lvl="1">
              <a:buFont typeface="Wingdings" panose="05000000000000000000" pitchFamily="2" charset="2"/>
              <a:buChar char="Ø"/>
            </a:pPr>
            <a:r>
              <a:rPr lang="en-US" dirty="0">
                <a:solidFill>
                  <a:schemeClr val="accent1">
                    <a:lumMod val="60000"/>
                    <a:lumOff val="40000"/>
                  </a:schemeClr>
                </a:solidFill>
              </a:rPr>
              <a:t>Ridge</a:t>
            </a:r>
          </a:p>
          <a:p>
            <a:pPr marL="450000" lvl="1" indent="0">
              <a:buNone/>
            </a:pPr>
            <a:endParaRPr lang="en-US" dirty="0">
              <a:solidFill>
                <a:schemeClr val="accent1">
                  <a:lumMod val="60000"/>
                  <a:lumOff val="40000"/>
                </a:schemeClr>
              </a:solidFill>
            </a:endParaRPr>
          </a:p>
          <a:p>
            <a:r>
              <a:rPr lang="en-US" dirty="0">
                <a:solidFill>
                  <a:schemeClr val="accent1">
                    <a:lumMod val="60000"/>
                    <a:lumOff val="40000"/>
                  </a:schemeClr>
                </a:solidFill>
              </a:rPr>
              <a:t>I choose the best two of them and try to improve them using hyperparameters tuning, and then make the final decision which model I will use.</a:t>
            </a:r>
          </a:p>
        </p:txBody>
      </p:sp>
    </p:spTree>
    <p:extLst>
      <p:ext uri="{BB962C8B-B14F-4D97-AF65-F5344CB8AC3E}">
        <p14:creationId xmlns:p14="http://schemas.microsoft.com/office/powerpoint/2010/main" val="124073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29DD-E2CB-04B7-6431-064B43B17638}"/>
              </a:ext>
            </a:extLst>
          </p:cNvPr>
          <p:cNvSpPr>
            <a:spLocks noGrp="1"/>
          </p:cNvSpPr>
          <p:nvPr>
            <p:ph type="title"/>
          </p:nvPr>
        </p:nvSpPr>
        <p:spPr>
          <a:xfrm>
            <a:off x="353357" y="324465"/>
            <a:ext cx="10353762" cy="970450"/>
          </a:xfrm>
        </p:spPr>
        <p:txBody>
          <a:bodyPr/>
          <a:lstStyle/>
          <a:p>
            <a:pPr algn="l"/>
            <a:r>
              <a:rPr lang="en-US" b="1" dirty="0"/>
              <a:t>The results :</a:t>
            </a:r>
          </a:p>
        </p:txBody>
      </p:sp>
      <p:sp>
        <p:nvSpPr>
          <p:cNvPr id="3" name="Content Placeholder 2">
            <a:extLst>
              <a:ext uri="{FF2B5EF4-FFF2-40B4-BE49-F238E27FC236}">
                <a16:creationId xmlns:a16="http://schemas.microsoft.com/office/drawing/2014/main" id="{D7B729DF-F2A7-91A4-3D95-704DC01C523E}"/>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the first dataset : EGX_DLY_COMI, 1D</a:t>
            </a:r>
          </a:p>
          <a:p>
            <a:endParaRPr lang="en-US"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730363BF-8C37-28DB-B47D-2B014364334E}"/>
              </a:ext>
            </a:extLst>
          </p:cNvPr>
          <p:cNvPicPr>
            <a:picLocks noChangeAspect="1"/>
          </p:cNvPicPr>
          <p:nvPr/>
        </p:nvPicPr>
        <p:blipFill>
          <a:blip r:embed="rId3"/>
          <a:stretch>
            <a:fillRect/>
          </a:stretch>
        </p:blipFill>
        <p:spPr>
          <a:xfrm>
            <a:off x="281436" y="3080794"/>
            <a:ext cx="5814564" cy="333022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BDE25ADB-209F-A673-1D50-AC2A810842A5}"/>
              </a:ext>
            </a:extLst>
          </p:cNvPr>
          <p:cNvPicPr>
            <a:picLocks noChangeAspect="1"/>
          </p:cNvPicPr>
          <p:nvPr/>
        </p:nvPicPr>
        <p:blipFill>
          <a:blip r:embed="rId4"/>
          <a:stretch>
            <a:fillRect/>
          </a:stretch>
        </p:blipFill>
        <p:spPr>
          <a:xfrm>
            <a:off x="6398591" y="3080794"/>
            <a:ext cx="5608806" cy="333022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288E3D1B-D226-702E-B6C7-8DAE8A7673A1}"/>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1</a:t>
            </a:r>
          </a:p>
        </p:txBody>
      </p:sp>
      <p:sp>
        <p:nvSpPr>
          <p:cNvPr id="10" name="Rectangle 9">
            <a:extLst>
              <a:ext uri="{FF2B5EF4-FFF2-40B4-BE49-F238E27FC236}">
                <a16:creationId xmlns:a16="http://schemas.microsoft.com/office/drawing/2014/main" id="{C91C67D1-2EF7-C37D-AA3A-39DD056E552D}"/>
              </a:ext>
            </a:extLst>
          </p:cNvPr>
          <p:cNvSpPr/>
          <p:nvPr/>
        </p:nvSpPr>
        <p:spPr>
          <a:xfrm>
            <a:off x="8777142"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2</a:t>
            </a:r>
          </a:p>
        </p:txBody>
      </p:sp>
    </p:spTree>
    <p:extLst>
      <p:ext uri="{BB962C8B-B14F-4D97-AF65-F5344CB8AC3E}">
        <p14:creationId xmlns:p14="http://schemas.microsoft.com/office/powerpoint/2010/main" val="30589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16BF8-8205-A128-4EC7-853227BB8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B4468-AD1A-650A-0FC2-401EDFF12E5F}"/>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5BB60B43-97C2-21E4-CE31-54A7202283EB}"/>
              </a:ext>
            </a:extLst>
          </p:cNvPr>
          <p:cNvSpPr>
            <a:spLocks noGrp="1"/>
          </p:cNvSpPr>
          <p:nvPr>
            <p:ph idx="1"/>
          </p:nvPr>
        </p:nvSpPr>
        <p:spPr>
          <a:xfrm>
            <a:off x="913795" y="1447314"/>
            <a:ext cx="10353762" cy="528970"/>
          </a:xfrm>
        </p:spPr>
        <p:txBody>
          <a:bodyPr/>
          <a:lstStyle/>
          <a:p>
            <a:r>
              <a:rPr lang="en-US">
                <a:solidFill>
                  <a:schemeClr val="accent1">
                    <a:lumMod val="60000"/>
                    <a:lumOff val="40000"/>
                  </a:schemeClr>
                </a:solidFill>
              </a:rPr>
              <a:t>For the first dataset : EGX_DLY_COMI, 1D</a:t>
            </a:r>
          </a:p>
          <a:p>
            <a:endParaRPr lang="en-US" dirty="0">
              <a:solidFill>
                <a:schemeClr val="accent1">
                  <a:lumMod val="60000"/>
                  <a:lumOff val="40000"/>
                </a:schemeClr>
              </a:solidFill>
            </a:endParaRPr>
          </a:p>
        </p:txBody>
      </p:sp>
      <p:pic>
        <p:nvPicPr>
          <p:cNvPr id="9" name="Picture 8">
            <a:extLst>
              <a:ext uri="{FF2B5EF4-FFF2-40B4-BE49-F238E27FC236}">
                <a16:creationId xmlns:a16="http://schemas.microsoft.com/office/drawing/2014/main" id="{D761B15D-AE51-E9F9-19DE-76FF83F944BC}"/>
              </a:ext>
            </a:extLst>
          </p:cNvPr>
          <p:cNvPicPr>
            <a:picLocks noChangeAspect="1"/>
          </p:cNvPicPr>
          <p:nvPr/>
        </p:nvPicPr>
        <p:blipFill rotWithShape="1">
          <a:blip r:embed="rId3"/>
          <a:srcRect b="4357"/>
          <a:stretch/>
        </p:blipFill>
        <p:spPr>
          <a:xfrm>
            <a:off x="369073" y="3274850"/>
            <a:ext cx="5639289" cy="317781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8384C412-0CC7-DE12-6439-FA32BE1AF17C}"/>
              </a:ext>
            </a:extLst>
          </p:cNvPr>
          <p:cNvPicPr>
            <a:picLocks noChangeAspect="1"/>
          </p:cNvPicPr>
          <p:nvPr/>
        </p:nvPicPr>
        <p:blipFill>
          <a:blip r:embed="rId4"/>
          <a:stretch>
            <a:fillRect/>
          </a:stretch>
        </p:blipFill>
        <p:spPr>
          <a:xfrm>
            <a:off x="6332583" y="3355720"/>
            <a:ext cx="5624047" cy="317781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Rectangle 11">
            <a:extLst>
              <a:ext uri="{FF2B5EF4-FFF2-40B4-BE49-F238E27FC236}">
                <a16:creationId xmlns:a16="http://schemas.microsoft.com/office/drawing/2014/main" id="{3BFB341B-3773-116F-BDF1-0EC5A7F41A89}"/>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3</a:t>
            </a:r>
          </a:p>
        </p:txBody>
      </p:sp>
      <p:sp>
        <p:nvSpPr>
          <p:cNvPr id="13" name="Rectangle 12">
            <a:extLst>
              <a:ext uri="{FF2B5EF4-FFF2-40B4-BE49-F238E27FC236}">
                <a16:creationId xmlns:a16="http://schemas.microsoft.com/office/drawing/2014/main" id="{33C59057-EA5B-923A-DE43-86CC845CC597}"/>
              </a:ext>
            </a:extLst>
          </p:cNvPr>
          <p:cNvSpPr/>
          <p:nvPr/>
        </p:nvSpPr>
        <p:spPr>
          <a:xfrm>
            <a:off x="891846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4</a:t>
            </a:r>
          </a:p>
        </p:txBody>
      </p:sp>
    </p:spTree>
    <p:extLst>
      <p:ext uri="{BB962C8B-B14F-4D97-AF65-F5344CB8AC3E}">
        <p14:creationId xmlns:p14="http://schemas.microsoft.com/office/powerpoint/2010/main" val="190131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CC636-4F06-0CBF-9455-50602EED2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49945F-781A-BE88-CF8B-65075EFEE2FE}"/>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1772EC7B-6597-08FD-A134-C67B270B9A18}"/>
              </a:ext>
            </a:extLst>
          </p:cNvPr>
          <p:cNvSpPr>
            <a:spLocks noGrp="1"/>
          </p:cNvSpPr>
          <p:nvPr>
            <p:ph idx="1"/>
          </p:nvPr>
        </p:nvSpPr>
        <p:spPr>
          <a:xfrm>
            <a:off x="913795" y="1447314"/>
            <a:ext cx="10353762" cy="528970"/>
          </a:xfrm>
        </p:spPr>
        <p:txBody>
          <a:bodyPr/>
          <a:lstStyle/>
          <a:p>
            <a:r>
              <a:rPr lang="en-US">
                <a:solidFill>
                  <a:schemeClr val="accent1">
                    <a:lumMod val="60000"/>
                    <a:lumOff val="40000"/>
                  </a:schemeClr>
                </a:solidFill>
              </a:rPr>
              <a:t>For the first dataset : EGX_DLY_COMI, 1D</a:t>
            </a:r>
          </a:p>
          <a:p>
            <a:endParaRPr lang="en-US"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E4012AB7-137A-CC82-73BA-73F9DC435CF0}"/>
              </a:ext>
            </a:extLst>
          </p:cNvPr>
          <p:cNvPicPr>
            <a:picLocks noChangeAspect="1"/>
          </p:cNvPicPr>
          <p:nvPr/>
        </p:nvPicPr>
        <p:blipFill>
          <a:blip r:embed="rId3"/>
          <a:stretch>
            <a:fillRect/>
          </a:stretch>
        </p:blipFill>
        <p:spPr>
          <a:xfrm>
            <a:off x="383840" y="3274850"/>
            <a:ext cx="5547841" cy="313971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EB97174-56E6-A012-712F-E05220A2ECAA}"/>
              </a:ext>
            </a:extLst>
          </p:cNvPr>
          <p:cNvPicPr>
            <a:picLocks noChangeAspect="1"/>
          </p:cNvPicPr>
          <p:nvPr/>
        </p:nvPicPr>
        <p:blipFill>
          <a:blip r:embed="rId4"/>
          <a:stretch>
            <a:fillRect/>
          </a:stretch>
        </p:blipFill>
        <p:spPr>
          <a:xfrm>
            <a:off x="6260321" y="3363340"/>
            <a:ext cx="5578323" cy="317019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4BE23379-BE9C-D15E-9850-F804C1ADC17A}"/>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5</a:t>
            </a:r>
          </a:p>
        </p:txBody>
      </p:sp>
      <p:sp>
        <p:nvSpPr>
          <p:cNvPr id="10" name="Rectangle 9">
            <a:extLst>
              <a:ext uri="{FF2B5EF4-FFF2-40B4-BE49-F238E27FC236}">
                <a16:creationId xmlns:a16="http://schemas.microsoft.com/office/drawing/2014/main" id="{F4638718-7E21-1222-55CD-A9551C7BE207}"/>
              </a:ext>
            </a:extLst>
          </p:cNvPr>
          <p:cNvSpPr/>
          <p:nvPr/>
        </p:nvSpPr>
        <p:spPr>
          <a:xfrm>
            <a:off x="8823340"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6</a:t>
            </a:r>
          </a:p>
        </p:txBody>
      </p:sp>
    </p:spTree>
    <p:extLst>
      <p:ext uri="{BB962C8B-B14F-4D97-AF65-F5344CB8AC3E}">
        <p14:creationId xmlns:p14="http://schemas.microsoft.com/office/powerpoint/2010/main" val="210676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91FE5-89AD-055E-2837-0BF6D60DD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9C1E3A-EA62-695B-8D84-C4AA5FC2454A}"/>
              </a:ext>
            </a:extLst>
          </p:cNvPr>
          <p:cNvSpPr>
            <a:spLocks noGrp="1"/>
          </p:cNvSpPr>
          <p:nvPr>
            <p:ph type="title"/>
          </p:nvPr>
        </p:nvSpPr>
        <p:spPr>
          <a:xfrm>
            <a:off x="353357" y="324465"/>
            <a:ext cx="10353762" cy="970450"/>
          </a:xfrm>
        </p:spPr>
        <p:txBody>
          <a:bodyPr/>
          <a:lstStyle/>
          <a:p>
            <a:pPr algn="l"/>
            <a:r>
              <a:rPr lang="en-US" b="1"/>
              <a:t>The results :</a:t>
            </a:r>
            <a:endParaRPr lang="en-US" b="1" dirty="0"/>
          </a:p>
        </p:txBody>
      </p:sp>
      <p:sp>
        <p:nvSpPr>
          <p:cNvPr id="3" name="Content Placeholder 2">
            <a:extLst>
              <a:ext uri="{FF2B5EF4-FFF2-40B4-BE49-F238E27FC236}">
                <a16:creationId xmlns:a16="http://schemas.microsoft.com/office/drawing/2014/main" id="{934B0AC8-6165-0B54-3758-ECD6DD4A966B}"/>
              </a:ext>
            </a:extLst>
          </p:cNvPr>
          <p:cNvSpPr>
            <a:spLocks noGrp="1"/>
          </p:cNvSpPr>
          <p:nvPr>
            <p:ph idx="1"/>
          </p:nvPr>
        </p:nvSpPr>
        <p:spPr>
          <a:xfrm>
            <a:off x="913795" y="1447314"/>
            <a:ext cx="10688270" cy="1227060"/>
          </a:xfrm>
        </p:spPr>
        <p:txBody>
          <a:bodyPr>
            <a:normAutofit fontScale="92500" lnSpcReduction="10000"/>
          </a:bodyPr>
          <a:lstStyle/>
          <a:p>
            <a:r>
              <a:rPr lang="en-US" dirty="0">
                <a:solidFill>
                  <a:schemeClr val="accent1">
                    <a:lumMod val="60000"/>
                    <a:lumOff val="40000"/>
                  </a:schemeClr>
                </a:solidFill>
              </a:rPr>
              <a:t>For the first dataset : EGX_DLY_COMI, 1D</a:t>
            </a:r>
          </a:p>
          <a:p>
            <a:r>
              <a:rPr lang="en-US" dirty="0">
                <a:solidFill>
                  <a:schemeClr val="accent1">
                    <a:lumMod val="60000"/>
                    <a:lumOff val="40000"/>
                  </a:schemeClr>
                </a:solidFill>
              </a:rPr>
              <a:t> Most of the models provided very high results</a:t>
            </a:r>
          </a:p>
          <a:p>
            <a:r>
              <a:rPr lang="en-US" dirty="0">
                <a:solidFill>
                  <a:schemeClr val="accent1">
                    <a:lumMod val="60000"/>
                    <a:lumOff val="40000"/>
                  </a:schemeClr>
                </a:solidFill>
              </a:rPr>
              <a:t>Finally, I selected the Random Forest Regressor</a:t>
            </a:r>
          </a:p>
          <a:p>
            <a:endParaRPr lang="en-US" dirty="0">
              <a:solidFill>
                <a:schemeClr val="accent1">
                  <a:lumMod val="60000"/>
                  <a:lumOff val="40000"/>
                </a:schemeClr>
              </a:solidFill>
            </a:endParaRPr>
          </a:p>
        </p:txBody>
      </p:sp>
      <p:pic>
        <p:nvPicPr>
          <p:cNvPr id="8" name="Picture 7">
            <a:extLst>
              <a:ext uri="{FF2B5EF4-FFF2-40B4-BE49-F238E27FC236}">
                <a16:creationId xmlns:a16="http://schemas.microsoft.com/office/drawing/2014/main" id="{69680D3C-6A15-20B5-9600-00B845A8EA91}"/>
              </a:ext>
            </a:extLst>
          </p:cNvPr>
          <p:cNvPicPr>
            <a:picLocks noChangeAspect="1"/>
          </p:cNvPicPr>
          <p:nvPr/>
        </p:nvPicPr>
        <p:blipFill>
          <a:blip r:embed="rId3"/>
          <a:stretch>
            <a:fillRect/>
          </a:stretch>
        </p:blipFill>
        <p:spPr>
          <a:xfrm>
            <a:off x="566598" y="3185650"/>
            <a:ext cx="5691332" cy="3215149"/>
          </a:xfrm>
          <a:prstGeom prst="rect">
            <a:avLst/>
          </a:prstGeom>
        </p:spPr>
      </p:pic>
      <p:pic>
        <p:nvPicPr>
          <p:cNvPr id="10" name="Picture 9">
            <a:extLst>
              <a:ext uri="{FF2B5EF4-FFF2-40B4-BE49-F238E27FC236}">
                <a16:creationId xmlns:a16="http://schemas.microsoft.com/office/drawing/2014/main" id="{6ADC1047-C72A-5C16-8AFF-52DFE28EE46A}"/>
              </a:ext>
            </a:extLst>
          </p:cNvPr>
          <p:cNvPicPr>
            <a:picLocks noChangeAspect="1"/>
          </p:cNvPicPr>
          <p:nvPr/>
        </p:nvPicPr>
        <p:blipFill>
          <a:blip r:embed="rId4"/>
          <a:stretch>
            <a:fillRect/>
          </a:stretch>
        </p:blipFill>
        <p:spPr>
          <a:xfrm>
            <a:off x="6679463" y="3121145"/>
            <a:ext cx="4716124" cy="3344161"/>
          </a:xfrm>
          <a:prstGeom prst="rect">
            <a:avLst/>
          </a:prstGeom>
        </p:spPr>
      </p:pic>
    </p:spTree>
    <p:extLst>
      <p:ext uri="{BB962C8B-B14F-4D97-AF65-F5344CB8AC3E}">
        <p14:creationId xmlns:p14="http://schemas.microsoft.com/office/powerpoint/2010/main" val="98725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C2F70-8697-C4FB-F6D1-2F74CD3897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DDCA6-1256-68EA-9075-05DC333D7BEF}"/>
              </a:ext>
            </a:extLst>
          </p:cNvPr>
          <p:cNvSpPr>
            <a:spLocks noGrp="1"/>
          </p:cNvSpPr>
          <p:nvPr>
            <p:ph type="title"/>
          </p:nvPr>
        </p:nvSpPr>
        <p:spPr>
          <a:xfrm>
            <a:off x="353357" y="324465"/>
            <a:ext cx="10353762" cy="970450"/>
          </a:xfrm>
        </p:spPr>
        <p:txBody>
          <a:bodyPr/>
          <a:lstStyle/>
          <a:p>
            <a:pPr algn="l"/>
            <a:r>
              <a:rPr lang="en-US" b="1" dirty="0"/>
              <a:t>The results :</a:t>
            </a:r>
          </a:p>
        </p:txBody>
      </p:sp>
      <p:sp>
        <p:nvSpPr>
          <p:cNvPr id="3" name="Content Placeholder 2">
            <a:extLst>
              <a:ext uri="{FF2B5EF4-FFF2-40B4-BE49-F238E27FC236}">
                <a16:creationId xmlns:a16="http://schemas.microsoft.com/office/drawing/2014/main" id="{536E8852-20B4-B0E8-7789-8CC7AA5A76A5}"/>
              </a:ext>
            </a:extLst>
          </p:cNvPr>
          <p:cNvSpPr>
            <a:spLocks noGrp="1"/>
          </p:cNvSpPr>
          <p:nvPr>
            <p:ph idx="1"/>
          </p:nvPr>
        </p:nvSpPr>
        <p:spPr>
          <a:xfrm>
            <a:off x="913795" y="1447314"/>
            <a:ext cx="10353762" cy="528970"/>
          </a:xfrm>
        </p:spPr>
        <p:txBody>
          <a:bodyPr/>
          <a:lstStyle/>
          <a:p>
            <a:r>
              <a:rPr lang="en-US" dirty="0">
                <a:solidFill>
                  <a:schemeClr val="accent1">
                    <a:lumMod val="60000"/>
                    <a:lumOff val="40000"/>
                  </a:schemeClr>
                </a:solidFill>
              </a:rPr>
              <a:t>For Second Dataset(EGX_DLY_EGX30, 1D)</a:t>
            </a:r>
          </a:p>
        </p:txBody>
      </p:sp>
      <p:sp>
        <p:nvSpPr>
          <p:cNvPr id="9" name="Rectangle 8">
            <a:extLst>
              <a:ext uri="{FF2B5EF4-FFF2-40B4-BE49-F238E27FC236}">
                <a16:creationId xmlns:a16="http://schemas.microsoft.com/office/drawing/2014/main" id="{3A4B29D7-8D03-6A92-08D4-80DA34A7C4C0}"/>
              </a:ext>
            </a:extLst>
          </p:cNvPr>
          <p:cNvSpPr/>
          <p:nvPr/>
        </p:nvSpPr>
        <p:spPr>
          <a:xfrm>
            <a:off x="2736434"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1</a:t>
            </a:r>
          </a:p>
        </p:txBody>
      </p:sp>
      <p:sp>
        <p:nvSpPr>
          <p:cNvPr id="10" name="Rectangle 9">
            <a:extLst>
              <a:ext uri="{FF2B5EF4-FFF2-40B4-BE49-F238E27FC236}">
                <a16:creationId xmlns:a16="http://schemas.microsoft.com/office/drawing/2014/main" id="{7BAB5C9F-5B6F-8201-3B44-CB952E0A1458}"/>
              </a:ext>
            </a:extLst>
          </p:cNvPr>
          <p:cNvSpPr/>
          <p:nvPr/>
        </p:nvSpPr>
        <p:spPr>
          <a:xfrm>
            <a:off x="8777142" y="2399425"/>
            <a:ext cx="452284" cy="452284"/>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800" b="1" dirty="0">
                <a:solidFill>
                  <a:schemeClr val="accent2">
                    <a:lumMod val="60000"/>
                    <a:lumOff val="40000"/>
                  </a:schemeClr>
                </a:solidFill>
              </a:rPr>
              <a:t>2</a:t>
            </a:r>
          </a:p>
        </p:txBody>
      </p:sp>
      <p:pic>
        <p:nvPicPr>
          <p:cNvPr id="6" name="Picture 5">
            <a:extLst>
              <a:ext uri="{FF2B5EF4-FFF2-40B4-BE49-F238E27FC236}">
                <a16:creationId xmlns:a16="http://schemas.microsoft.com/office/drawing/2014/main" id="{A0F192AA-A5D2-5A9E-8B36-446BD795FE66}"/>
              </a:ext>
            </a:extLst>
          </p:cNvPr>
          <p:cNvPicPr>
            <a:picLocks noChangeAspect="1"/>
          </p:cNvPicPr>
          <p:nvPr/>
        </p:nvPicPr>
        <p:blipFill>
          <a:blip r:embed="rId3"/>
          <a:stretch>
            <a:fillRect/>
          </a:stretch>
        </p:blipFill>
        <p:spPr>
          <a:xfrm>
            <a:off x="446884" y="3253193"/>
            <a:ext cx="5506669" cy="323082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86876E27-26B8-E24D-8333-DE8AE8C561C1}"/>
              </a:ext>
            </a:extLst>
          </p:cNvPr>
          <p:cNvPicPr>
            <a:picLocks noChangeAspect="1"/>
          </p:cNvPicPr>
          <p:nvPr/>
        </p:nvPicPr>
        <p:blipFill>
          <a:blip r:embed="rId4"/>
          <a:stretch>
            <a:fillRect/>
          </a:stretch>
        </p:blipFill>
        <p:spPr>
          <a:xfrm>
            <a:off x="6341402" y="3274850"/>
            <a:ext cx="5600197" cy="31751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8342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75</TotalTime>
  <Words>605</Words>
  <Application>Microsoft Office PowerPoint</Application>
  <PresentationFormat>Widescreen</PresentationFormat>
  <Paragraphs>99</Paragraphs>
  <Slides>21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Calisto MT</vt:lpstr>
      <vt:lpstr>Wingdings</vt:lpstr>
      <vt:lpstr>Wingdings 2</vt:lpstr>
      <vt:lpstr>Slate</vt:lpstr>
      <vt:lpstr>Data Analytics Internship Task</vt:lpstr>
      <vt:lpstr>building a machine-learning model to predict the closing price of a given stock based on historical data.</vt:lpstr>
      <vt:lpstr>Brief explanation of my approach :</vt:lpstr>
      <vt:lpstr>Brief explanation of my approach :</vt:lpstr>
      <vt:lpstr>The results :</vt:lpstr>
      <vt:lpstr>The results :</vt:lpstr>
      <vt:lpstr>The results :</vt:lpstr>
      <vt:lpstr>The results :</vt:lpstr>
      <vt:lpstr>The results :</vt:lpstr>
      <vt:lpstr>The results :</vt:lpstr>
      <vt:lpstr>The results :</vt:lpstr>
      <vt:lpstr>The results :</vt:lpstr>
      <vt:lpstr>The results :</vt:lpstr>
      <vt:lpstr>The results :</vt:lpstr>
      <vt:lpstr>The results :</vt:lpstr>
      <vt:lpstr>The results :</vt:lpstr>
      <vt:lpstr>The results :</vt:lpstr>
      <vt:lpstr>The results :</vt:lpstr>
      <vt:lpstr>The results :</vt:lpstr>
      <vt:lpstr>The 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Internship Task</dc:title>
  <dc:creator>Demiana Essam</dc:creator>
  <cp:lastModifiedBy>Demiana Essam</cp:lastModifiedBy>
  <cp:revision>2</cp:revision>
  <dcterms:created xsi:type="dcterms:W3CDTF">2024-02-20T11:47:59Z</dcterms:created>
  <dcterms:modified xsi:type="dcterms:W3CDTF">2024-02-20T13:03:38Z</dcterms:modified>
</cp:coreProperties>
</file>