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90" r:id="rId11"/>
    <p:sldId id="278" r:id="rId12"/>
    <p:sldId id="287" r:id="rId13"/>
    <p:sldId id="275" r:id="rId14"/>
    <p:sldId id="29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B93D3-A15F-44D9-9A57-58DAD8637E79}" v="453" dt="2023-12-15T06:13:31.993"/>
    <p1510:client id="{242BB9D7-DF75-4FF2-B6CF-E3FB49D61856}" v="212" dt="2023-12-16T19:19:37.888"/>
    <p1510:client id="{798D0773-BAC3-4CDE-B691-04DE36B328DF}" v="103" dt="2023-12-15T04:20:31.759"/>
    <p1510:client id="{9A55F95A-85AB-4384-95A4-06E57E8A6086}" v="10" dt="2023-12-24T13:53:21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215" autoAdjust="0"/>
  </p:normalViewPr>
  <p:slideViewPr>
    <p:cSldViewPr snapToGrid="0">
      <p:cViewPr>
        <p:scale>
          <a:sx n="100" d="100"/>
          <a:sy n="100" d="100"/>
        </p:scale>
        <p:origin x="58" y="-1109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6F49-428A-4AA4-BE61-04766C46C6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89CCB7-7359-49A5-8097-9A4345D8C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Comprising 27 columns and 67,992 entries, the dataset is a rich repository of product information and consumer </a:t>
          </a:r>
          <a:r>
            <a:rPr lang="en-US" dirty="0">
              <a:latin typeface="Avenir Next LT Pro"/>
            </a:rPr>
            <a:t>reviews.</a:t>
          </a:r>
          <a:endParaRPr lang="en-US" dirty="0"/>
        </a:p>
      </dgm:t>
    </dgm:pt>
    <dgm:pt modelId="{17E0DE51-2070-49DF-8CDA-585A814EF17E}" type="parTrans" cxnId="{3F867FEC-14E2-400F-AB8A-698C0D492502}">
      <dgm:prSet/>
      <dgm:spPr/>
      <dgm:t>
        <a:bodyPr/>
        <a:lstStyle/>
        <a:p>
          <a:endParaRPr lang="en-US"/>
        </a:p>
      </dgm:t>
    </dgm:pt>
    <dgm:pt modelId="{8DF8B42A-3E99-41F8-A40B-CC79A45AE631}" type="sibTrans" cxnId="{3F867FEC-14E2-400F-AB8A-698C0D492502}">
      <dgm:prSet/>
      <dgm:spPr/>
      <dgm:t>
        <a:bodyPr/>
        <a:lstStyle/>
        <a:p>
          <a:endParaRPr lang="en-US"/>
        </a:p>
      </dgm:t>
    </dgm:pt>
    <dgm:pt modelId="{14E41D19-F8D7-489D-9BD4-639187A19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includes textual data from consumer reviews (review text, title, date, user-provided ratings) and metadata like review source URLs.</a:t>
          </a:r>
        </a:p>
      </dgm:t>
    </dgm:pt>
    <dgm:pt modelId="{2B4B25FD-BADA-4120-A529-C4AED380C626}" type="parTrans" cxnId="{18A2DBCE-7014-4DF1-B3F4-B70E7AAFA5A0}">
      <dgm:prSet/>
      <dgm:spPr/>
      <dgm:t>
        <a:bodyPr/>
        <a:lstStyle/>
        <a:p>
          <a:endParaRPr lang="en-US"/>
        </a:p>
      </dgm:t>
    </dgm:pt>
    <dgm:pt modelId="{F0E9BF31-5F74-4628-9AB5-0544DE459F92}" type="sibTrans" cxnId="{18A2DBCE-7014-4DF1-B3F4-B70E7AAFA5A0}">
      <dgm:prSet/>
      <dgm:spPr/>
      <dgm:t>
        <a:bodyPr/>
        <a:lstStyle/>
        <a:p>
          <a:endParaRPr lang="en-US"/>
        </a:p>
      </dgm:t>
    </dgm:pt>
    <dgm:pt modelId="{55A71921-D224-4E84-B7F1-B149CF2A7B4A}" type="pres">
      <dgm:prSet presAssocID="{477D6F49-428A-4AA4-BE61-04766C46C69C}" presName="root" presStyleCnt="0">
        <dgm:presLayoutVars>
          <dgm:dir/>
          <dgm:resizeHandles val="exact"/>
        </dgm:presLayoutVars>
      </dgm:prSet>
      <dgm:spPr/>
    </dgm:pt>
    <dgm:pt modelId="{A5993581-8350-4250-A116-DAF126084445}" type="pres">
      <dgm:prSet presAssocID="{F689CCB7-7359-49A5-8097-9A4345D8CACF}" presName="compNode" presStyleCnt="0"/>
      <dgm:spPr/>
    </dgm:pt>
    <dgm:pt modelId="{14B3CB09-FFA0-47C4-ADAA-B48D7D73E27E}" type="pres">
      <dgm:prSet presAssocID="{F689CCB7-7359-49A5-8097-9A4345D8CACF}" presName="bgRect" presStyleLbl="bgShp" presStyleIdx="0" presStyleCnt="2"/>
      <dgm:spPr/>
    </dgm:pt>
    <dgm:pt modelId="{35F821C1-1252-4432-B407-D0BC9B996A34}" type="pres">
      <dgm:prSet presAssocID="{F689CCB7-7359-49A5-8097-9A4345D8CA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FA5EB67-D25A-422E-B6A3-BBD0C7E69F37}" type="pres">
      <dgm:prSet presAssocID="{F689CCB7-7359-49A5-8097-9A4345D8CACF}" presName="spaceRect" presStyleCnt="0"/>
      <dgm:spPr/>
    </dgm:pt>
    <dgm:pt modelId="{15D7D695-5291-4699-8FC2-CB4B2259FC8D}" type="pres">
      <dgm:prSet presAssocID="{F689CCB7-7359-49A5-8097-9A4345D8CACF}" presName="parTx" presStyleLbl="revTx" presStyleIdx="0" presStyleCnt="2">
        <dgm:presLayoutVars>
          <dgm:chMax val="0"/>
          <dgm:chPref val="0"/>
        </dgm:presLayoutVars>
      </dgm:prSet>
      <dgm:spPr/>
    </dgm:pt>
    <dgm:pt modelId="{4A4CD98D-AC14-4A9D-B60A-7F620E65DE8A}" type="pres">
      <dgm:prSet presAssocID="{8DF8B42A-3E99-41F8-A40B-CC79A45AE631}" presName="sibTrans" presStyleCnt="0"/>
      <dgm:spPr/>
    </dgm:pt>
    <dgm:pt modelId="{EA62D883-F26E-4BCF-88F2-43269B6B72BB}" type="pres">
      <dgm:prSet presAssocID="{14E41D19-F8D7-489D-9BD4-639187A194EA}" presName="compNode" presStyleCnt="0"/>
      <dgm:spPr/>
    </dgm:pt>
    <dgm:pt modelId="{F6D42191-258C-40D0-B304-76B9DB0311E0}" type="pres">
      <dgm:prSet presAssocID="{14E41D19-F8D7-489D-9BD4-639187A194EA}" presName="bgRect" presStyleLbl="bgShp" presStyleIdx="1" presStyleCnt="2"/>
      <dgm:spPr/>
    </dgm:pt>
    <dgm:pt modelId="{F4322704-AB80-4B61-9F13-6082249B9BF0}" type="pres">
      <dgm:prSet presAssocID="{14E41D19-F8D7-489D-9BD4-639187A194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E01101-D794-4848-8C93-559F142A8C02}" type="pres">
      <dgm:prSet presAssocID="{14E41D19-F8D7-489D-9BD4-639187A194EA}" presName="spaceRect" presStyleCnt="0"/>
      <dgm:spPr/>
    </dgm:pt>
    <dgm:pt modelId="{365B06A4-C0F4-4E09-82CA-7FCF9C23607D}" type="pres">
      <dgm:prSet presAssocID="{14E41D19-F8D7-489D-9BD4-639187A194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2F0260-9601-47FC-8236-87040B0DE01B}" type="presOf" srcId="{F689CCB7-7359-49A5-8097-9A4345D8CACF}" destId="{15D7D695-5291-4699-8FC2-CB4B2259FC8D}" srcOrd="0" destOrd="0" presId="urn:microsoft.com/office/officeart/2018/2/layout/IconVerticalSolidList"/>
    <dgm:cxn modelId="{33F507A4-C454-4D91-9359-07118DF5C0B1}" type="presOf" srcId="{477D6F49-428A-4AA4-BE61-04766C46C69C}" destId="{55A71921-D224-4E84-B7F1-B149CF2A7B4A}" srcOrd="0" destOrd="0" presId="urn:microsoft.com/office/officeart/2018/2/layout/IconVerticalSolidList"/>
    <dgm:cxn modelId="{18A2DBCE-7014-4DF1-B3F4-B70E7AAFA5A0}" srcId="{477D6F49-428A-4AA4-BE61-04766C46C69C}" destId="{14E41D19-F8D7-489D-9BD4-639187A194EA}" srcOrd="1" destOrd="0" parTransId="{2B4B25FD-BADA-4120-A529-C4AED380C626}" sibTransId="{F0E9BF31-5F74-4628-9AB5-0544DE459F92}"/>
    <dgm:cxn modelId="{3F867FEC-14E2-400F-AB8A-698C0D492502}" srcId="{477D6F49-428A-4AA4-BE61-04766C46C69C}" destId="{F689CCB7-7359-49A5-8097-9A4345D8CACF}" srcOrd="0" destOrd="0" parTransId="{17E0DE51-2070-49DF-8CDA-585A814EF17E}" sibTransId="{8DF8B42A-3E99-41F8-A40B-CC79A45AE631}"/>
    <dgm:cxn modelId="{ED8BDBEE-2276-48EE-B4A8-0CE8195D0643}" type="presOf" srcId="{14E41D19-F8D7-489D-9BD4-639187A194EA}" destId="{365B06A4-C0F4-4E09-82CA-7FCF9C23607D}" srcOrd="0" destOrd="0" presId="urn:microsoft.com/office/officeart/2018/2/layout/IconVerticalSolidList"/>
    <dgm:cxn modelId="{29F6FB94-4A66-427A-A669-63A79CCF71E0}" type="presParOf" srcId="{55A71921-D224-4E84-B7F1-B149CF2A7B4A}" destId="{A5993581-8350-4250-A116-DAF126084445}" srcOrd="0" destOrd="0" presId="urn:microsoft.com/office/officeart/2018/2/layout/IconVerticalSolidList"/>
    <dgm:cxn modelId="{E0BBE552-9D0D-4E83-8C9A-C373EAFBFBE4}" type="presParOf" srcId="{A5993581-8350-4250-A116-DAF126084445}" destId="{14B3CB09-FFA0-47C4-ADAA-B48D7D73E27E}" srcOrd="0" destOrd="0" presId="urn:microsoft.com/office/officeart/2018/2/layout/IconVerticalSolidList"/>
    <dgm:cxn modelId="{D8860E35-6F47-4C12-AAB1-293EF8008235}" type="presParOf" srcId="{A5993581-8350-4250-A116-DAF126084445}" destId="{35F821C1-1252-4432-B407-D0BC9B996A34}" srcOrd="1" destOrd="0" presId="urn:microsoft.com/office/officeart/2018/2/layout/IconVerticalSolidList"/>
    <dgm:cxn modelId="{D87B86DC-C851-47FC-99C9-7E84CC8150FE}" type="presParOf" srcId="{A5993581-8350-4250-A116-DAF126084445}" destId="{AFA5EB67-D25A-422E-B6A3-BBD0C7E69F37}" srcOrd="2" destOrd="0" presId="urn:microsoft.com/office/officeart/2018/2/layout/IconVerticalSolidList"/>
    <dgm:cxn modelId="{DDA3CFA6-2239-4A7B-BA1B-4FB54B74941C}" type="presParOf" srcId="{A5993581-8350-4250-A116-DAF126084445}" destId="{15D7D695-5291-4699-8FC2-CB4B2259FC8D}" srcOrd="3" destOrd="0" presId="urn:microsoft.com/office/officeart/2018/2/layout/IconVerticalSolidList"/>
    <dgm:cxn modelId="{2D349E21-142E-469C-B79C-544BBA03ED8E}" type="presParOf" srcId="{55A71921-D224-4E84-B7F1-B149CF2A7B4A}" destId="{4A4CD98D-AC14-4A9D-B60A-7F620E65DE8A}" srcOrd="1" destOrd="0" presId="urn:microsoft.com/office/officeart/2018/2/layout/IconVerticalSolidList"/>
    <dgm:cxn modelId="{7457C3F1-F75C-4036-AC2C-00855E01D7BD}" type="presParOf" srcId="{55A71921-D224-4E84-B7F1-B149CF2A7B4A}" destId="{EA62D883-F26E-4BCF-88F2-43269B6B72BB}" srcOrd="2" destOrd="0" presId="urn:microsoft.com/office/officeart/2018/2/layout/IconVerticalSolidList"/>
    <dgm:cxn modelId="{1A37F83C-6C5F-406B-B5D7-252657EC9257}" type="presParOf" srcId="{EA62D883-F26E-4BCF-88F2-43269B6B72BB}" destId="{F6D42191-258C-40D0-B304-76B9DB0311E0}" srcOrd="0" destOrd="0" presId="urn:microsoft.com/office/officeart/2018/2/layout/IconVerticalSolidList"/>
    <dgm:cxn modelId="{E202A4DE-3F16-46FF-B009-CFC9EABDCA97}" type="presParOf" srcId="{EA62D883-F26E-4BCF-88F2-43269B6B72BB}" destId="{F4322704-AB80-4B61-9F13-6082249B9BF0}" srcOrd="1" destOrd="0" presId="urn:microsoft.com/office/officeart/2018/2/layout/IconVerticalSolidList"/>
    <dgm:cxn modelId="{74CC4BC9-AC04-407C-925B-0152ED140AC5}" type="presParOf" srcId="{EA62D883-F26E-4BCF-88F2-43269B6B72BB}" destId="{98E01101-D794-4848-8C93-559F142A8C02}" srcOrd="2" destOrd="0" presId="urn:microsoft.com/office/officeart/2018/2/layout/IconVerticalSolidList"/>
    <dgm:cxn modelId="{1E00F631-8806-4362-AC7E-C50D9CB6E17C}" type="presParOf" srcId="{EA62D883-F26E-4BCF-88F2-43269B6B72BB}" destId="{365B06A4-C0F4-4E09-82CA-7FCF9C2360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07DEF-B053-426C-BE00-6AB0078030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111BD4-F58B-4B0A-8B94-7280B4C27A1D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Sentiment analysis results indicate a significant skew towards positive sentiment, with over 99.99% of instances categorized as positive and only 7.96% as negative.</a:t>
          </a:r>
          <a:endParaRPr lang="en-US"/>
        </a:p>
      </dgm:t>
    </dgm:pt>
    <dgm:pt modelId="{B014BB1D-FFCF-47FD-BABB-3E1623E339EC}" type="parTrans" cxnId="{ABA38DF3-08DA-455A-97EE-3B99D3ABED6E}">
      <dgm:prSet/>
      <dgm:spPr/>
      <dgm:t>
        <a:bodyPr/>
        <a:lstStyle/>
        <a:p>
          <a:endParaRPr lang="en-US"/>
        </a:p>
      </dgm:t>
    </dgm:pt>
    <dgm:pt modelId="{B2529D9F-F9A9-4648-94FE-0FB1A99E3923}" type="sibTrans" cxnId="{ABA38DF3-08DA-455A-97EE-3B99D3ABED6E}">
      <dgm:prSet/>
      <dgm:spPr/>
      <dgm:t>
        <a:bodyPr/>
        <a:lstStyle/>
        <a:p>
          <a:endParaRPr lang="en-US"/>
        </a:p>
      </dgm:t>
    </dgm:pt>
    <dgm:pt modelId="{93593C09-6308-433E-8430-576EA8A1C2B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 distribution of ratings pie chart reflects this trend, showing 69.35% of ratings as the highest score, suggesting an overwhelmingly favorable reception among reviewers.</a:t>
          </a:r>
          <a:endParaRPr lang="en-US"/>
        </a:p>
      </dgm:t>
    </dgm:pt>
    <dgm:pt modelId="{021F73B7-10BB-4A3A-B250-8A71B94CCC3F}" type="parTrans" cxnId="{F551A299-1E2E-4783-9E94-088B54952291}">
      <dgm:prSet/>
      <dgm:spPr/>
      <dgm:t>
        <a:bodyPr/>
        <a:lstStyle/>
        <a:p>
          <a:endParaRPr lang="en-US"/>
        </a:p>
      </dgm:t>
    </dgm:pt>
    <dgm:pt modelId="{465DC69B-B4CA-4A72-903D-EF401572D254}" type="sibTrans" cxnId="{F551A299-1E2E-4783-9E94-088B54952291}">
      <dgm:prSet/>
      <dgm:spPr/>
      <dgm:t>
        <a:bodyPr/>
        <a:lstStyle/>
        <a:p>
          <a:endParaRPr lang="en-US"/>
        </a:p>
      </dgm:t>
    </dgm:pt>
    <dgm:pt modelId="{A023E4A0-CF42-441D-8E6E-CF09D69421F4}" type="pres">
      <dgm:prSet presAssocID="{2BA07DEF-B053-426C-BE00-6AB007803065}" presName="root" presStyleCnt="0">
        <dgm:presLayoutVars>
          <dgm:dir/>
          <dgm:resizeHandles val="exact"/>
        </dgm:presLayoutVars>
      </dgm:prSet>
      <dgm:spPr/>
    </dgm:pt>
    <dgm:pt modelId="{1209A56E-BF15-4789-A10C-92F0E095EB57}" type="pres">
      <dgm:prSet presAssocID="{C6111BD4-F58B-4B0A-8B94-7280B4C27A1D}" presName="compNode" presStyleCnt="0"/>
      <dgm:spPr/>
    </dgm:pt>
    <dgm:pt modelId="{301BD4FD-B82C-4BF5-B9E3-F0305AF22AFE}" type="pres">
      <dgm:prSet presAssocID="{C6111BD4-F58B-4B0A-8B94-7280B4C27A1D}" presName="bgRect" presStyleLbl="bgShp" presStyleIdx="0" presStyleCnt="2"/>
      <dgm:spPr/>
    </dgm:pt>
    <dgm:pt modelId="{60F30D7B-6A94-4961-97BB-3D45F6EEC539}" type="pres">
      <dgm:prSet presAssocID="{C6111BD4-F58B-4B0A-8B94-7280B4C27A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D8CFDA-F364-48E1-902D-395C06B0FC0F}" type="pres">
      <dgm:prSet presAssocID="{C6111BD4-F58B-4B0A-8B94-7280B4C27A1D}" presName="spaceRect" presStyleCnt="0"/>
      <dgm:spPr/>
    </dgm:pt>
    <dgm:pt modelId="{B3D01350-DA3C-464C-82C3-B8E04F3EFEF5}" type="pres">
      <dgm:prSet presAssocID="{C6111BD4-F58B-4B0A-8B94-7280B4C27A1D}" presName="parTx" presStyleLbl="revTx" presStyleIdx="0" presStyleCnt="2">
        <dgm:presLayoutVars>
          <dgm:chMax val="0"/>
          <dgm:chPref val="0"/>
        </dgm:presLayoutVars>
      </dgm:prSet>
      <dgm:spPr/>
    </dgm:pt>
    <dgm:pt modelId="{8694DEBA-7B06-4F58-8FE2-653CB483D7FB}" type="pres">
      <dgm:prSet presAssocID="{B2529D9F-F9A9-4648-94FE-0FB1A99E3923}" presName="sibTrans" presStyleCnt="0"/>
      <dgm:spPr/>
    </dgm:pt>
    <dgm:pt modelId="{72549319-0C8E-4DA7-BAB9-8A7D8D1FB189}" type="pres">
      <dgm:prSet presAssocID="{93593C09-6308-433E-8430-576EA8A1C2BE}" presName="compNode" presStyleCnt="0"/>
      <dgm:spPr/>
    </dgm:pt>
    <dgm:pt modelId="{FA5555CC-49E7-4DAC-B99A-AB549AB33561}" type="pres">
      <dgm:prSet presAssocID="{93593C09-6308-433E-8430-576EA8A1C2BE}" presName="bgRect" presStyleLbl="bgShp" presStyleIdx="1" presStyleCnt="2"/>
      <dgm:spPr/>
    </dgm:pt>
    <dgm:pt modelId="{DAABD8DA-33B9-472E-929C-6DEF1895C6D1}" type="pres">
      <dgm:prSet presAssocID="{93593C09-6308-433E-8430-576EA8A1C2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324A64A-B9AD-4E87-B511-7121515D758F}" type="pres">
      <dgm:prSet presAssocID="{93593C09-6308-433E-8430-576EA8A1C2BE}" presName="spaceRect" presStyleCnt="0"/>
      <dgm:spPr/>
    </dgm:pt>
    <dgm:pt modelId="{1ABE8535-AE9D-4282-A5CC-10E714ED698B}" type="pres">
      <dgm:prSet presAssocID="{93593C09-6308-433E-8430-576EA8A1C2B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5F79E18-B237-4E44-8A24-DC3EFDAE6A27}" type="presOf" srcId="{2BA07DEF-B053-426C-BE00-6AB007803065}" destId="{A023E4A0-CF42-441D-8E6E-CF09D69421F4}" srcOrd="0" destOrd="0" presId="urn:microsoft.com/office/officeart/2018/2/layout/IconVerticalSolidList"/>
    <dgm:cxn modelId="{3CA8B635-0160-4C64-B8BA-5C0B63B83E3B}" type="presOf" srcId="{C6111BD4-F58B-4B0A-8B94-7280B4C27A1D}" destId="{B3D01350-DA3C-464C-82C3-B8E04F3EFEF5}" srcOrd="0" destOrd="0" presId="urn:microsoft.com/office/officeart/2018/2/layout/IconVerticalSolidList"/>
    <dgm:cxn modelId="{8FDF477E-40DF-4650-82E5-CE005EADE59C}" type="presOf" srcId="{93593C09-6308-433E-8430-576EA8A1C2BE}" destId="{1ABE8535-AE9D-4282-A5CC-10E714ED698B}" srcOrd="0" destOrd="0" presId="urn:microsoft.com/office/officeart/2018/2/layout/IconVerticalSolidList"/>
    <dgm:cxn modelId="{F551A299-1E2E-4783-9E94-088B54952291}" srcId="{2BA07DEF-B053-426C-BE00-6AB007803065}" destId="{93593C09-6308-433E-8430-576EA8A1C2BE}" srcOrd="1" destOrd="0" parTransId="{021F73B7-10BB-4A3A-B250-8A71B94CCC3F}" sibTransId="{465DC69B-B4CA-4A72-903D-EF401572D254}"/>
    <dgm:cxn modelId="{ABA38DF3-08DA-455A-97EE-3B99D3ABED6E}" srcId="{2BA07DEF-B053-426C-BE00-6AB007803065}" destId="{C6111BD4-F58B-4B0A-8B94-7280B4C27A1D}" srcOrd="0" destOrd="0" parTransId="{B014BB1D-FFCF-47FD-BABB-3E1623E339EC}" sibTransId="{B2529D9F-F9A9-4648-94FE-0FB1A99E3923}"/>
    <dgm:cxn modelId="{F77287A7-D78C-4848-828C-2151373AFA4F}" type="presParOf" srcId="{A023E4A0-CF42-441D-8E6E-CF09D69421F4}" destId="{1209A56E-BF15-4789-A10C-92F0E095EB57}" srcOrd="0" destOrd="0" presId="urn:microsoft.com/office/officeart/2018/2/layout/IconVerticalSolidList"/>
    <dgm:cxn modelId="{E26DA37F-CDCE-410C-979B-C989591D49FA}" type="presParOf" srcId="{1209A56E-BF15-4789-A10C-92F0E095EB57}" destId="{301BD4FD-B82C-4BF5-B9E3-F0305AF22AFE}" srcOrd="0" destOrd="0" presId="urn:microsoft.com/office/officeart/2018/2/layout/IconVerticalSolidList"/>
    <dgm:cxn modelId="{C27F74A7-F345-487D-8F47-6DC62660E823}" type="presParOf" srcId="{1209A56E-BF15-4789-A10C-92F0E095EB57}" destId="{60F30D7B-6A94-4961-97BB-3D45F6EEC539}" srcOrd="1" destOrd="0" presId="urn:microsoft.com/office/officeart/2018/2/layout/IconVerticalSolidList"/>
    <dgm:cxn modelId="{9A694646-D2F8-4A1E-B5AE-C97CC29337DB}" type="presParOf" srcId="{1209A56E-BF15-4789-A10C-92F0E095EB57}" destId="{A9D8CFDA-F364-48E1-902D-395C06B0FC0F}" srcOrd="2" destOrd="0" presId="urn:microsoft.com/office/officeart/2018/2/layout/IconVerticalSolidList"/>
    <dgm:cxn modelId="{9C79B0FA-9CDE-422E-937C-C357F3B2CE4D}" type="presParOf" srcId="{1209A56E-BF15-4789-A10C-92F0E095EB57}" destId="{B3D01350-DA3C-464C-82C3-B8E04F3EFEF5}" srcOrd="3" destOrd="0" presId="urn:microsoft.com/office/officeart/2018/2/layout/IconVerticalSolidList"/>
    <dgm:cxn modelId="{1C2DF3E7-8DD1-4FC9-8F23-AF74AD1714E5}" type="presParOf" srcId="{A023E4A0-CF42-441D-8E6E-CF09D69421F4}" destId="{8694DEBA-7B06-4F58-8FE2-653CB483D7FB}" srcOrd="1" destOrd="0" presId="urn:microsoft.com/office/officeart/2018/2/layout/IconVerticalSolidList"/>
    <dgm:cxn modelId="{C8FFAD08-7117-4D15-A33B-FE67183F488F}" type="presParOf" srcId="{A023E4A0-CF42-441D-8E6E-CF09D69421F4}" destId="{72549319-0C8E-4DA7-BAB9-8A7D8D1FB189}" srcOrd="2" destOrd="0" presId="urn:microsoft.com/office/officeart/2018/2/layout/IconVerticalSolidList"/>
    <dgm:cxn modelId="{834A720A-70B1-45C1-BFDE-E359902FFD9E}" type="presParOf" srcId="{72549319-0C8E-4DA7-BAB9-8A7D8D1FB189}" destId="{FA5555CC-49E7-4DAC-B99A-AB549AB33561}" srcOrd="0" destOrd="0" presId="urn:microsoft.com/office/officeart/2018/2/layout/IconVerticalSolidList"/>
    <dgm:cxn modelId="{CF8A44AE-9229-4ED3-8D73-6DEECE0F2902}" type="presParOf" srcId="{72549319-0C8E-4DA7-BAB9-8A7D8D1FB189}" destId="{DAABD8DA-33B9-472E-929C-6DEF1895C6D1}" srcOrd="1" destOrd="0" presId="urn:microsoft.com/office/officeart/2018/2/layout/IconVerticalSolidList"/>
    <dgm:cxn modelId="{5B48192D-A8FC-4541-BE1E-EAF2E35F988F}" type="presParOf" srcId="{72549319-0C8E-4DA7-BAB9-8A7D8D1FB189}" destId="{2324A64A-B9AD-4E87-B511-7121515D758F}" srcOrd="2" destOrd="0" presId="urn:microsoft.com/office/officeart/2018/2/layout/IconVerticalSolidList"/>
    <dgm:cxn modelId="{7F27FC58-4A5E-4335-B074-CBECCD7B6754}" type="presParOf" srcId="{72549319-0C8E-4DA7-BAB9-8A7D8D1FB189}" destId="{1ABE8535-AE9D-4282-A5CC-10E714ED6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F3452-F643-417F-A170-339A536D105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6CE237-7FC0-43FE-BDB9-E2F11C6F8438}">
      <dgm:prSet/>
      <dgm:spPr/>
      <dgm:t>
        <a:bodyPr/>
        <a:lstStyle/>
        <a:p>
          <a:r>
            <a:rPr lang="en-ZA" dirty="0"/>
            <a:t>Precision-recall table reveals a nuanced performance of the sentiment classification model. While highly adept at identifying positive sentiments (precision 0.96, recall 0.99), it faces challenges with negative sentiments due to a lack of instances in the test set.</a:t>
          </a:r>
          <a:endParaRPr lang="en-US" dirty="0"/>
        </a:p>
      </dgm:t>
    </dgm:pt>
    <dgm:pt modelId="{CAB92570-47E5-4360-9D54-205AD73B3BE3}" type="parTrans" cxnId="{3460D619-594E-4437-84DA-BB67AF2B5790}">
      <dgm:prSet/>
      <dgm:spPr/>
      <dgm:t>
        <a:bodyPr/>
        <a:lstStyle/>
        <a:p>
          <a:endParaRPr lang="en-US"/>
        </a:p>
      </dgm:t>
    </dgm:pt>
    <dgm:pt modelId="{D79D3259-85D8-4A3D-B250-F60EFFF5E46A}" type="sibTrans" cxnId="{3460D619-594E-4437-84DA-BB67AF2B5790}">
      <dgm:prSet/>
      <dgm:spPr/>
      <dgm:t>
        <a:bodyPr/>
        <a:lstStyle/>
        <a:p>
          <a:endParaRPr lang="en-US"/>
        </a:p>
      </dgm:t>
    </dgm:pt>
    <dgm:pt modelId="{9A21F8D4-6E88-47D7-AA42-BF6F5FB0B8D4}">
      <dgm:prSet/>
      <dgm:spPr/>
      <dgm:t>
        <a:bodyPr/>
        <a:lstStyle/>
        <a:p>
          <a:r>
            <a:rPr lang="en-ZA" dirty="0"/>
            <a:t>However, macro average precision and recall of 0.59 and 0.50, respectively, with a macro average F1-score of 0.54, suggest room for improvement in handling imbalanced data, particularly the under-representation of negative sentiments.</a:t>
          </a:r>
          <a:endParaRPr lang="en-US" dirty="0"/>
        </a:p>
      </dgm:t>
    </dgm:pt>
    <dgm:pt modelId="{A7BBA5B3-2D74-40C5-B47E-B28F26167EF8}" type="parTrans" cxnId="{86A7942C-3B27-49CD-8A8E-618D71D70CE8}">
      <dgm:prSet/>
      <dgm:spPr/>
      <dgm:t>
        <a:bodyPr/>
        <a:lstStyle/>
        <a:p>
          <a:endParaRPr lang="en-US"/>
        </a:p>
      </dgm:t>
    </dgm:pt>
    <dgm:pt modelId="{9FE1D799-302D-4B79-9488-A73F3EB8CEF7}" type="sibTrans" cxnId="{86A7942C-3B27-49CD-8A8E-618D71D70CE8}">
      <dgm:prSet/>
      <dgm:spPr/>
      <dgm:t>
        <a:bodyPr/>
        <a:lstStyle/>
        <a:p>
          <a:endParaRPr lang="en-US"/>
        </a:p>
      </dgm:t>
    </dgm:pt>
    <dgm:pt modelId="{F14BD580-6255-4BE6-ACBC-C67A3384E654}" type="pres">
      <dgm:prSet presAssocID="{E6AF3452-F643-417F-A170-339A536D105C}" presName="Name0" presStyleCnt="0">
        <dgm:presLayoutVars>
          <dgm:dir/>
          <dgm:animLvl val="lvl"/>
          <dgm:resizeHandles val="exact"/>
        </dgm:presLayoutVars>
      </dgm:prSet>
      <dgm:spPr/>
    </dgm:pt>
    <dgm:pt modelId="{4E0D1770-733A-4123-A36A-0E9A016E8A88}" type="pres">
      <dgm:prSet presAssocID="{9A21F8D4-6E88-47D7-AA42-BF6F5FB0B8D4}" presName="boxAndChildren" presStyleCnt="0"/>
      <dgm:spPr/>
    </dgm:pt>
    <dgm:pt modelId="{49FEEDFF-FA51-4BB0-8A9E-B82F41CDCE5C}" type="pres">
      <dgm:prSet presAssocID="{9A21F8D4-6E88-47D7-AA42-BF6F5FB0B8D4}" presName="parentTextBox" presStyleLbl="node1" presStyleIdx="0" presStyleCnt="2"/>
      <dgm:spPr/>
    </dgm:pt>
    <dgm:pt modelId="{7D607C2F-2CB5-4A13-BAB3-8DAF1B471A78}" type="pres">
      <dgm:prSet presAssocID="{D79D3259-85D8-4A3D-B250-F60EFFF5E46A}" presName="sp" presStyleCnt="0"/>
      <dgm:spPr/>
    </dgm:pt>
    <dgm:pt modelId="{E81207E7-218A-49AA-8659-E13EE6ED5DD7}" type="pres">
      <dgm:prSet presAssocID="{7D6CE237-7FC0-43FE-BDB9-E2F11C6F8438}" presName="arrowAndChildren" presStyleCnt="0"/>
      <dgm:spPr/>
    </dgm:pt>
    <dgm:pt modelId="{30CE23F7-AD53-4A14-84EC-47351E6D2DA3}" type="pres">
      <dgm:prSet presAssocID="{7D6CE237-7FC0-43FE-BDB9-E2F11C6F8438}" presName="parentTextArrow" presStyleLbl="node1" presStyleIdx="1" presStyleCnt="2"/>
      <dgm:spPr/>
    </dgm:pt>
  </dgm:ptLst>
  <dgm:cxnLst>
    <dgm:cxn modelId="{9F13810A-6C1A-4FF0-9ADF-E30389897676}" type="presOf" srcId="{7D6CE237-7FC0-43FE-BDB9-E2F11C6F8438}" destId="{30CE23F7-AD53-4A14-84EC-47351E6D2DA3}" srcOrd="0" destOrd="0" presId="urn:microsoft.com/office/officeart/2005/8/layout/process4"/>
    <dgm:cxn modelId="{3460D619-594E-4437-84DA-BB67AF2B5790}" srcId="{E6AF3452-F643-417F-A170-339A536D105C}" destId="{7D6CE237-7FC0-43FE-BDB9-E2F11C6F8438}" srcOrd="0" destOrd="0" parTransId="{CAB92570-47E5-4360-9D54-205AD73B3BE3}" sibTransId="{D79D3259-85D8-4A3D-B250-F60EFFF5E46A}"/>
    <dgm:cxn modelId="{AC2D5D20-B04F-4ABD-9F77-722474EC31A4}" type="presOf" srcId="{9A21F8D4-6E88-47D7-AA42-BF6F5FB0B8D4}" destId="{49FEEDFF-FA51-4BB0-8A9E-B82F41CDCE5C}" srcOrd="0" destOrd="0" presId="urn:microsoft.com/office/officeart/2005/8/layout/process4"/>
    <dgm:cxn modelId="{86A7942C-3B27-49CD-8A8E-618D71D70CE8}" srcId="{E6AF3452-F643-417F-A170-339A536D105C}" destId="{9A21F8D4-6E88-47D7-AA42-BF6F5FB0B8D4}" srcOrd="1" destOrd="0" parTransId="{A7BBA5B3-2D74-40C5-B47E-B28F26167EF8}" sibTransId="{9FE1D799-302D-4B79-9488-A73F3EB8CEF7}"/>
    <dgm:cxn modelId="{6E43CA3A-67F5-444C-BA25-3B5E5EC6FDA7}" type="presOf" srcId="{E6AF3452-F643-417F-A170-339A536D105C}" destId="{F14BD580-6255-4BE6-ACBC-C67A3384E654}" srcOrd="0" destOrd="0" presId="urn:microsoft.com/office/officeart/2005/8/layout/process4"/>
    <dgm:cxn modelId="{D972C40B-767F-47E9-B076-655D36BED5FD}" type="presParOf" srcId="{F14BD580-6255-4BE6-ACBC-C67A3384E654}" destId="{4E0D1770-733A-4123-A36A-0E9A016E8A88}" srcOrd="0" destOrd="0" presId="urn:microsoft.com/office/officeart/2005/8/layout/process4"/>
    <dgm:cxn modelId="{F2B17E02-5387-402C-A9E3-D233ABD98862}" type="presParOf" srcId="{4E0D1770-733A-4123-A36A-0E9A016E8A88}" destId="{49FEEDFF-FA51-4BB0-8A9E-B82F41CDCE5C}" srcOrd="0" destOrd="0" presId="urn:microsoft.com/office/officeart/2005/8/layout/process4"/>
    <dgm:cxn modelId="{87F43290-9757-4E5B-9D05-7779D3C750D7}" type="presParOf" srcId="{F14BD580-6255-4BE6-ACBC-C67A3384E654}" destId="{7D607C2F-2CB5-4A13-BAB3-8DAF1B471A78}" srcOrd="1" destOrd="0" presId="urn:microsoft.com/office/officeart/2005/8/layout/process4"/>
    <dgm:cxn modelId="{182762ED-0059-4C54-804E-C86728FCB5C0}" type="presParOf" srcId="{F14BD580-6255-4BE6-ACBC-C67A3384E654}" destId="{E81207E7-218A-49AA-8659-E13EE6ED5DD7}" srcOrd="2" destOrd="0" presId="urn:microsoft.com/office/officeart/2005/8/layout/process4"/>
    <dgm:cxn modelId="{5382A1CE-644E-44FB-B991-B0EE406A1424}" type="presParOf" srcId="{E81207E7-218A-49AA-8659-E13EE6ED5DD7}" destId="{30CE23F7-AD53-4A14-84EC-47351E6D2D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7E8CF-64F2-4890-ADDB-E003C6661D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AE8A5C-B87C-478A-824B-996E8FFBF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Demonstrated transformative potential of sentiment analysis in digital communication.</a:t>
          </a:r>
        </a:p>
      </dgm:t>
    </dgm:pt>
    <dgm:pt modelId="{82FF4057-01FA-4430-B89A-A1894BDA0F0B}" type="parTrans" cxnId="{DF8142D9-4FC4-4816-A147-AA50FA7DC931}">
      <dgm:prSet/>
      <dgm:spPr/>
      <dgm:t>
        <a:bodyPr/>
        <a:lstStyle/>
        <a:p>
          <a:endParaRPr lang="en-US"/>
        </a:p>
      </dgm:t>
    </dgm:pt>
    <dgm:pt modelId="{C563DDA0-7B08-4FE6-A0BA-23F72A48B857}" type="sibTrans" cxnId="{DF8142D9-4FC4-4816-A147-AA50FA7DC931}">
      <dgm:prSet/>
      <dgm:spPr/>
      <dgm:t>
        <a:bodyPr/>
        <a:lstStyle/>
        <a:p>
          <a:endParaRPr lang="en-US"/>
        </a:p>
      </dgm:t>
    </dgm:pt>
    <dgm:pt modelId="{5C6FBEE2-2314-4E20-BB9B-DB47B2BE6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Ongoing challenges include ethical considerations, data privacy concerns, and the need for accurate and nuanced interpretation.</a:t>
          </a:r>
        </a:p>
      </dgm:t>
    </dgm:pt>
    <dgm:pt modelId="{7B5EC4F0-8D03-4002-9B3B-E2AE38343C83}" type="parTrans" cxnId="{28DB24A9-A14C-4755-8550-791751CF4105}">
      <dgm:prSet/>
      <dgm:spPr/>
      <dgm:t>
        <a:bodyPr/>
        <a:lstStyle/>
        <a:p>
          <a:endParaRPr lang="en-US"/>
        </a:p>
      </dgm:t>
    </dgm:pt>
    <dgm:pt modelId="{C2F0D21E-5321-484E-809D-8592D0AA63C0}" type="sibTrans" cxnId="{28DB24A9-A14C-4755-8550-791751CF4105}">
      <dgm:prSet/>
      <dgm:spPr/>
      <dgm:t>
        <a:bodyPr/>
        <a:lstStyle/>
        <a:p>
          <a:endParaRPr lang="en-US"/>
        </a:p>
      </dgm:t>
    </dgm:pt>
    <dgm:pt modelId="{65737C31-F894-4650-A9C4-56A6BA45F2C3}" type="pres">
      <dgm:prSet presAssocID="{0267E8CF-64F2-4890-ADDB-E003C6661DA5}" presName="root" presStyleCnt="0">
        <dgm:presLayoutVars>
          <dgm:dir/>
          <dgm:resizeHandles val="exact"/>
        </dgm:presLayoutVars>
      </dgm:prSet>
      <dgm:spPr/>
    </dgm:pt>
    <dgm:pt modelId="{45F888EC-ECDA-4467-95BA-DE978A65F3E7}" type="pres">
      <dgm:prSet presAssocID="{2AAE8A5C-B87C-478A-824B-996E8FFBF4FB}" presName="compNode" presStyleCnt="0"/>
      <dgm:spPr/>
    </dgm:pt>
    <dgm:pt modelId="{E41B1011-C51F-42F4-A3FE-F989FD69D8AC}" type="pres">
      <dgm:prSet presAssocID="{2AAE8A5C-B87C-478A-824B-996E8FFBF4FB}" presName="bgRect" presStyleLbl="bgShp" presStyleIdx="0" presStyleCnt="2"/>
      <dgm:spPr/>
    </dgm:pt>
    <dgm:pt modelId="{9EF8E6DE-52AA-469E-AF4B-E461890FBF56}" type="pres">
      <dgm:prSet presAssocID="{2AAE8A5C-B87C-478A-824B-996E8FFBF4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D8E7CC-8E12-4516-98E3-D32406A247F6}" type="pres">
      <dgm:prSet presAssocID="{2AAE8A5C-B87C-478A-824B-996E8FFBF4FB}" presName="spaceRect" presStyleCnt="0"/>
      <dgm:spPr/>
    </dgm:pt>
    <dgm:pt modelId="{7085EB1B-C4FF-4485-B1EE-B95939FF7681}" type="pres">
      <dgm:prSet presAssocID="{2AAE8A5C-B87C-478A-824B-996E8FFBF4FB}" presName="parTx" presStyleLbl="revTx" presStyleIdx="0" presStyleCnt="2">
        <dgm:presLayoutVars>
          <dgm:chMax val="0"/>
          <dgm:chPref val="0"/>
        </dgm:presLayoutVars>
      </dgm:prSet>
      <dgm:spPr/>
    </dgm:pt>
    <dgm:pt modelId="{43AB4E41-F7E5-46CF-B59F-A461541E2E8C}" type="pres">
      <dgm:prSet presAssocID="{C563DDA0-7B08-4FE6-A0BA-23F72A48B857}" presName="sibTrans" presStyleCnt="0"/>
      <dgm:spPr/>
    </dgm:pt>
    <dgm:pt modelId="{900C0BC4-F6D2-4B0E-A239-489503999311}" type="pres">
      <dgm:prSet presAssocID="{5C6FBEE2-2314-4E20-BB9B-DB47B2BE6078}" presName="compNode" presStyleCnt="0"/>
      <dgm:spPr/>
    </dgm:pt>
    <dgm:pt modelId="{0A7D05CC-CA14-4859-B34E-734775EBAD5A}" type="pres">
      <dgm:prSet presAssocID="{5C6FBEE2-2314-4E20-BB9B-DB47B2BE6078}" presName="bgRect" presStyleLbl="bgShp" presStyleIdx="1" presStyleCnt="2"/>
      <dgm:spPr/>
    </dgm:pt>
    <dgm:pt modelId="{49BC5A81-AE0C-4881-8AC1-660CB0F8268A}" type="pres">
      <dgm:prSet presAssocID="{5C6FBEE2-2314-4E20-BB9B-DB47B2BE60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A0B0764-2D75-498C-9F4F-19F4DF1F65CA}" type="pres">
      <dgm:prSet presAssocID="{5C6FBEE2-2314-4E20-BB9B-DB47B2BE6078}" presName="spaceRect" presStyleCnt="0"/>
      <dgm:spPr/>
    </dgm:pt>
    <dgm:pt modelId="{E1671435-AE65-4F77-86D6-114F93891093}" type="pres">
      <dgm:prSet presAssocID="{5C6FBEE2-2314-4E20-BB9B-DB47B2BE60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D2B22E-7C35-44F5-B649-1F8218FD8B31}" type="presOf" srcId="{5C6FBEE2-2314-4E20-BB9B-DB47B2BE6078}" destId="{E1671435-AE65-4F77-86D6-114F93891093}" srcOrd="0" destOrd="0" presId="urn:microsoft.com/office/officeart/2018/2/layout/IconVerticalSolidList"/>
    <dgm:cxn modelId="{78011431-A199-4AE9-A9CA-DCA605DE56F6}" type="presOf" srcId="{0267E8CF-64F2-4890-ADDB-E003C6661DA5}" destId="{65737C31-F894-4650-A9C4-56A6BA45F2C3}" srcOrd="0" destOrd="0" presId="urn:microsoft.com/office/officeart/2018/2/layout/IconVerticalSolidList"/>
    <dgm:cxn modelId="{D6EFE93D-4604-433F-AF91-EA8BECCE141D}" type="presOf" srcId="{2AAE8A5C-B87C-478A-824B-996E8FFBF4FB}" destId="{7085EB1B-C4FF-4485-B1EE-B95939FF7681}" srcOrd="0" destOrd="0" presId="urn:microsoft.com/office/officeart/2018/2/layout/IconVerticalSolidList"/>
    <dgm:cxn modelId="{28DB24A9-A14C-4755-8550-791751CF4105}" srcId="{0267E8CF-64F2-4890-ADDB-E003C6661DA5}" destId="{5C6FBEE2-2314-4E20-BB9B-DB47B2BE6078}" srcOrd="1" destOrd="0" parTransId="{7B5EC4F0-8D03-4002-9B3B-E2AE38343C83}" sibTransId="{C2F0D21E-5321-484E-809D-8592D0AA63C0}"/>
    <dgm:cxn modelId="{DF8142D9-4FC4-4816-A147-AA50FA7DC931}" srcId="{0267E8CF-64F2-4890-ADDB-E003C6661DA5}" destId="{2AAE8A5C-B87C-478A-824B-996E8FFBF4FB}" srcOrd="0" destOrd="0" parTransId="{82FF4057-01FA-4430-B89A-A1894BDA0F0B}" sibTransId="{C563DDA0-7B08-4FE6-A0BA-23F72A48B857}"/>
    <dgm:cxn modelId="{F15C0791-E03B-4A73-9B47-BCFF991B8401}" type="presParOf" srcId="{65737C31-F894-4650-A9C4-56A6BA45F2C3}" destId="{45F888EC-ECDA-4467-95BA-DE978A65F3E7}" srcOrd="0" destOrd="0" presId="urn:microsoft.com/office/officeart/2018/2/layout/IconVerticalSolidList"/>
    <dgm:cxn modelId="{11CF316A-1320-4C68-A236-591E86F7E1C2}" type="presParOf" srcId="{45F888EC-ECDA-4467-95BA-DE978A65F3E7}" destId="{E41B1011-C51F-42F4-A3FE-F989FD69D8AC}" srcOrd="0" destOrd="0" presId="urn:microsoft.com/office/officeart/2018/2/layout/IconVerticalSolidList"/>
    <dgm:cxn modelId="{0A41CC18-5D30-4B1A-8CC4-2077CD89CE67}" type="presParOf" srcId="{45F888EC-ECDA-4467-95BA-DE978A65F3E7}" destId="{9EF8E6DE-52AA-469E-AF4B-E461890FBF56}" srcOrd="1" destOrd="0" presId="urn:microsoft.com/office/officeart/2018/2/layout/IconVerticalSolidList"/>
    <dgm:cxn modelId="{9AA0E4D1-CDCA-48DC-933B-BAA4389FA8E0}" type="presParOf" srcId="{45F888EC-ECDA-4467-95BA-DE978A65F3E7}" destId="{31D8E7CC-8E12-4516-98E3-D32406A247F6}" srcOrd="2" destOrd="0" presId="urn:microsoft.com/office/officeart/2018/2/layout/IconVerticalSolidList"/>
    <dgm:cxn modelId="{B67D9E0D-81A0-4FB1-A4A1-BF9A96D7D82F}" type="presParOf" srcId="{45F888EC-ECDA-4467-95BA-DE978A65F3E7}" destId="{7085EB1B-C4FF-4485-B1EE-B95939FF7681}" srcOrd="3" destOrd="0" presId="urn:microsoft.com/office/officeart/2018/2/layout/IconVerticalSolidList"/>
    <dgm:cxn modelId="{4BDAA07C-4CF4-4BD8-9E8F-CCDA69893AE7}" type="presParOf" srcId="{65737C31-F894-4650-A9C4-56A6BA45F2C3}" destId="{43AB4E41-F7E5-46CF-B59F-A461541E2E8C}" srcOrd="1" destOrd="0" presId="urn:microsoft.com/office/officeart/2018/2/layout/IconVerticalSolidList"/>
    <dgm:cxn modelId="{C573FCFC-84C5-4E9C-841B-115D9B5BA1C9}" type="presParOf" srcId="{65737C31-F894-4650-A9C4-56A6BA45F2C3}" destId="{900C0BC4-F6D2-4B0E-A239-489503999311}" srcOrd="2" destOrd="0" presId="urn:microsoft.com/office/officeart/2018/2/layout/IconVerticalSolidList"/>
    <dgm:cxn modelId="{D5418879-85E7-4CE2-BB25-AE71DA926AB9}" type="presParOf" srcId="{900C0BC4-F6D2-4B0E-A239-489503999311}" destId="{0A7D05CC-CA14-4859-B34E-734775EBAD5A}" srcOrd="0" destOrd="0" presId="urn:microsoft.com/office/officeart/2018/2/layout/IconVerticalSolidList"/>
    <dgm:cxn modelId="{DD375B9E-CF19-488B-ADA9-9C2CBA4770E7}" type="presParOf" srcId="{900C0BC4-F6D2-4B0E-A239-489503999311}" destId="{49BC5A81-AE0C-4881-8AC1-660CB0F8268A}" srcOrd="1" destOrd="0" presId="urn:microsoft.com/office/officeart/2018/2/layout/IconVerticalSolidList"/>
    <dgm:cxn modelId="{7826047E-C238-4B2F-B472-6537C024D71F}" type="presParOf" srcId="{900C0BC4-F6D2-4B0E-A239-489503999311}" destId="{6A0B0764-2D75-498C-9F4F-19F4DF1F65CA}" srcOrd="2" destOrd="0" presId="urn:microsoft.com/office/officeart/2018/2/layout/IconVerticalSolidList"/>
    <dgm:cxn modelId="{5A176EEB-9A6A-40FC-B22A-AAFBD4EA1209}" type="presParOf" srcId="{900C0BC4-F6D2-4B0E-A239-489503999311}" destId="{E1671435-AE65-4F77-86D6-114F93891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D5EB7-A6FB-48BE-810C-4BC1261C60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E9BF3E-DC26-4C85-AA9E-B641F4F58228}">
      <dgm:prSet/>
      <dgm:spPr/>
      <dgm:t>
        <a:bodyPr/>
        <a:lstStyle/>
        <a:p>
          <a:r>
            <a:rPr lang="en-US" dirty="0"/>
            <a:t>Explores sentiment analysis in "Exploring Opinion Mining: Harnessing Sentiment Analysis to Enhance Digital Communication."</a:t>
          </a:r>
        </a:p>
      </dgm:t>
    </dgm:pt>
    <dgm:pt modelId="{1E87686E-4212-4C45-9C91-E6F482BD6AD2}" type="parTrans" cxnId="{A5FFA83E-644F-4F09-864D-253BB23EEA6F}">
      <dgm:prSet/>
      <dgm:spPr/>
      <dgm:t>
        <a:bodyPr/>
        <a:lstStyle/>
        <a:p>
          <a:endParaRPr lang="en-US"/>
        </a:p>
      </dgm:t>
    </dgm:pt>
    <dgm:pt modelId="{8A92A03C-93B4-4D59-B25A-A7CEDD030A16}" type="sibTrans" cxnId="{A5FFA83E-644F-4F09-864D-253BB23EEA6F}">
      <dgm:prSet/>
      <dgm:spPr/>
      <dgm:t>
        <a:bodyPr/>
        <a:lstStyle/>
        <a:p>
          <a:endParaRPr lang="en-US"/>
        </a:p>
      </dgm:t>
    </dgm:pt>
    <dgm:pt modelId="{107445BA-D27A-402A-8D32-1E565A962309}">
      <dgm:prSet/>
      <dgm:spPr/>
      <dgm:t>
        <a:bodyPr/>
        <a:lstStyle/>
        <a:p>
          <a:r>
            <a:rPr lang="en-US" dirty="0"/>
            <a:t>Digital communication strategies and platforms using sentiment analysis provide key points for further exploration and discussion.</a:t>
          </a:r>
        </a:p>
      </dgm:t>
    </dgm:pt>
    <dgm:pt modelId="{9E92BF25-3856-4F74-82B3-6F4AED32A7B9}" type="parTrans" cxnId="{DBB7DE72-D0D8-4490-9289-0F8FC7BFA990}">
      <dgm:prSet/>
      <dgm:spPr/>
      <dgm:t>
        <a:bodyPr/>
        <a:lstStyle/>
        <a:p>
          <a:endParaRPr lang="en-US"/>
        </a:p>
      </dgm:t>
    </dgm:pt>
    <dgm:pt modelId="{274E5174-787D-4F47-B223-749890B157B8}" type="sibTrans" cxnId="{DBB7DE72-D0D8-4490-9289-0F8FC7BFA990}">
      <dgm:prSet/>
      <dgm:spPr/>
      <dgm:t>
        <a:bodyPr/>
        <a:lstStyle/>
        <a:p>
          <a:endParaRPr lang="en-US"/>
        </a:p>
      </dgm:t>
    </dgm:pt>
    <dgm:pt modelId="{0BD38301-E002-4E83-AA06-FD6A426A6E63}" type="pres">
      <dgm:prSet presAssocID="{7D3D5EB7-A6FB-48BE-810C-4BC1261C60DD}" presName="linear" presStyleCnt="0">
        <dgm:presLayoutVars>
          <dgm:animLvl val="lvl"/>
          <dgm:resizeHandles val="exact"/>
        </dgm:presLayoutVars>
      </dgm:prSet>
      <dgm:spPr/>
    </dgm:pt>
    <dgm:pt modelId="{61D88C92-C9C1-4889-8DE8-AA5863492799}" type="pres">
      <dgm:prSet presAssocID="{B7E9BF3E-DC26-4C85-AA9E-B641F4F582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1C9A8E-9F47-4736-AD72-C1A3371580F5}" type="pres">
      <dgm:prSet presAssocID="{8A92A03C-93B4-4D59-B25A-A7CEDD030A16}" presName="spacer" presStyleCnt="0"/>
      <dgm:spPr/>
    </dgm:pt>
    <dgm:pt modelId="{6A2442C6-D05F-4D1A-B029-FA03BE8656EC}" type="pres">
      <dgm:prSet presAssocID="{107445BA-D27A-402A-8D32-1E565A9623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FB1D07-5657-4AD3-AAF2-620A18FBC8DD}" type="presOf" srcId="{107445BA-D27A-402A-8D32-1E565A962309}" destId="{6A2442C6-D05F-4D1A-B029-FA03BE8656EC}" srcOrd="0" destOrd="0" presId="urn:microsoft.com/office/officeart/2005/8/layout/vList2"/>
    <dgm:cxn modelId="{0AA31108-AA12-4822-951A-7979589DFA08}" type="presOf" srcId="{7D3D5EB7-A6FB-48BE-810C-4BC1261C60DD}" destId="{0BD38301-E002-4E83-AA06-FD6A426A6E63}" srcOrd="0" destOrd="0" presId="urn:microsoft.com/office/officeart/2005/8/layout/vList2"/>
    <dgm:cxn modelId="{A5FFA83E-644F-4F09-864D-253BB23EEA6F}" srcId="{7D3D5EB7-A6FB-48BE-810C-4BC1261C60DD}" destId="{B7E9BF3E-DC26-4C85-AA9E-B641F4F58228}" srcOrd="0" destOrd="0" parTransId="{1E87686E-4212-4C45-9C91-E6F482BD6AD2}" sibTransId="{8A92A03C-93B4-4D59-B25A-A7CEDD030A16}"/>
    <dgm:cxn modelId="{DBB7DE72-D0D8-4490-9289-0F8FC7BFA990}" srcId="{7D3D5EB7-A6FB-48BE-810C-4BC1261C60DD}" destId="{107445BA-D27A-402A-8D32-1E565A962309}" srcOrd="1" destOrd="0" parTransId="{9E92BF25-3856-4F74-82B3-6F4AED32A7B9}" sibTransId="{274E5174-787D-4F47-B223-749890B157B8}"/>
    <dgm:cxn modelId="{3784E3C7-D6AF-4CA4-8EB7-C28D722E10A8}" type="presOf" srcId="{B7E9BF3E-DC26-4C85-AA9E-B641F4F58228}" destId="{61D88C92-C9C1-4889-8DE8-AA5863492799}" srcOrd="0" destOrd="0" presId="urn:microsoft.com/office/officeart/2005/8/layout/vList2"/>
    <dgm:cxn modelId="{20E814F9-6A24-415C-8CCD-7C637E06F8D0}" type="presParOf" srcId="{0BD38301-E002-4E83-AA06-FD6A426A6E63}" destId="{61D88C92-C9C1-4889-8DE8-AA5863492799}" srcOrd="0" destOrd="0" presId="urn:microsoft.com/office/officeart/2005/8/layout/vList2"/>
    <dgm:cxn modelId="{3A1C5130-A672-40BF-AD88-F97B6A3826EA}" type="presParOf" srcId="{0BD38301-E002-4E83-AA06-FD6A426A6E63}" destId="{4F1C9A8E-9F47-4736-AD72-C1A3371580F5}" srcOrd="1" destOrd="0" presId="urn:microsoft.com/office/officeart/2005/8/layout/vList2"/>
    <dgm:cxn modelId="{441F598E-A809-439A-82A8-82BAAA286E90}" type="presParOf" srcId="{0BD38301-E002-4E83-AA06-FD6A426A6E63}" destId="{6A2442C6-D05F-4D1A-B029-FA03BE8656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CB09-FFA0-47C4-ADAA-B48D7D73E27E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821C1-1252-4432-B407-D0BC9B996A34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7D695-5291-4699-8FC2-CB4B2259FC8D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Comprising 27 columns and 67,992 entries, the dataset is a rich repository of product information and consumer </a:t>
          </a:r>
          <a:r>
            <a:rPr lang="en-US" sz="1800" kern="1200" dirty="0">
              <a:latin typeface="Avenir Next LT Pro"/>
            </a:rPr>
            <a:t>reviews.</a:t>
          </a:r>
          <a:endParaRPr lang="en-US" sz="1800" kern="1200" dirty="0"/>
        </a:p>
      </dsp:txBody>
      <dsp:txXfrm>
        <a:off x="2037007" y="955306"/>
        <a:ext cx="4264593" cy="1763642"/>
      </dsp:txXfrm>
    </dsp:sp>
    <dsp:sp modelId="{F6D42191-258C-40D0-B304-76B9DB0311E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22704-AB80-4B61-9F13-6082249B9BF0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06A4-C0F4-4E09-82CA-7FCF9C23607D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dataset includes textual data from consumer reviews (review text, title, date, user-provided ratings) and metadata like review source URLs.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D4FD-B82C-4BF5-B9E3-F0305AF22AFE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30D7B-6A94-4961-97BB-3D45F6EEC53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01350-DA3C-464C-82C3-B8E04F3EFEF5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Sentiment analysis results indicate a significant skew towards positive sentiment, with over 99.99% of instances categorized as positive and only 7.96% as negative.</a:t>
          </a:r>
          <a:endParaRPr lang="en-US" sz="1700" kern="1200"/>
        </a:p>
      </dsp:txBody>
      <dsp:txXfrm>
        <a:off x="2037007" y="955306"/>
        <a:ext cx="4264593" cy="1763642"/>
      </dsp:txXfrm>
    </dsp:sp>
    <dsp:sp modelId="{FA5555CC-49E7-4DAC-B99A-AB549AB33561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BD8DA-33B9-472E-929C-6DEF1895C6D1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E8535-AE9D-4282-A5CC-10E714ED698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The distribution of ratings pie chart reflects this trend, showing 69.35% of ratings as the highest score, suggesting an overwhelmingly favorable reception among reviewers.</a:t>
          </a:r>
          <a:endParaRPr lang="en-US" sz="1700" kern="1200"/>
        </a:p>
      </dsp:txBody>
      <dsp:txXfrm>
        <a:off x="2037007" y="3159859"/>
        <a:ext cx="4264593" cy="176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EEDFF-FA51-4BB0-8A9E-B82F41CDCE5C}">
      <dsp:nvSpPr>
        <dsp:cNvPr id="0" name=""/>
        <dsp:cNvSpPr/>
      </dsp:nvSpPr>
      <dsp:spPr>
        <a:xfrm>
          <a:off x="0" y="3051666"/>
          <a:ext cx="6253721" cy="20022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However, macro average precision and recall of 0.59 and 0.50, respectively, with a macro average F1-score of 0.54, suggest room for improvement in handling imbalanced data, particularly the under-representation of negative sentiments.</a:t>
          </a:r>
          <a:endParaRPr lang="en-US" sz="2000" kern="1200" dirty="0"/>
        </a:p>
      </dsp:txBody>
      <dsp:txXfrm>
        <a:off x="0" y="3051666"/>
        <a:ext cx="6253721" cy="2002223"/>
      </dsp:txXfrm>
    </dsp:sp>
    <dsp:sp modelId="{30CE23F7-AD53-4A14-84EC-47351E6D2DA3}">
      <dsp:nvSpPr>
        <dsp:cNvPr id="0" name=""/>
        <dsp:cNvSpPr/>
      </dsp:nvSpPr>
      <dsp:spPr>
        <a:xfrm rot="10800000">
          <a:off x="0" y="2279"/>
          <a:ext cx="6253721" cy="3079419"/>
        </a:xfrm>
        <a:prstGeom prst="upArrowCallout">
          <a:avLst/>
        </a:prstGeom>
        <a:solidFill>
          <a:schemeClr val="accent2">
            <a:hueOff val="6822886"/>
            <a:satOff val="26656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Precision-recall table reveals a nuanced performance of the sentiment classification model. While highly adept at identifying positive sentiments (precision 0.96, recall 0.99), it faces challenges with negative sentiments due to a lack of instances in the test set.</a:t>
          </a:r>
          <a:endParaRPr lang="en-US" sz="2000" kern="1200" dirty="0"/>
        </a:p>
      </dsp:txBody>
      <dsp:txXfrm rot="10800000">
        <a:off x="0" y="2279"/>
        <a:ext cx="6253721" cy="2000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B1011-C51F-42F4-A3FE-F989FD69D8AC}">
      <dsp:nvSpPr>
        <dsp:cNvPr id="0" name=""/>
        <dsp:cNvSpPr/>
      </dsp:nvSpPr>
      <dsp:spPr>
        <a:xfrm>
          <a:off x="0" y="8915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E6DE-52AA-469E-AF4B-E461890FBF56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5EB1B-C4FF-4485-B1EE-B95939FF7681}">
      <dsp:nvSpPr>
        <dsp:cNvPr id="0" name=""/>
        <dsp:cNvSpPr/>
      </dsp:nvSpPr>
      <dsp:spPr>
        <a:xfrm>
          <a:off x="1901037" y="8915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Demonstrated transformative potential of sentiment analysis in digital communication.</a:t>
          </a:r>
        </a:p>
      </dsp:txBody>
      <dsp:txXfrm>
        <a:off x="1901037" y="891540"/>
        <a:ext cx="3977474" cy="1645920"/>
      </dsp:txXfrm>
    </dsp:sp>
    <dsp:sp modelId="{0A7D05CC-CA14-4859-B34E-734775EBAD5A}">
      <dsp:nvSpPr>
        <dsp:cNvPr id="0" name=""/>
        <dsp:cNvSpPr/>
      </dsp:nvSpPr>
      <dsp:spPr>
        <a:xfrm>
          <a:off x="0" y="29489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C5A81-AE0C-4881-8AC1-660CB0F8268A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1435-AE65-4F77-86D6-114F93891093}">
      <dsp:nvSpPr>
        <dsp:cNvPr id="0" name=""/>
        <dsp:cNvSpPr/>
      </dsp:nvSpPr>
      <dsp:spPr>
        <a:xfrm>
          <a:off x="1901037" y="29489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Ongoing challenges include ethical considerations, data privacy concerns, and the need for accurate and nuanced interpretation.</a:t>
          </a:r>
        </a:p>
      </dsp:txBody>
      <dsp:txXfrm>
        <a:off x="1901037" y="2948940"/>
        <a:ext cx="3977474" cy="1645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88C92-C9C1-4889-8DE8-AA5863492799}">
      <dsp:nvSpPr>
        <dsp:cNvPr id="0" name=""/>
        <dsp:cNvSpPr/>
      </dsp:nvSpPr>
      <dsp:spPr>
        <a:xfrm>
          <a:off x="0" y="450524"/>
          <a:ext cx="6253721" cy="203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Explores sentiment analysis in "Exploring Opinion Mining: Harnessing Sentiment Analysis to Enhance Digital Communication."</a:t>
          </a:r>
        </a:p>
      </dsp:txBody>
      <dsp:txXfrm>
        <a:off x="99380" y="549904"/>
        <a:ext cx="6054961" cy="1837040"/>
      </dsp:txXfrm>
    </dsp:sp>
    <dsp:sp modelId="{6A2442C6-D05F-4D1A-B029-FA03BE8656EC}">
      <dsp:nvSpPr>
        <dsp:cNvPr id="0" name=""/>
        <dsp:cNvSpPr/>
      </dsp:nvSpPr>
      <dsp:spPr>
        <a:xfrm>
          <a:off x="0" y="2569844"/>
          <a:ext cx="6253721" cy="2035800"/>
        </a:xfrm>
        <a:prstGeom prst="roundRect">
          <a:avLst/>
        </a:prstGeom>
        <a:solidFill>
          <a:schemeClr val="accent2">
            <a:hueOff val="6822886"/>
            <a:satOff val="26656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Digital communication strategies and platforms using sentiment analysis provide key points for further exploration and discussion.</a:t>
          </a:r>
        </a:p>
      </dsp:txBody>
      <dsp:txXfrm>
        <a:off x="99380" y="2669224"/>
        <a:ext cx="6054961" cy="183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2899C-0010-8AD7-5D10-0E2F7B8DB497}"/>
              </a:ext>
            </a:extLst>
          </p:cNvPr>
          <p:cNvSpPr txBox="1"/>
          <p:nvPr/>
        </p:nvSpPr>
        <p:spPr>
          <a:xfrm>
            <a:off x="4835403" y="396753"/>
            <a:ext cx="6780213" cy="33508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/>
                <a:cs typeface="Arial"/>
              </a:rPr>
              <a:t>Presented by 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dirty="0">
                <a:latin typeface="Arial"/>
                <a:cs typeface="Arial"/>
              </a:rPr>
              <a:t>Md Rakibul Islam (20301373)</a:t>
            </a:r>
            <a:endParaRPr lang="en-US" sz="2200" dirty="0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err="1">
                <a:latin typeface="Arial"/>
                <a:cs typeface="Arial"/>
              </a:rPr>
              <a:t>Awon</a:t>
            </a:r>
            <a:r>
              <a:rPr lang="en-US" sz="2200" b="1" dirty="0">
                <a:latin typeface="Arial"/>
                <a:cs typeface="Arial"/>
              </a:rPr>
              <a:t> Bin Kamrul (20301367)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dirty="0">
                <a:latin typeface="Arial"/>
                <a:cs typeface="Arial"/>
              </a:rPr>
              <a:t>Partha Debnath (20301074)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err="1">
                <a:latin typeface="Arial"/>
                <a:cs typeface="Arial"/>
              </a:rPr>
              <a:t>Nusaba</a:t>
            </a:r>
            <a:r>
              <a:rPr lang="en-US" sz="2200" b="1" dirty="0">
                <a:latin typeface="Arial"/>
                <a:cs typeface="Arial"/>
              </a:rPr>
              <a:t> Islam (20301407)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FB45-9683-D7CE-192E-C062B7754C55}"/>
              </a:ext>
            </a:extLst>
          </p:cNvPr>
          <p:cNvSpPr txBox="1"/>
          <p:nvPr/>
        </p:nvSpPr>
        <p:spPr>
          <a:xfrm>
            <a:off x="4683003" y="4169142"/>
            <a:ext cx="6780213" cy="1866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Submitted to: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err="1">
                <a:latin typeface="Arial"/>
                <a:cs typeface="Arial"/>
              </a:rPr>
              <a:t>Annajiat</a:t>
            </a:r>
            <a:r>
              <a:rPr lang="en-US" b="1" dirty="0">
                <a:latin typeface="Arial"/>
                <a:cs typeface="Arial"/>
              </a:rPr>
              <a:t> Alim Rasel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ST and RA: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Farah and </a:t>
            </a:r>
            <a:r>
              <a:rPr lang="en-US" b="1" dirty="0" err="1">
                <a:latin typeface="Arial"/>
                <a:cs typeface="Arial"/>
              </a:rPr>
              <a:t>Ehsanur</a:t>
            </a:r>
            <a:br>
              <a:rPr lang="en-US" sz="1500" b="1" dirty="0">
                <a:latin typeface="Arial"/>
              </a:rPr>
            </a:br>
            <a:endParaRPr lang="en-US" sz="1500" b="1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Exploring Opinion Mining: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Power of Sentiment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in Digital 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C351D31-21B3-AD4C-B18F-1819DD71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/>
                </a:solidFill>
              </a:rPr>
              <a:t>20XX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80F0FB-87D1-BCF2-7E42-E890BA7E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727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17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E071-8F2D-B0AB-795B-8B26BFE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1BA1-B555-F157-AB02-13D07BD65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[1] J. Smith, “Advances in sentiment analysis algorithms: A decade review,”</a:t>
            </a:r>
            <a:br>
              <a:rPr lang="en-US" sz="1400"/>
            </a:br>
            <a:r>
              <a:rPr lang="en-US" sz="1400"/>
              <a:t>Journal of Computer Linguistics, vol. 38, no. 4, pp. 215–234, 2022.</a:t>
            </a:r>
            <a:br>
              <a:rPr lang="en-US" sz="1400"/>
            </a:br>
            <a:r>
              <a:rPr lang="en-US" sz="1400"/>
              <a:t>[2] L. Johnson and T. Ahmed, “The impact of social media on sentiment</a:t>
            </a:r>
            <a:br>
              <a:rPr lang="en-US" sz="1400"/>
            </a:br>
            <a:r>
              <a:rPr lang="en-US" sz="1400"/>
              <a:t>analysis techniques,” International Journal of Web Science, vol. 17, no. 1,</a:t>
            </a:r>
            <a:br>
              <a:rPr lang="en-US" sz="1400"/>
            </a:br>
            <a:r>
              <a:rPr lang="en-US" sz="1400"/>
              <a:t>pp. 45–62, 2023.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[3] K. Lee, “A comparative study of sentiment analysis methods: From</a:t>
            </a:r>
            <a:br>
              <a:rPr lang="en-US" sz="1400"/>
            </a:br>
            <a:r>
              <a:rPr lang="en-US" sz="1400"/>
              <a:t>machine learning to lexicon-based approaches,” Artificial Intelligence</a:t>
            </a:r>
            <a:br>
              <a:rPr lang="en-US" sz="1400"/>
            </a:br>
            <a:r>
              <a:rPr lang="en-US" sz="1400"/>
              <a:t>Review, vol. 55, no. 3, pp. 789–807, 2021.</a:t>
            </a:r>
            <a:br>
              <a:rPr lang="en-US" sz="1400"/>
            </a:br>
            <a:r>
              <a:rPr lang="en-US" sz="1400"/>
              <a:t>[4] R. Martinez, “Cross-language sentiment analysis,” Language Processing</a:t>
            </a:r>
            <a:br>
              <a:rPr lang="en-US" sz="1400"/>
            </a:br>
            <a:r>
              <a:rPr lang="en-US" sz="1400"/>
              <a:t>Studies, vol. 42, no. 2, pp. 113–130, 2020.</a:t>
            </a:r>
            <a:br>
              <a:rPr lang="en-US" sz="1400"/>
            </a:br>
            <a:r>
              <a:rPr lang="en-US" sz="1400"/>
              <a:t>[5] X. Chen and A. Gupta, “Sentiment analysis in e-commerce,” Journal of</a:t>
            </a:r>
            <a:br>
              <a:rPr lang="en-US" sz="1400"/>
            </a:br>
            <a:r>
              <a:rPr lang="en-US" sz="1400"/>
              <a:t>Marketing Analytics, vol. 31, no. 6, pp. 220–237, 2019.</a:t>
            </a:r>
            <a:br>
              <a:rPr lang="en-US" sz="1400"/>
            </a:br>
            <a:r>
              <a:rPr lang="en-US" sz="1400"/>
              <a:t>[6] H. Nguyen, “Deep learning for sentiment analysis,” Deep Learning</a:t>
            </a:r>
            <a:br>
              <a:rPr lang="en-US" sz="1400"/>
            </a:br>
            <a:r>
              <a:rPr lang="en-US" sz="1400"/>
              <a:t>Insights, vol. 47, no. 4, pp. 501–520, 2022.</a:t>
            </a:r>
            <a:br>
              <a:rPr lang="en-US" sz="1400"/>
            </a:br>
            <a:r>
              <a:rPr lang="en-US" sz="1400"/>
              <a:t>[7] M. O’Connor and S. Patel, “Real-time sentiment analysis,” Journal of</a:t>
            </a:r>
            <a:br>
              <a:rPr lang="en-US" sz="1400"/>
            </a:br>
            <a:r>
              <a:rPr lang="en-US" sz="1400"/>
              <a:t>Streaming Data Analysis, vol. 39, no. 3, pp. 145–162, 2021.</a:t>
            </a:r>
            <a:br>
              <a:rPr lang="en-US" sz="1400"/>
            </a:br>
            <a:r>
              <a:rPr lang="en-US" sz="1400"/>
              <a:t>[8] V. Kumar and Y. Lee, “Sentiment analysis for product reviews,” Consumer</a:t>
            </a:r>
            <a:br>
              <a:rPr lang="en-US" sz="1400"/>
            </a:br>
            <a:r>
              <a:rPr lang="en-US" sz="1400"/>
              <a:t>Behavior Studies, vol. 26, no. 5, pp. 308–324, 2020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B49F-C7FE-0D0E-BE45-C25A206E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5FB9-9E27-3520-673C-1099423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5CE9-7CEC-6A76-1E8D-C46CE053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0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ox with smiley faces in it&#10;&#10;Description automatically generated">
            <a:extLst>
              <a:ext uri="{FF2B5EF4-FFF2-40B4-BE49-F238E27FC236}">
                <a16:creationId xmlns:a16="http://schemas.microsoft.com/office/drawing/2014/main" id="{93CB4400-3BF4-A729-5EEE-3886CE026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" r="5525"/>
          <a:stretch/>
        </p:blipFill>
        <p:spPr>
          <a:xfrm>
            <a:off x="7758545" y="1763929"/>
            <a:ext cx="3789988" cy="3000366"/>
          </a:xfrm>
          <a:prstGeom prst="rect">
            <a:avLst/>
          </a:prstGeom>
        </p:spPr>
      </p:pic>
      <p:sp>
        <p:nvSpPr>
          <p:cNvPr id="23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ABSTRACT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759A-0664-8206-6DB4-D6ABD1ABA68F}"/>
              </a:ext>
            </a:extLst>
          </p:cNvPr>
          <p:cNvSpPr txBox="1"/>
          <p:nvPr/>
        </p:nvSpPr>
        <p:spPr>
          <a:xfrm>
            <a:off x="4922274" y="2064774"/>
            <a:ext cx="71160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"Exploring Opinion Mining: The Power of Sentiment Analysis in Digital Communication" delves into Sentiment Analysis, a crucial aspect of NLP for discerning emotional tones in textual data.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Highlights advanced algorithms and machine learning in extracting emotional contexts, applied notably in customer feedback and social media analysis.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Emphasizes real-world impacts on business strategies, customer service, and addresses ethical challenges and future trends.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Signifies the significance of Sentiment Analysis in understanding consumer behavior and reshaping decision-making processes across sectors in the digital era.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45370-2CD8-F148-64D4-C8E51BE9E664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Explore Sentiment Analysis, a key component of Natural Language Processing (NLP) often termed 'emotion AI.'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Examine methodologies and technologies driving Sentiment Analysis, including algorithms and machine learning.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Applications extend to decoding sentiments in customer feedback, social media content, and various digital communications.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Broader societal impacts explored, emphasizing the transformative power of Sentiment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endParaRPr lang="en-US" sz="1600">
              <a:solidFill>
                <a:srgbClr val="000000">
                  <a:alpha val="80000"/>
                </a:srgb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CDC7DE5F-9EA3-739E-FFFE-81666FEE1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1384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29" y="478241"/>
            <a:ext cx="6800850" cy="103684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10D97-9D72-617F-75A4-BBE2B9E45596}"/>
              </a:ext>
            </a:extLst>
          </p:cNvPr>
          <p:cNvSpPr txBox="1"/>
          <p:nvPr/>
        </p:nvSpPr>
        <p:spPr>
          <a:xfrm>
            <a:off x="919655" y="1714500"/>
            <a:ext cx="677917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The analysis process involves data processing, statistical analysis, sentiment analysis, and machine-learning methods.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Data preprocessing focuses on addressing missing data, especially in critical columns like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reviews.text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and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reviews.rating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', by imputing or eliminating them. Standardization of text data ensures quality.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Sentiment analysis categorizes reviews (positive, negative, neutral) based on the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reviews.rating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column using a specified threshold. NLP methods identify features in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reviews.text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to understand consumer attitudes.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Machine learning, such as Logistic Regression, is employed for sentiment analysis. Model performance is assessed using a confusion matrix, and metrics like precision, recall, and F1-score provide a comprehensive understanding of effectiveness.</a:t>
            </a:r>
            <a:endParaRPr lang="en-US" sz="1600"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grpSp>
        <p:nvGrpSpPr>
          <p:cNvPr id="6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grpSp>
        <p:nvGrpSpPr>
          <p:cNvPr id="7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3031E6B-F660-F1D6-8CAC-6279F3DFE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0743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779E3-7234-AF2E-A6D5-11C0B58D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373D7-B7C4-CE19-4D8D-F9924AD3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AE55-01D6-BBF4-4404-6A9C339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0628-8035-9595-081E-7CF92E1F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C8EA-C6F7-AB67-D2B5-CC340D74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/>
                </a:solidFill>
              </a:rPr>
              <a:t>20XX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512133-BF94-4862-7D45-30AB60045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831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15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</a:rPr>
              <a:t>RESULTS AND ANALYSIS</a:t>
            </a:r>
          </a:p>
        </p:txBody>
      </p:sp>
      <p:sp>
        <p:nvSpPr>
          <p:cNvPr id="12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pie chart with a triangle and a triangle&#10;&#10;Description automatically generated">
            <a:extLst>
              <a:ext uri="{FF2B5EF4-FFF2-40B4-BE49-F238E27FC236}">
                <a16:creationId xmlns:a16="http://schemas.microsoft.com/office/drawing/2014/main" id="{2F82D80B-7D6C-C26C-C23F-F92B7A48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6" y="2619784"/>
            <a:ext cx="3657488" cy="3600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350574-FF44-9876-7038-A7341C84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08" y="2965871"/>
            <a:ext cx="3758184" cy="2907867"/>
          </a:xfrm>
          <a:prstGeom prst="rect">
            <a:avLst/>
          </a:prstGeom>
        </p:spPr>
      </p:pic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5292" y="5562894"/>
            <a:ext cx="3932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5CEABB6-07DC-46E8-9B57-56EC44A396E5}" type="slidenum">
              <a:rPr lang="en-US" sz="1200" dirty="0">
                <a:solidFill>
                  <a:schemeClr val="bg1">
                    <a:lumMod val="50000"/>
                  </a:schemeClr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66A73CFF-52DD-65C9-ED40-976AA54D6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314554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TotalTime>0</TotalTime>
  <Words>806</Words>
  <Application>Microsoft Office PowerPoint</Application>
  <PresentationFormat>Widescreen</PresentationFormat>
  <Paragraphs>267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Exploring Opinion Mining:  The Power of Sentiment Analysis in Digital  Communication</vt:lpstr>
      <vt:lpstr>ABSTRACT</vt:lpstr>
      <vt:lpstr>Introduction</vt:lpstr>
      <vt:lpstr>Dataset</vt:lpstr>
      <vt:lpstr>Methodology</vt:lpstr>
      <vt:lpstr>REsults and analysis</vt:lpstr>
      <vt:lpstr>REsults and analysis</vt:lpstr>
      <vt:lpstr>RESULTS AND ANALYSIS</vt:lpstr>
      <vt:lpstr>conclusion</vt:lpstr>
      <vt:lpstr>Future work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</dc:title>
  <dc:creator/>
  <cp:lastModifiedBy/>
  <cp:revision>309</cp:revision>
  <dcterms:created xsi:type="dcterms:W3CDTF">2023-12-15T04:13:18Z</dcterms:created>
  <dcterms:modified xsi:type="dcterms:W3CDTF">2023-12-24T13:53:36Z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