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86" r:id="rId7"/>
    <p:sldId id="262" r:id="rId8"/>
    <p:sldId id="263" r:id="rId9"/>
    <p:sldId id="264" r:id="rId10"/>
    <p:sldId id="290" r:id="rId11"/>
    <p:sldId id="278" r:id="rId12"/>
    <p:sldId id="287" r:id="rId13"/>
    <p:sldId id="275" r:id="rId14"/>
    <p:sldId id="291"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5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B93D3-A15F-44D9-9A57-58DAD8637E79}" v="453" dt="2023-12-15T06:13:31.993"/>
    <p1510:client id="{242BB9D7-DF75-4FF2-B6CF-E3FB49D61856}" v="212" dt="2023-12-16T19:19:37.888"/>
    <p1510:client id="{798D0773-BAC3-4CDE-B691-04DE36B328DF}" v="103" dt="2023-12-15T04:20:31.759"/>
    <p1510:client id="{9A55F95A-85AB-4384-95A4-06E57E8A6086}" v="27" dt="2023-12-24T13:59:31.5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215" autoAdjust="0"/>
  </p:normalViewPr>
  <p:slideViewPr>
    <p:cSldViewPr snapToGrid="0">
      <p:cViewPr>
        <p:scale>
          <a:sx n="100" d="100"/>
          <a:sy n="100" d="100"/>
        </p:scale>
        <p:origin x="58" y="-1109"/>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ata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D6F49-428A-4AA4-BE61-04766C46C6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89CCB7-7359-49A5-8097-9A4345D8CACF}">
      <dgm:prSet/>
      <dgm:spPr/>
      <dgm:t>
        <a:bodyPr/>
        <a:lstStyle/>
        <a:p>
          <a:pPr rtl="0">
            <a:lnSpc>
              <a:spcPct val="100000"/>
            </a:lnSpc>
          </a:pPr>
          <a:r>
            <a:rPr lang="en-US" dirty="0"/>
            <a:t>With 27 columns and 67,992 entries, the dataset serves as a comprehensive repository of product details and customer reviews.</a:t>
          </a:r>
        </a:p>
      </dgm:t>
    </dgm:pt>
    <dgm:pt modelId="{17E0DE51-2070-49DF-8CDA-585A814EF17E}" type="parTrans" cxnId="{3F867FEC-14E2-400F-AB8A-698C0D492502}">
      <dgm:prSet/>
      <dgm:spPr/>
      <dgm:t>
        <a:bodyPr/>
        <a:lstStyle/>
        <a:p>
          <a:endParaRPr lang="en-US"/>
        </a:p>
      </dgm:t>
    </dgm:pt>
    <dgm:pt modelId="{8DF8B42A-3E99-41F8-A40B-CC79A45AE631}" type="sibTrans" cxnId="{3F867FEC-14E2-400F-AB8A-698C0D492502}">
      <dgm:prSet/>
      <dgm:spPr/>
      <dgm:t>
        <a:bodyPr/>
        <a:lstStyle/>
        <a:p>
          <a:endParaRPr lang="en-US"/>
        </a:p>
      </dgm:t>
    </dgm:pt>
    <dgm:pt modelId="{14E41D19-F8D7-489D-9BD4-639187A194EA}">
      <dgm:prSet/>
      <dgm:spPr/>
      <dgm:t>
        <a:bodyPr/>
        <a:lstStyle/>
        <a:p>
          <a:pPr>
            <a:lnSpc>
              <a:spcPct val="100000"/>
            </a:lnSpc>
          </a:pPr>
          <a:r>
            <a:rPr lang="en-US" dirty="0"/>
            <a:t>The dataset includes textual data from consumer reviews (review text, title, date, user-provided ratings) and metadata like review source URLs.</a:t>
          </a:r>
        </a:p>
      </dgm:t>
    </dgm:pt>
    <dgm:pt modelId="{2B4B25FD-BADA-4120-A529-C4AED380C626}" type="parTrans" cxnId="{18A2DBCE-7014-4DF1-B3F4-B70E7AAFA5A0}">
      <dgm:prSet/>
      <dgm:spPr/>
      <dgm:t>
        <a:bodyPr/>
        <a:lstStyle/>
        <a:p>
          <a:endParaRPr lang="en-US"/>
        </a:p>
      </dgm:t>
    </dgm:pt>
    <dgm:pt modelId="{F0E9BF31-5F74-4628-9AB5-0544DE459F92}" type="sibTrans" cxnId="{18A2DBCE-7014-4DF1-B3F4-B70E7AAFA5A0}">
      <dgm:prSet/>
      <dgm:spPr/>
      <dgm:t>
        <a:bodyPr/>
        <a:lstStyle/>
        <a:p>
          <a:endParaRPr lang="en-US"/>
        </a:p>
      </dgm:t>
    </dgm:pt>
    <dgm:pt modelId="{55A71921-D224-4E84-B7F1-B149CF2A7B4A}" type="pres">
      <dgm:prSet presAssocID="{477D6F49-428A-4AA4-BE61-04766C46C69C}" presName="root" presStyleCnt="0">
        <dgm:presLayoutVars>
          <dgm:dir/>
          <dgm:resizeHandles val="exact"/>
        </dgm:presLayoutVars>
      </dgm:prSet>
      <dgm:spPr/>
    </dgm:pt>
    <dgm:pt modelId="{A5993581-8350-4250-A116-DAF126084445}" type="pres">
      <dgm:prSet presAssocID="{F689CCB7-7359-49A5-8097-9A4345D8CACF}" presName="compNode" presStyleCnt="0"/>
      <dgm:spPr/>
    </dgm:pt>
    <dgm:pt modelId="{14B3CB09-FFA0-47C4-ADAA-B48D7D73E27E}" type="pres">
      <dgm:prSet presAssocID="{F689CCB7-7359-49A5-8097-9A4345D8CACF}" presName="bgRect" presStyleLbl="bgShp" presStyleIdx="0" presStyleCnt="2"/>
      <dgm:spPr/>
    </dgm:pt>
    <dgm:pt modelId="{35F821C1-1252-4432-B407-D0BC9B996A34}" type="pres">
      <dgm:prSet presAssocID="{F689CCB7-7359-49A5-8097-9A4345D8CA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AFA5EB67-D25A-422E-B6A3-BBD0C7E69F37}" type="pres">
      <dgm:prSet presAssocID="{F689CCB7-7359-49A5-8097-9A4345D8CACF}" presName="spaceRect" presStyleCnt="0"/>
      <dgm:spPr/>
    </dgm:pt>
    <dgm:pt modelId="{15D7D695-5291-4699-8FC2-CB4B2259FC8D}" type="pres">
      <dgm:prSet presAssocID="{F689CCB7-7359-49A5-8097-9A4345D8CACF}" presName="parTx" presStyleLbl="revTx" presStyleIdx="0" presStyleCnt="2">
        <dgm:presLayoutVars>
          <dgm:chMax val="0"/>
          <dgm:chPref val="0"/>
        </dgm:presLayoutVars>
      </dgm:prSet>
      <dgm:spPr/>
    </dgm:pt>
    <dgm:pt modelId="{4A4CD98D-AC14-4A9D-B60A-7F620E65DE8A}" type="pres">
      <dgm:prSet presAssocID="{8DF8B42A-3E99-41F8-A40B-CC79A45AE631}" presName="sibTrans" presStyleCnt="0"/>
      <dgm:spPr/>
    </dgm:pt>
    <dgm:pt modelId="{EA62D883-F26E-4BCF-88F2-43269B6B72BB}" type="pres">
      <dgm:prSet presAssocID="{14E41D19-F8D7-489D-9BD4-639187A194EA}" presName="compNode" presStyleCnt="0"/>
      <dgm:spPr/>
    </dgm:pt>
    <dgm:pt modelId="{F6D42191-258C-40D0-B304-76B9DB0311E0}" type="pres">
      <dgm:prSet presAssocID="{14E41D19-F8D7-489D-9BD4-639187A194EA}" presName="bgRect" presStyleLbl="bgShp" presStyleIdx="1" presStyleCnt="2"/>
      <dgm:spPr/>
    </dgm:pt>
    <dgm:pt modelId="{F4322704-AB80-4B61-9F13-6082249B9BF0}" type="pres">
      <dgm:prSet presAssocID="{14E41D19-F8D7-489D-9BD4-639187A194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8E01101-D794-4848-8C93-559F142A8C02}" type="pres">
      <dgm:prSet presAssocID="{14E41D19-F8D7-489D-9BD4-639187A194EA}" presName="spaceRect" presStyleCnt="0"/>
      <dgm:spPr/>
    </dgm:pt>
    <dgm:pt modelId="{365B06A4-C0F4-4E09-82CA-7FCF9C23607D}" type="pres">
      <dgm:prSet presAssocID="{14E41D19-F8D7-489D-9BD4-639187A194EA}" presName="parTx" presStyleLbl="revTx" presStyleIdx="1" presStyleCnt="2">
        <dgm:presLayoutVars>
          <dgm:chMax val="0"/>
          <dgm:chPref val="0"/>
        </dgm:presLayoutVars>
      </dgm:prSet>
      <dgm:spPr/>
    </dgm:pt>
  </dgm:ptLst>
  <dgm:cxnLst>
    <dgm:cxn modelId="{4C2F0260-9601-47FC-8236-87040B0DE01B}" type="presOf" srcId="{F689CCB7-7359-49A5-8097-9A4345D8CACF}" destId="{15D7D695-5291-4699-8FC2-CB4B2259FC8D}" srcOrd="0" destOrd="0" presId="urn:microsoft.com/office/officeart/2018/2/layout/IconVerticalSolidList"/>
    <dgm:cxn modelId="{33F507A4-C454-4D91-9359-07118DF5C0B1}" type="presOf" srcId="{477D6F49-428A-4AA4-BE61-04766C46C69C}" destId="{55A71921-D224-4E84-B7F1-B149CF2A7B4A}" srcOrd="0" destOrd="0" presId="urn:microsoft.com/office/officeart/2018/2/layout/IconVerticalSolidList"/>
    <dgm:cxn modelId="{18A2DBCE-7014-4DF1-B3F4-B70E7AAFA5A0}" srcId="{477D6F49-428A-4AA4-BE61-04766C46C69C}" destId="{14E41D19-F8D7-489D-9BD4-639187A194EA}" srcOrd="1" destOrd="0" parTransId="{2B4B25FD-BADA-4120-A529-C4AED380C626}" sibTransId="{F0E9BF31-5F74-4628-9AB5-0544DE459F92}"/>
    <dgm:cxn modelId="{3F867FEC-14E2-400F-AB8A-698C0D492502}" srcId="{477D6F49-428A-4AA4-BE61-04766C46C69C}" destId="{F689CCB7-7359-49A5-8097-9A4345D8CACF}" srcOrd="0" destOrd="0" parTransId="{17E0DE51-2070-49DF-8CDA-585A814EF17E}" sibTransId="{8DF8B42A-3E99-41F8-A40B-CC79A45AE631}"/>
    <dgm:cxn modelId="{ED8BDBEE-2276-48EE-B4A8-0CE8195D0643}" type="presOf" srcId="{14E41D19-F8D7-489D-9BD4-639187A194EA}" destId="{365B06A4-C0F4-4E09-82CA-7FCF9C23607D}" srcOrd="0" destOrd="0" presId="urn:microsoft.com/office/officeart/2018/2/layout/IconVerticalSolidList"/>
    <dgm:cxn modelId="{29F6FB94-4A66-427A-A669-63A79CCF71E0}" type="presParOf" srcId="{55A71921-D224-4E84-B7F1-B149CF2A7B4A}" destId="{A5993581-8350-4250-A116-DAF126084445}" srcOrd="0" destOrd="0" presId="urn:microsoft.com/office/officeart/2018/2/layout/IconVerticalSolidList"/>
    <dgm:cxn modelId="{E0BBE552-9D0D-4E83-8C9A-C373EAFBFBE4}" type="presParOf" srcId="{A5993581-8350-4250-A116-DAF126084445}" destId="{14B3CB09-FFA0-47C4-ADAA-B48D7D73E27E}" srcOrd="0" destOrd="0" presId="urn:microsoft.com/office/officeart/2018/2/layout/IconVerticalSolidList"/>
    <dgm:cxn modelId="{D8860E35-6F47-4C12-AAB1-293EF8008235}" type="presParOf" srcId="{A5993581-8350-4250-A116-DAF126084445}" destId="{35F821C1-1252-4432-B407-D0BC9B996A34}" srcOrd="1" destOrd="0" presId="urn:microsoft.com/office/officeart/2018/2/layout/IconVerticalSolidList"/>
    <dgm:cxn modelId="{D87B86DC-C851-47FC-99C9-7E84CC8150FE}" type="presParOf" srcId="{A5993581-8350-4250-A116-DAF126084445}" destId="{AFA5EB67-D25A-422E-B6A3-BBD0C7E69F37}" srcOrd="2" destOrd="0" presId="urn:microsoft.com/office/officeart/2018/2/layout/IconVerticalSolidList"/>
    <dgm:cxn modelId="{DDA3CFA6-2239-4A7B-BA1B-4FB54B74941C}" type="presParOf" srcId="{A5993581-8350-4250-A116-DAF126084445}" destId="{15D7D695-5291-4699-8FC2-CB4B2259FC8D}" srcOrd="3" destOrd="0" presId="urn:microsoft.com/office/officeart/2018/2/layout/IconVerticalSolidList"/>
    <dgm:cxn modelId="{2D349E21-142E-469C-B79C-544BBA03ED8E}" type="presParOf" srcId="{55A71921-D224-4E84-B7F1-B149CF2A7B4A}" destId="{4A4CD98D-AC14-4A9D-B60A-7F620E65DE8A}" srcOrd="1" destOrd="0" presId="urn:microsoft.com/office/officeart/2018/2/layout/IconVerticalSolidList"/>
    <dgm:cxn modelId="{7457C3F1-F75C-4036-AC2C-00855E01D7BD}" type="presParOf" srcId="{55A71921-D224-4E84-B7F1-B149CF2A7B4A}" destId="{EA62D883-F26E-4BCF-88F2-43269B6B72BB}" srcOrd="2" destOrd="0" presId="urn:microsoft.com/office/officeart/2018/2/layout/IconVerticalSolidList"/>
    <dgm:cxn modelId="{1A37F83C-6C5F-406B-B5D7-252657EC9257}" type="presParOf" srcId="{EA62D883-F26E-4BCF-88F2-43269B6B72BB}" destId="{F6D42191-258C-40D0-B304-76B9DB0311E0}" srcOrd="0" destOrd="0" presId="urn:microsoft.com/office/officeart/2018/2/layout/IconVerticalSolidList"/>
    <dgm:cxn modelId="{E202A4DE-3F16-46FF-B009-CFC9EABDCA97}" type="presParOf" srcId="{EA62D883-F26E-4BCF-88F2-43269B6B72BB}" destId="{F4322704-AB80-4B61-9F13-6082249B9BF0}" srcOrd="1" destOrd="0" presId="urn:microsoft.com/office/officeart/2018/2/layout/IconVerticalSolidList"/>
    <dgm:cxn modelId="{74CC4BC9-AC04-407C-925B-0152ED140AC5}" type="presParOf" srcId="{EA62D883-F26E-4BCF-88F2-43269B6B72BB}" destId="{98E01101-D794-4848-8C93-559F142A8C02}" srcOrd="2" destOrd="0" presId="urn:microsoft.com/office/officeart/2018/2/layout/IconVerticalSolidList"/>
    <dgm:cxn modelId="{1E00F631-8806-4362-AC7E-C50D9CB6E17C}" type="presParOf" srcId="{EA62D883-F26E-4BCF-88F2-43269B6B72BB}" destId="{365B06A4-C0F4-4E09-82CA-7FCF9C2360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A07DEF-B053-426C-BE00-6AB0078030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6111BD4-F58B-4B0A-8B94-7280B4C27A1D}">
      <dgm:prSet/>
      <dgm:spPr/>
      <dgm:t>
        <a:bodyPr/>
        <a:lstStyle/>
        <a:p>
          <a:pPr>
            <a:lnSpc>
              <a:spcPct val="100000"/>
            </a:lnSpc>
          </a:pPr>
          <a:r>
            <a:rPr lang="en-ZA"/>
            <a:t>Sentiment analysis results indicate a significant skew towards positive sentiment, with over 99.99% of instances categorized as positive and only 7.96% as negative.</a:t>
          </a:r>
          <a:endParaRPr lang="en-US"/>
        </a:p>
      </dgm:t>
    </dgm:pt>
    <dgm:pt modelId="{B014BB1D-FFCF-47FD-BABB-3E1623E339EC}" type="parTrans" cxnId="{ABA38DF3-08DA-455A-97EE-3B99D3ABED6E}">
      <dgm:prSet/>
      <dgm:spPr/>
      <dgm:t>
        <a:bodyPr/>
        <a:lstStyle/>
        <a:p>
          <a:endParaRPr lang="en-US"/>
        </a:p>
      </dgm:t>
    </dgm:pt>
    <dgm:pt modelId="{B2529D9F-F9A9-4648-94FE-0FB1A99E3923}" type="sibTrans" cxnId="{ABA38DF3-08DA-455A-97EE-3B99D3ABED6E}">
      <dgm:prSet/>
      <dgm:spPr/>
      <dgm:t>
        <a:bodyPr/>
        <a:lstStyle/>
        <a:p>
          <a:endParaRPr lang="en-US"/>
        </a:p>
      </dgm:t>
    </dgm:pt>
    <dgm:pt modelId="{93593C09-6308-433E-8430-576EA8A1C2BE}">
      <dgm:prSet/>
      <dgm:spPr/>
      <dgm:t>
        <a:bodyPr/>
        <a:lstStyle/>
        <a:p>
          <a:pPr>
            <a:lnSpc>
              <a:spcPct val="100000"/>
            </a:lnSpc>
          </a:pPr>
          <a:r>
            <a:rPr lang="en-ZA"/>
            <a:t>The distribution of ratings pie chart reflects this trend, showing 69.35% of ratings as the highest score, suggesting an overwhelmingly favorable reception among reviewers.</a:t>
          </a:r>
          <a:endParaRPr lang="en-US"/>
        </a:p>
      </dgm:t>
    </dgm:pt>
    <dgm:pt modelId="{021F73B7-10BB-4A3A-B250-8A71B94CCC3F}" type="parTrans" cxnId="{F551A299-1E2E-4783-9E94-088B54952291}">
      <dgm:prSet/>
      <dgm:spPr/>
      <dgm:t>
        <a:bodyPr/>
        <a:lstStyle/>
        <a:p>
          <a:endParaRPr lang="en-US"/>
        </a:p>
      </dgm:t>
    </dgm:pt>
    <dgm:pt modelId="{465DC69B-B4CA-4A72-903D-EF401572D254}" type="sibTrans" cxnId="{F551A299-1E2E-4783-9E94-088B54952291}">
      <dgm:prSet/>
      <dgm:spPr/>
      <dgm:t>
        <a:bodyPr/>
        <a:lstStyle/>
        <a:p>
          <a:endParaRPr lang="en-US"/>
        </a:p>
      </dgm:t>
    </dgm:pt>
    <dgm:pt modelId="{A023E4A0-CF42-441D-8E6E-CF09D69421F4}" type="pres">
      <dgm:prSet presAssocID="{2BA07DEF-B053-426C-BE00-6AB007803065}" presName="root" presStyleCnt="0">
        <dgm:presLayoutVars>
          <dgm:dir/>
          <dgm:resizeHandles val="exact"/>
        </dgm:presLayoutVars>
      </dgm:prSet>
      <dgm:spPr/>
    </dgm:pt>
    <dgm:pt modelId="{1209A56E-BF15-4789-A10C-92F0E095EB57}" type="pres">
      <dgm:prSet presAssocID="{C6111BD4-F58B-4B0A-8B94-7280B4C27A1D}" presName="compNode" presStyleCnt="0"/>
      <dgm:spPr/>
    </dgm:pt>
    <dgm:pt modelId="{301BD4FD-B82C-4BF5-B9E3-F0305AF22AFE}" type="pres">
      <dgm:prSet presAssocID="{C6111BD4-F58B-4B0A-8B94-7280B4C27A1D}" presName="bgRect" presStyleLbl="bgShp" presStyleIdx="0" presStyleCnt="2"/>
      <dgm:spPr/>
    </dgm:pt>
    <dgm:pt modelId="{60F30D7B-6A94-4961-97BB-3D45F6EEC539}" type="pres">
      <dgm:prSet presAssocID="{C6111BD4-F58B-4B0A-8B94-7280B4C27A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9D8CFDA-F364-48E1-902D-395C06B0FC0F}" type="pres">
      <dgm:prSet presAssocID="{C6111BD4-F58B-4B0A-8B94-7280B4C27A1D}" presName="spaceRect" presStyleCnt="0"/>
      <dgm:spPr/>
    </dgm:pt>
    <dgm:pt modelId="{B3D01350-DA3C-464C-82C3-B8E04F3EFEF5}" type="pres">
      <dgm:prSet presAssocID="{C6111BD4-F58B-4B0A-8B94-7280B4C27A1D}" presName="parTx" presStyleLbl="revTx" presStyleIdx="0" presStyleCnt="2">
        <dgm:presLayoutVars>
          <dgm:chMax val="0"/>
          <dgm:chPref val="0"/>
        </dgm:presLayoutVars>
      </dgm:prSet>
      <dgm:spPr/>
    </dgm:pt>
    <dgm:pt modelId="{8694DEBA-7B06-4F58-8FE2-653CB483D7FB}" type="pres">
      <dgm:prSet presAssocID="{B2529D9F-F9A9-4648-94FE-0FB1A99E3923}" presName="sibTrans" presStyleCnt="0"/>
      <dgm:spPr/>
    </dgm:pt>
    <dgm:pt modelId="{72549319-0C8E-4DA7-BAB9-8A7D8D1FB189}" type="pres">
      <dgm:prSet presAssocID="{93593C09-6308-433E-8430-576EA8A1C2BE}" presName="compNode" presStyleCnt="0"/>
      <dgm:spPr/>
    </dgm:pt>
    <dgm:pt modelId="{FA5555CC-49E7-4DAC-B99A-AB549AB33561}" type="pres">
      <dgm:prSet presAssocID="{93593C09-6308-433E-8430-576EA8A1C2BE}" presName="bgRect" presStyleLbl="bgShp" presStyleIdx="1" presStyleCnt="2"/>
      <dgm:spPr/>
    </dgm:pt>
    <dgm:pt modelId="{DAABD8DA-33B9-472E-929C-6DEF1895C6D1}" type="pres">
      <dgm:prSet presAssocID="{93593C09-6308-433E-8430-576EA8A1C2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2324A64A-B9AD-4E87-B511-7121515D758F}" type="pres">
      <dgm:prSet presAssocID="{93593C09-6308-433E-8430-576EA8A1C2BE}" presName="spaceRect" presStyleCnt="0"/>
      <dgm:spPr/>
    </dgm:pt>
    <dgm:pt modelId="{1ABE8535-AE9D-4282-A5CC-10E714ED698B}" type="pres">
      <dgm:prSet presAssocID="{93593C09-6308-433E-8430-576EA8A1C2BE}" presName="parTx" presStyleLbl="revTx" presStyleIdx="1" presStyleCnt="2">
        <dgm:presLayoutVars>
          <dgm:chMax val="0"/>
          <dgm:chPref val="0"/>
        </dgm:presLayoutVars>
      </dgm:prSet>
      <dgm:spPr/>
    </dgm:pt>
  </dgm:ptLst>
  <dgm:cxnLst>
    <dgm:cxn modelId="{15F79E18-B237-4E44-8A24-DC3EFDAE6A27}" type="presOf" srcId="{2BA07DEF-B053-426C-BE00-6AB007803065}" destId="{A023E4A0-CF42-441D-8E6E-CF09D69421F4}" srcOrd="0" destOrd="0" presId="urn:microsoft.com/office/officeart/2018/2/layout/IconVerticalSolidList"/>
    <dgm:cxn modelId="{3CA8B635-0160-4C64-B8BA-5C0B63B83E3B}" type="presOf" srcId="{C6111BD4-F58B-4B0A-8B94-7280B4C27A1D}" destId="{B3D01350-DA3C-464C-82C3-B8E04F3EFEF5}" srcOrd="0" destOrd="0" presId="urn:microsoft.com/office/officeart/2018/2/layout/IconVerticalSolidList"/>
    <dgm:cxn modelId="{8FDF477E-40DF-4650-82E5-CE005EADE59C}" type="presOf" srcId="{93593C09-6308-433E-8430-576EA8A1C2BE}" destId="{1ABE8535-AE9D-4282-A5CC-10E714ED698B}" srcOrd="0" destOrd="0" presId="urn:microsoft.com/office/officeart/2018/2/layout/IconVerticalSolidList"/>
    <dgm:cxn modelId="{F551A299-1E2E-4783-9E94-088B54952291}" srcId="{2BA07DEF-B053-426C-BE00-6AB007803065}" destId="{93593C09-6308-433E-8430-576EA8A1C2BE}" srcOrd="1" destOrd="0" parTransId="{021F73B7-10BB-4A3A-B250-8A71B94CCC3F}" sibTransId="{465DC69B-B4CA-4A72-903D-EF401572D254}"/>
    <dgm:cxn modelId="{ABA38DF3-08DA-455A-97EE-3B99D3ABED6E}" srcId="{2BA07DEF-B053-426C-BE00-6AB007803065}" destId="{C6111BD4-F58B-4B0A-8B94-7280B4C27A1D}" srcOrd="0" destOrd="0" parTransId="{B014BB1D-FFCF-47FD-BABB-3E1623E339EC}" sibTransId="{B2529D9F-F9A9-4648-94FE-0FB1A99E3923}"/>
    <dgm:cxn modelId="{F77287A7-D78C-4848-828C-2151373AFA4F}" type="presParOf" srcId="{A023E4A0-CF42-441D-8E6E-CF09D69421F4}" destId="{1209A56E-BF15-4789-A10C-92F0E095EB57}" srcOrd="0" destOrd="0" presId="urn:microsoft.com/office/officeart/2018/2/layout/IconVerticalSolidList"/>
    <dgm:cxn modelId="{E26DA37F-CDCE-410C-979B-C989591D49FA}" type="presParOf" srcId="{1209A56E-BF15-4789-A10C-92F0E095EB57}" destId="{301BD4FD-B82C-4BF5-B9E3-F0305AF22AFE}" srcOrd="0" destOrd="0" presId="urn:microsoft.com/office/officeart/2018/2/layout/IconVerticalSolidList"/>
    <dgm:cxn modelId="{C27F74A7-F345-487D-8F47-6DC62660E823}" type="presParOf" srcId="{1209A56E-BF15-4789-A10C-92F0E095EB57}" destId="{60F30D7B-6A94-4961-97BB-3D45F6EEC539}" srcOrd="1" destOrd="0" presId="urn:microsoft.com/office/officeart/2018/2/layout/IconVerticalSolidList"/>
    <dgm:cxn modelId="{9A694646-D2F8-4A1E-B5AE-C97CC29337DB}" type="presParOf" srcId="{1209A56E-BF15-4789-A10C-92F0E095EB57}" destId="{A9D8CFDA-F364-48E1-902D-395C06B0FC0F}" srcOrd="2" destOrd="0" presId="urn:microsoft.com/office/officeart/2018/2/layout/IconVerticalSolidList"/>
    <dgm:cxn modelId="{9C79B0FA-9CDE-422E-937C-C357F3B2CE4D}" type="presParOf" srcId="{1209A56E-BF15-4789-A10C-92F0E095EB57}" destId="{B3D01350-DA3C-464C-82C3-B8E04F3EFEF5}" srcOrd="3" destOrd="0" presId="urn:microsoft.com/office/officeart/2018/2/layout/IconVerticalSolidList"/>
    <dgm:cxn modelId="{1C2DF3E7-8DD1-4FC9-8F23-AF74AD1714E5}" type="presParOf" srcId="{A023E4A0-CF42-441D-8E6E-CF09D69421F4}" destId="{8694DEBA-7B06-4F58-8FE2-653CB483D7FB}" srcOrd="1" destOrd="0" presId="urn:microsoft.com/office/officeart/2018/2/layout/IconVerticalSolidList"/>
    <dgm:cxn modelId="{C8FFAD08-7117-4D15-A33B-FE67183F488F}" type="presParOf" srcId="{A023E4A0-CF42-441D-8E6E-CF09D69421F4}" destId="{72549319-0C8E-4DA7-BAB9-8A7D8D1FB189}" srcOrd="2" destOrd="0" presId="urn:microsoft.com/office/officeart/2018/2/layout/IconVerticalSolidList"/>
    <dgm:cxn modelId="{834A720A-70B1-45C1-BFDE-E359902FFD9E}" type="presParOf" srcId="{72549319-0C8E-4DA7-BAB9-8A7D8D1FB189}" destId="{FA5555CC-49E7-4DAC-B99A-AB549AB33561}" srcOrd="0" destOrd="0" presId="urn:microsoft.com/office/officeart/2018/2/layout/IconVerticalSolidList"/>
    <dgm:cxn modelId="{CF8A44AE-9229-4ED3-8D73-6DEECE0F2902}" type="presParOf" srcId="{72549319-0C8E-4DA7-BAB9-8A7D8D1FB189}" destId="{DAABD8DA-33B9-472E-929C-6DEF1895C6D1}" srcOrd="1" destOrd="0" presId="urn:microsoft.com/office/officeart/2018/2/layout/IconVerticalSolidList"/>
    <dgm:cxn modelId="{5B48192D-A8FC-4541-BE1E-EAF2E35F988F}" type="presParOf" srcId="{72549319-0C8E-4DA7-BAB9-8A7D8D1FB189}" destId="{2324A64A-B9AD-4E87-B511-7121515D758F}" srcOrd="2" destOrd="0" presId="urn:microsoft.com/office/officeart/2018/2/layout/IconVerticalSolidList"/>
    <dgm:cxn modelId="{7F27FC58-4A5E-4335-B074-CBECCD7B6754}" type="presParOf" srcId="{72549319-0C8E-4DA7-BAB9-8A7D8D1FB189}" destId="{1ABE8535-AE9D-4282-A5CC-10E714ED69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AF3452-F643-417F-A170-339A536D105C}"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7D6CE237-7FC0-43FE-BDB9-E2F11C6F8438}">
      <dgm:prSet/>
      <dgm:spPr/>
      <dgm:t>
        <a:bodyPr/>
        <a:lstStyle/>
        <a:p>
          <a:pPr rtl="0"/>
          <a:r>
            <a:rPr lang="en-ZA" dirty="0">
              <a:latin typeface="Arial"/>
              <a:cs typeface="Arial"/>
            </a:rPr>
            <a:t>The precision-recall table provides insight into the nuanced performance of the sentiment classification model. Although it excels in accurately identifying positive sentiments (precision 0.96, recall 0.99), it encounters difficulties in recognizing negative sentiments, primarily attributed to the limited occurrences of negative instances in the test set.</a:t>
          </a:r>
          <a:endParaRPr lang="en-US" dirty="0">
            <a:latin typeface="Arial"/>
            <a:cs typeface="Arial"/>
          </a:endParaRPr>
        </a:p>
      </dgm:t>
    </dgm:pt>
    <dgm:pt modelId="{CAB92570-47E5-4360-9D54-205AD73B3BE3}" type="parTrans" cxnId="{3460D619-594E-4437-84DA-BB67AF2B5790}">
      <dgm:prSet/>
      <dgm:spPr/>
      <dgm:t>
        <a:bodyPr/>
        <a:lstStyle/>
        <a:p>
          <a:endParaRPr lang="en-US"/>
        </a:p>
      </dgm:t>
    </dgm:pt>
    <dgm:pt modelId="{D79D3259-85D8-4A3D-B250-F60EFFF5E46A}" type="sibTrans" cxnId="{3460D619-594E-4437-84DA-BB67AF2B5790}">
      <dgm:prSet/>
      <dgm:spPr/>
      <dgm:t>
        <a:bodyPr/>
        <a:lstStyle/>
        <a:p>
          <a:endParaRPr lang="en-US"/>
        </a:p>
      </dgm:t>
    </dgm:pt>
    <dgm:pt modelId="{9A21F8D4-6E88-47D7-AA42-BF6F5FB0B8D4}">
      <dgm:prSet/>
      <dgm:spPr/>
      <dgm:t>
        <a:bodyPr/>
        <a:lstStyle/>
        <a:p>
          <a:pPr rtl="0"/>
          <a:r>
            <a:rPr lang="en-ZA" dirty="0"/>
            <a:t>Yet, the macro average precision and recall, standing at 0.59 and 0.50, respectively, along with a macro average F1-score of 0.54, indicate the need for enhancements in addressing imbalanced data, especially the underrepresentation of negative sentiments.</a:t>
          </a:r>
          <a:endParaRPr lang="en-US" dirty="0"/>
        </a:p>
      </dgm:t>
    </dgm:pt>
    <dgm:pt modelId="{A7BBA5B3-2D74-40C5-B47E-B28F26167EF8}" type="parTrans" cxnId="{86A7942C-3B27-49CD-8A8E-618D71D70CE8}">
      <dgm:prSet/>
      <dgm:spPr/>
      <dgm:t>
        <a:bodyPr/>
        <a:lstStyle/>
        <a:p>
          <a:endParaRPr lang="en-US"/>
        </a:p>
      </dgm:t>
    </dgm:pt>
    <dgm:pt modelId="{9FE1D799-302D-4B79-9488-A73F3EB8CEF7}" type="sibTrans" cxnId="{86A7942C-3B27-49CD-8A8E-618D71D70CE8}">
      <dgm:prSet/>
      <dgm:spPr/>
      <dgm:t>
        <a:bodyPr/>
        <a:lstStyle/>
        <a:p>
          <a:endParaRPr lang="en-US"/>
        </a:p>
      </dgm:t>
    </dgm:pt>
    <dgm:pt modelId="{F14BD580-6255-4BE6-ACBC-C67A3384E654}" type="pres">
      <dgm:prSet presAssocID="{E6AF3452-F643-417F-A170-339A536D105C}" presName="Name0" presStyleCnt="0">
        <dgm:presLayoutVars>
          <dgm:dir/>
          <dgm:animLvl val="lvl"/>
          <dgm:resizeHandles val="exact"/>
        </dgm:presLayoutVars>
      </dgm:prSet>
      <dgm:spPr/>
    </dgm:pt>
    <dgm:pt modelId="{4E0D1770-733A-4123-A36A-0E9A016E8A88}" type="pres">
      <dgm:prSet presAssocID="{9A21F8D4-6E88-47D7-AA42-BF6F5FB0B8D4}" presName="boxAndChildren" presStyleCnt="0"/>
      <dgm:spPr/>
    </dgm:pt>
    <dgm:pt modelId="{49FEEDFF-FA51-4BB0-8A9E-B82F41CDCE5C}" type="pres">
      <dgm:prSet presAssocID="{9A21F8D4-6E88-47D7-AA42-BF6F5FB0B8D4}" presName="parentTextBox" presStyleLbl="node1" presStyleIdx="0" presStyleCnt="2"/>
      <dgm:spPr/>
    </dgm:pt>
    <dgm:pt modelId="{7D607C2F-2CB5-4A13-BAB3-8DAF1B471A78}" type="pres">
      <dgm:prSet presAssocID="{D79D3259-85D8-4A3D-B250-F60EFFF5E46A}" presName="sp" presStyleCnt="0"/>
      <dgm:spPr/>
    </dgm:pt>
    <dgm:pt modelId="{E81207E7-218A-49AA-8659-E13EE6ED5DD7}" type="pres">
      <dgm:prSet presAssocID="{7D6CE237-7FC0-43FE-BDB9-E2F11C6F8438}" presName="arrowAndChildren" presStyleCnt="0"/>
      <dgm:spPr/>
    </dgm:pt>
    <dgm:pt modelId="{30CE23F7-AD53-4A14-84EC-47351E6D2DA3}" type="pres">
      <dgm:prSet presAssocID="{7D6CE237-7FC0-43FE-BDB9-E2F11C6F8438}" presName="parentTextArrow" presStyleLbl="node1" presStyleIdx="1" presStyleCnt="2"/>
      <dgm:spPr/>
    </dgm:pt>
  </dgm:ptLst>
  <dgm:cxnLst>
    <dgm:cxn modelId="{9F13810A-6C1A-4FF0-9ADF-E30389897676}" type="presOf" srcId="{7D6CE237-7FC0-43FE-BDB9-E2F11C6F8438}" destId="{30CE23F7-AD53-4A14-84EC-47351E6D2DA3}" srcOrd="0" destOrd="0" presId="urn:microsoft.com/office/officeart/2005/8/layout/process4"/>
    <dgm:cxn modelId="{3460D619-594E-4437-84DA-BB67AF2B5790}" srcId="{E6AF3452-F643-417F-A170-339A536D105C}" destId="{7D6CE237-7FC0-43FE-BDB9-E2F11C6F8438}" srcOrd="0" destOrd="0" parTransId="{CAB92570-47E5-4360-9D54-205AD73B3BE3}" sibTransId="{D79D3259-85D8-4A3D-B250-F60EFFF5E46A}"/>
    <dgm:cxn modelId="{AC2D5D20-B04F-4ABD-9F77-722474EC31A4}" type="presOf" srcId="{9A21F8D4-6E88-47D7-AA42-BF6F5FB0B8D4}" destId="{49FEEDFF-FA51-4BB0-8A9E-B82F41CDCE5C}" srcOrd="0" destOrd="0" presId="urn:microsoft.com/office/officeart/2005/8/layout/process4"/>
    <dgm:cxn modelId="{86A7942C-3B27-49CD-8A8E-618D71D70CE8}" srcId="{E6AF3452-F643-417F-A170-339A536D105C}" destId="{9A21F8D4-6E88-47D7-AA42-BF6F5FB0B8D4}" srcOrd="1" destOrd="0" parTransId="{A7BBA5B3-2D74-40C5-B47E-B28F26167EF8}" sibTransId="{9FE1D799-302D-4B79-9488-A73F3EB8CEF7}"/>
    <dgm:cxn modelId="{6E43CA3A-67F5-444C-BA25-3B5E5EC6FDA7}" type="presOf" srcId="{E6AF3452-F643-417F-A170-339A536D105C}" destId="{F14BD580-6255-4BE6-ACBC-C67A3384E654}" srcOrd="0" destOrd="0" presId="urn:microsoft.com/office/officeart/2005/8/layout/process4"/>
    <dgm:cxn modelId="{D972C40B-767F-47E9-B076-655D36BED5FD}" type="presParOf" srcId="{F14BD580-6255-4BE6-ACBC-C67A3384E654}" destId="{4E0D1770-733A-4123-A36A-0E9A016E8A88}" srcOrd="0" destOrd="0" presId="urn:microsoft.com/office/officeart/2005/8/layout/process4"/>
    <dgm:cxn modelId="{F2B17E02-5387-402C-A9E3-D233ABD98862}" type="presParOf" srcId="{4E0D1770-733A-4123-A36A-0E9A016E8A88}" destId="{49FEEDFF-FA51-4BB0-8A9E-B82F41CDCE5C}" srcOrd="0" destOrd="0" presId="urn:microsoft.com/office/officeart/2005/8/layout/process4"/>
    <dgm:cxn modelId="{87F43290-9757-4E5B-9D05-7779D3C750D7}" type="presParOf" srcId="{F14BD580-6255-4BE6-ACBC-C67A3384E654}" destId="{7D607C2F-2CB5-4A13-BAB3-8DAF1B471A78}" srcOrd="1" destOrd="0" presId="urn:microsoft.com/office/officeart/2005/8/layout/process4"/>
    <dgm:cxn modelId="{182762ED-0059-4C54-804E-C86728FCB5C0}" type="presParOf" srcId="{F14BD580-6255-4BE6-ACBC-C67A3384E654}" destId="{E81207E7-218A-49AA-8659-E13EE6ED5DD7}" srcOrd="2" destOrd="0" presId="urn:microsoft.com/office/officeart/2005/8/layout/process4"/>
    <dgm:cxn modelId="{5382A1CE-644E-44FB-B991-B0EE406A1424}" type="presParOf" srcId="{E81207E7-218A-49AA-8659-E13EE6ED5DD7}" destId="{30CE23F7-AD53-4A14-84EC-47351E6D2DA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67E8CF-64F2-4890-ADDB-E003C6661DA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AAE8A5C-B87C-478A-824B-996E8FFBF4FB}">
      <dgm:prSet/>
      <dgm:spPr/>
      <dgm:t>
        <a:bodyPr/>
        <a:lstStyle/>
        <a:p>
          <a:pPr>
            <a:lnSpc>
              <a:spcPct val="100000"/>
            </a:lnSpc>
          </a:pPr>
          <a:r>
            <a:rPr lang="en-US" dirty="0"/>
            <a:t>Demonstrated transformative potential of sentiment analysis in digital communication.</a:t>
          </a:r>
        </a:p>
      </dgm:t>
    </dgm:pt>
    <dgm:pt modelId="{82FF4057-01FA-4430-B89A-A1894BDA0F0B}" type="parTrans" cxnId="{DF8142D9-4FC4-4816-A147-AA50FA7DC931}">
      <dgm:prSet/>
      <dgm:spPr/>
      <dgm:t>
        <a:bodyPr/>
        <a:lstStyle/>
        <a:p>
          <a:endParaRPr lang="en-US"/>
        </a:p>
      </dgm:t>
    </dgm:pt>
    <dgm:pt modelId="{C563DDA0-7B08-4FE6-A0BA-23F72A48B857}" type="sibTrans" cxnId="{DF8142D9-4FC4-4816-A147-AA50FA7DC931}">
      <dgm:prSet/>
      <dgm:spPr/>
      <dgm:t>
        <a:bodyPr/>
        <a:lstStyle/>
        <a:p>
          <a:endParaRPr lang="en-US"/>
        </a:p>
      </dgm:t>
    </dgm:pt>
    <dgm:pt modelId="{5C6FBEE2-2314-4E20-BB9B-DB47B2BE6078}">
      <dgm:prSet/>
      <dgm:spPr/>
      <dgm:t>
        <a:bodyPr/>
        <a:lstStyle/>
        <a:p>
          <a:pPr>
            <a:lnSpc>
              <a:spcPct val="100000"/>
            </a:lnSpc>
          </a:pPr>
          <a:r>
            <a:rPr lang="en-US" dirty="0"/>
            <a:t>Ongoing challenges include ethical considerations, data privacy concerns, and the need for accurate and nuanced interpretation.</a:t>
          </a:r>
        </a:p>
      </dgm:t>
    </dgm:pt>
    <dgm:pt modelId="{7B5EC4F0-8D03-4002-9B3B-E2AE38343C83}" type="parTrans" cxnId="{28DB24A9-A14C-4755-8550-791751CF4105}">
      <dgm:prSet/>
      <dgm:spPr/>
      <dgm:t>
        <a:bodyPr/>
        <a:lstStyle/>
        <a:p>
          <a:endParaRPr lang="en-US"/>
        </a:p>
      </dgm:t>
    </dgm:pt>
    <dgm:pt modelId="{C2F0D21E-5321-484E-809D-8592D0AA63C0}" type="sibTrans" cxnId="{28DB24A9-A14C-4755-8550-791751CF4105}">
      <dgm:prSet/>
      <dgm:spPr/>
      <dgm:t>
        <a:bodyPr/>
        <a:lstStyle/>
        <a:p>
          <a:endParaRPr lang="en-US"/>
        </a:p>
      </dgm:t>
    </dgm:pt>
    <dgm:pt modelId="{65737C31-F894-4650-A9C4-56A6BA45F2C3}" type="pres">
      <dgm:prSet presAssocID="{0267E8CF-64F2-4890-ADDB-E003C6661DA5}" presName="root" presStyleCnt="0">
        <dgm:presLayoutVars>
          <dgm:dir/>
          <dgm:resizeHandles val="exact"/>
        </dgm:presLayoutVars>
      </dgm:prSet>
      <dgm:spPr/>
    </dgm:pt>
    <dgm:pt modelId="{45F888EC-ECDA-4467-95BA-DE978A65F3E7}" type="pres">
      <dgm:prSet presAssocID="{2AAE8A5C-B87C-478A-824B-996E8FFBF4FB}" presName="compNode" presStyleCnt="0"/>
      <dgm:spPr/>
    </dgm:pt>
    <dgm:pt modelId="{E41B1011-C51F-42F4-A3FE-F989FD69D8AC}" type="pres">
      <dgm:prSet presAssocID="{2AAE8A5C-B87C-478A-824B-996E8FFBF4FB}" presName="bgRect" presStyleLbl="bgShp" presStyleIdx="0" presStyleCnt="2"/>
      <dgm:spPr/>
    </dgm:pt>
    <dgm:pt modelId="{9EF8E6DE-52AA-469E-AF4B-E461890FBF56}" type="pres">
      <dgm:prSet presAssocID="{2AAE8A5C-B87C-478A-824B-996E8FFBF4F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31D8E7CC-8E12-4516-98E3-D32406A247F6}" type="pres">
      <dgm:prSet presAssocID="{2AAE8A5C-B87C-478A-824B-996E8FFBF4FB}" presName="spaceRect" presStyleCnt="0"/>
      <dgm:spPr/>
    </dgm:pt>
    <dgm:pt modelId="{7085EB1B-C4FF-4485-B1EE-B95939FF7681}" type="pres">
      <dgm:prSet presAssocID="{2AAE8A5C-B87C-478A-824B-996E8FFBF4FB}" presName="parTx" presStyleLbl="revTx" presStyleIdx="0" presStyleCnt="2">
        <dgm:presLayoutVars>
          <dgm:chMax val="0"/>
          <dgm:chPref val="0"/>
        </dgm:presLayoutVars>
      </dgm:prSet>
      <dgm:spPr/>
    </dgm:pt>
    <dgm:pt modelId="{43AB4E41-F7E5-46CF-B59F-A461541E2E8C}" type="pres">
      <dgm:prSet presAssocID="{C563DDA0-7B08-4FE6-A0BA-23F72A48B857}" presName="sibTrans" presStyleCnt="0"/>
      <dgm:spPr/>
    </dgm:pt>
    <dgm:pt modelId="{900C0BC4-F6D2-4B0E-A239-489503999311}" type="pres">
      <dgm:prSet presAssocID="{5C6FBEE2-2314-4E20-BB9B-DB47B2BE6078}" presName="compNode" presStyleCnt="0"/>
      <dgm:spPr/>
    </dgm:pt>
    <dgm:pt modelId="{0A7D05CC-CA14-4859-B34E-734775EBAD5A}" type="pres">
      <dgm:prSet presAssocID="{5C6FBEE2-2314-4E20-BB9B-DB47B2BE6078}" presName="bgRect" presStyleLbl="bgShp" presStyleIdx="1" presStyleCnt="2"/>
      <dgm:spPr/>
    </dgm:pt>
    <dgm:pt modelId="{49BC5A81-AE0C-4881-8AC1-660CB0F8268A}" type="pres">
      <dgm:prSet presAssocID="{5C6FBEE2-2314-4E20-BB9B-DB47B2BE60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dge"/>
        </a:ext>
      </dgm:extLst>
    </dgm:pt>
    <dgm:pt modelId="{6A0B0764-2D75-498C-9F4F-19F4DF1F65CA}" type="pres">
      <dgm:prSet presAssocID="{5C6FBEE2-2314-4E20-BB9B-DB47B2BE6078}" presName="spaceRect" presStyleCnt="0"/>
      <dgm:spPr/>
    </dgm:pt>
    <dgm:pt modelId="{E1671435-AE65-4F77-86D6-114F93891093}" type="pres">
      <dgm:prSet presAssocID="{5C6FBEE2-2314-4E20-BB9B-DB47B2BE6078}" presName="parTx" presStyleLbl="revTx" presStyleIdx="1" presStyleCnt="2">
        <dgm:presLayoutVars>
          <dgm:chMax val="0"/>
          <dgm:chPref val="0"/>
        </dgm:presLayoutVars>
      </dgm:prSet>
      <dgm:spPr/>
    </dgm:pt>
  </dgm:ptLst>
  <dgm:cxnLst>
    <dgm:cxn modelId="{18D2B22E-7C35-44F5-B649-1F8218FD8B31}" type="presOf" srcId="{5C6FBEE2-2314-4E20-BB9B-DB47B2BE6078}" destId="{E1671435-AE65-4F77-86D6-114F93891093}" srcOrd="0" destOrd="0" presId="urn:microsoft.com/office/officeart/2018/2/layout/IconVerticalSolidList"/>
    <dgm:cxn modelId="{78011431-A199-4AE9-A9CA-DCA605DE56F6}" type="presOf" srcId="{0267E8CF-64F2-4890-ADDB-E003C6661DA5}" destId="{65737C31-F894-4650-A9C4-56A6BA45F2C3}" srcOrd="0" destOrd="0" presId="urn:microsoft.com/office/officeart/2018/2/layout/IconVerticalSolidList"/>
    <dgm:cxn modelId="{D6EFE93D-4604-433F-AF91-EA8BECCE141D}" type="presOf" srcId="{2AAE8A5C-B87C-478A-824B-996E8FFBF4FB}" destId="{7085EB1B-C4FF-4485-B1EE-B95939FF7681}" srcOrd="0" destOrd="0" presId="urn:microsoft.com/office/officeart/2018/2/layout/IconVerticalSolidList"/>
    <dgm:cxn modelId="{28DB24A9-A14C-4755-8550-791751CF4105}" srcId="{0267E8CF-64F2-4890-ADDB-E003C6661DA5}" destId="{5C6FBEE2-2314-4E20-BB9B-DB47B2BE6078}" srcOrd="1" destOrd="0" parTransId="{7B5EC4F0-8D03-4002-9B3B-E2AE38343C83}" sibTransId="{C2F0D21E-5321-484E-809D-8592D0AA63C0}"/>
    <dgm:cxn modelId="{DF8142D9-4FC4-4816-A147-AA50FA7DC931}" srcId="{0267E8CF-64F2-4890-ADDB-E003C6661DA5}" destId="{2AAE8A5C-B87C-478A-824B-996E8FFBF4FB}" srcOrd="0" destOrd="0" parTransId="{82FF4057-01FA-4430-B89A-A1894BDA0F0B}" sibTransId="{C563DDA0-7B08-4FE6-A0BA-23F72A48B857}"/>
    <dgm:cxn modelId="{F15C0791-E03B-4A73-9B47-BCFF991B8401}" type="presParOf" srcId="{65737C31-F894-4650-A9C4-56A6BA45F2C3}" destId="{45F888EC-ECDA-4467-95BA-DE978A65F3E7}" srcOrd="0" destOrd="0" presId="urn:microsoft.com/office/officeart/2018/2/layout/IconVerticalSolidList"/>
    <dgm:cxn modelId="{11CF316A-1320-4C68-A236-591E86F7E1C2}" type="presParOf" srcId="{45F888EC-ECDA-4467-95BA-DE978A65F3E7}" destId="{E41B1011-C51F-42F4-A3FE-F989FD69D8AC}" srcOrd="0" destOrd="0" presId="urn:microsoft.com/office/officeart/2018/2/layout/IconVerticalSolidList"/>
    <dgm:cxn modelId="{0A41CC18-5D30-4B1A-8CC4-2077CD89CE67}" type="presParOf" srcId="{45F888EC-ECDA-4467-95BA-DE978A65F3E7}" destId="{9EF8E6DE-52AA-469E-AF4B-E461890FBF56}" srcOrd="1" destOrd="0" presId="urn:microsoft.com/office/officeart/2018/2/layout/IconVerticalSolidList"/>
    <dgm:cxn modelId="{9AA0E4D1-CDCA-48DC-933B-BAA4389FA8E0}" type="presParOf" srcId="{45F888EC-ECDA-4467-95BA-DE978A65F3E7}" destId="{31D8E7CC-8E12-4516-98E3-D32406A247F6}" srcOrd="2" destOrd="0" presId="urn:microsoft.com/office/officeart/2018/2/layout/IconVerticalSolidList"/>
    <dgm:cxn modelId="{B67D9E0D-81A0-4FB1-A4A1-BF9A96D7D82F}" type="presParOf" srcId="{45F888EC-ECDA-4467-95BA-DE978A65F3E7}" destId="{7085EB1B-C4FF-4485-B1EE-B95939FF7681}" srcOrd="3" destOrd="0" presId="urn:microsoft.com/office/officeart/2018/2/layout/IconVerticalSolidList"/>
    <dgm:cxn modelId="{4BDAA07C-4CF4-4BD8-9E8F-CCDA69893AE7}" type="presParOf" srcId="{65737C31-F894-4650-A9C4-56A6BA45F2C3}" destId="{43AB4E41-F7E5-46CF-B59F-A461541E2E8C}" srcOrd="1" destOrd="0" presId="urn:microsoft.com/office/officeart/2018/2/layout/IconVerticalSolidList"/>
    <dgm:cxn modelId="{C573FCFC-84C5-4E9C-841B-115D9B5BA1C9}" type="presParOf" srcId="{65737C31-F894-4650-A9C4-56A6BA45F2C3}" destId="{900C0BC4-F6D2-4B0E-A239-489503999311}" srcOrd="2" destOrd="0" presId="urn:microsoft.com/office/officeart/2018/2/layout/IconVerticalSolidList"/>
    <dgm:cxn modelId="{D5418879-85E7-4CE2-BB25-AE71DA926AB9}" type="presParOf" srcId="{900C0BC4-F6D2-4B0E-A239-489503999311}" destId="{0A7D05CC-CA14-4859-B34E-734775EBAD5A}" srcOrd="0" destOrd="0" presId="urn:microsoft.com/office/officeart/2018/2/layout/IconVerticalSolidList"/>
    <dgm:cxn modelId="{DD375B9E-CF19-488B-ADA9-9C2CBA4770E7}" type="presParOf" srcId="{900C0BC4-F6D2-4B0E-A239-489503999311}" destId="{49BC5A81-AE0C-4881-8AC1-660CB0F8268A}" srcOrd="1" destOrd="0" presId="urn:microsoft.com/office/officeart/2018/2/layout/IconVerticalSolidList"/>
    <dgm:cxn modelId="{7826047E-C238-4B2F-B472-6537C024D71F}" type="presParOf" srcId="{900C0BC4-F6D2-4B0E-A239-489503999311}" destId="{6A0B0764-2D75-498C-9F4F-19F4DF1F65CA}" srcOrd="2" destOrd="0" presId="urn:microsoft.com/office/officeart/2018/2/layout/IconVerticalSolidList"/>
    <dgm:cxn modelId="{5A176EEB-9A6A-40FC-B22A-AAFBD4EA1209}" type="presParOf" srcId="{900C0BC4-F6D2-4B0E-A239-489503999311}" destId="{E1671435-AE65-4F77-86D6-114F938910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3D5EB7-A6FB-48BE-810C-4BC1261C60D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7E9BF3E-DC26-4C85-AA9E-B641F4F58228}">
      <dgm:prSet/>
      <dgm:spPr/>
      <dgm:t>
        <a:bodyPr/>
        <a:lstStyle/>
        <a:p>
          <a:r>
            <a:rPr lang="en-US" dirty="0"/>
            <a:t>Explores sentiment analysis in "Exploring Opinion Mining: Harnessing Sentiment Analysis to Enhance Digital Communication."</a:t>
          </a:r>
        </a:p>
      </dgm:t>
    </dgm:pt>
    <dgm:pt modelId="{1E87686E-4212-4C45-9C91-E6F482BD6AD2}" type="parTrans" cxnId="{A5FFA83E-644F-4F09-864D-253BB23EEA6F}">
      <dgm:prSet/>
      <dgm:spPr/>
      <dgm:t>
        <a:bodyPr/>
        <a:lstStyle/>
        <a:p>
          <a:endParaRPr lang="en-US"/>
        </a:p>
      </dgm:t>
    </dgm:pt>
    <dgm:pt modelId="{8A92A03C-93B4-4D59-B25A-A7CEDD030A16}" type="sibTrans" cxnId="{A5FFA83E-644F-4F09-864D-253BB23EEA6F}">
      <dgm:prSet/>
      <dgm:spPr/>
      <dgm:t>
        <a:bodyPr/>
        <a:lstStyle/>
        <a:p>
          <a:endParaRPr lang="en-US"/>
        </a:p>
      </dgm:t>
    </dgm:pt>
    <dgm:pt modelId="{107445BA-D27A-402A-8D32-1E565A962309}">
      <dgm:prSet/>
      <dgm:spPr/>
      <dgm:t>
        <a:bodyPr/>
        <a:lstStyle/>
        <a:p>
          <a:pPr rtl="0"/>
          <a:r>
            <a:rPr lang="en-US" dirty="0"/>
            <a:t>Exploring and discussing digital communication strategies and platforms that leverage sentiment analysis offer valuable insights for further investigation.</a:t>
          </a:r>
        </a:p>
      </dgm:t>
    </dgm:pt>
    <dgm:pt modelId="{9E92BF25-3856-4F74-82B3-6F4AED32A7B9}" type="parTrans" cxnId="{DBB7DE72-D0D8-4490-9289-0F8FC7BFA990}">
      <dgm:prSet/>
      <dgm:spPr/>
      <dgm:t>
        <a:bodyPr/>
        <a:lstStyle/>
        <a:p>
          <a:endParaRPr lang="en-US"/>
        </a:p>
      </dgm:t>
    </dgm:pt>
    <dgm:pt modelId="{274E5174-787D-4F47-B223-749890B157B8}" type="sibTrans" cxnId="{DBB7DE72-D0D8-4490-9289-0F8FC7BFA990}">
      <dgm:prSet/>
      <dgm:spPr/>
      <dgm:t>
        <a:bodyPr/>
        <a:lstStyle/>
        <a:p>
          <a:endParaRPr lang="en-US"/>
        </a:p>
      </dgm:t>
    </dgm:pt>
    <dgm:pt modelId="{0BD38301-E002-4E83-AA06-FD6A426A6E63}" type="pres">
      <dgm:prSet presAssocID="{7D3D5EB7-A6FB-48BE-810C-4BC1261C60DD}" presName="linear" presStyleCnt="0">
        <dgm:presLayoutVars>
          <dgm:animLvl val="lvl"/>
          <dgm:resizeHandles val="exact"/>
        </dgm:presLayoutVars>
      </dgm:prSet>
      <dgm:spPr/>
    </dgm:pt>
    <dgm:pt modelId="{61D88C92-C9C1-4889-8DE8-AA5863492799}" type="pres">
      <dgm:prSet presAssocID="{B7E9BF3E-DC26-4C85-AA9E-B641F4F58228}" presName="parentText" presStyleLbl="node1" presStyleIdx="0" presStyleCnt="2">
        <dgm:presLayoutVars>
          <dgm:chMax val="0"/>
          <dgm:bulletEnabled val="1"/>
        </dgm:presLayoutVars>
      </dgm:prSet>
      <dgm:spPr/>
    </dgm:pt>
    <dgm:pt modelId="{4F1C9A8E-9F47-4736-AD72-C1A3371580F5}" type="pres">
      <dgm:prSet presAssocID="{8A92A03C-93B4-4D59-B25A-A7CEDD030A16}" presName="spacer" presStyleCnt="0"/>
      <dgm:spPr/>
    </dgm:pt>
    <dgm:pt modelId="{6A2442C6-D05F-4D1A-B029-FA03BE8656EC}" type="pres">
      <dgm:prSet presAssocID="{107445BA-D27A-402A-8D32-1E565A962309}" presName="parentText" presStyleLbl="node1" presStyleIdx="1" presStyleCnt="2">
        <dgm:presLayoutVars>
          <dgm:chMax val="0"/>
          <dgm:bulletEnabled val="1"/>
        </dgm:presLayoutVars>
      </dgm:prSet>
      <dgm:spPr/>
    </dgm:pt>
  </dgm:ptLst>
  <dgm:cxnLst>
    <dgm:cxn modelId="{CDFB1D07-5657-4AD3-AAF2-620A18FBC8DD}" type="presOf" srcId="{107445BA-D27A-402A-8D32-1E565A962309}" destId="{6A2442C6-D05F-4D1A-B029-FA03BE8656EC}" srcOrd="0" destOrd="0" presId="urn:microsoft.com/office/officeart/2005/8/layout/vList2"/>
    <dgm:cxn modelId="{0AA31108-AA12-4822-951A-7979589DFA08}" type="presOf" srcId="{7D3D5EB7-A6FB-48BE-810C-4BC1261C60DD}" destId="{0BD38301-E002-4E83-AA06-FD6A426A6E63}" srcOrd="0" destOrd="0" presId="urn:microsoft.com/office/officeart/2005/8/layout/vList2"/>
    <dgm:cxn modelId="{A5FFA83E-644F-4F09-864D-253BB23EEA6F}" srcId="{7D3D5EB7-A6FB-48BE-810C-4BC1261C60DD}" destId="{B7E9BF3E-DC26-4C85-AA9E-B641F4F58228}" srcOrd="0" destOrd="0" parTransId="{1E87686E-4212-4C45-9C91-E6F482BD6AD2}" sibTransId="{8A92A03C-93B4-4D59-B25A-A7CEDD030A16}"/>
    <dgm:cxn modelId="{DBB7DE72-D0D8-4490-9289-0F8FC7BFA990}" srcId="{7D3D5EB7-A6FB-48BE-810C-4BC1261C60DD}" destId="{107445BA-D27A-402A-8D32-1E565A962309}" srcOrd="1" destOrd="0" parTransId="{9E92BF25-3856-4F74-82B3-6F4AED32A7B9}" sibTransId="{274E5174-787D-4F47-B223-749890B157B8}"/>
    <dgm:cxn modelId="{3784E3C7-D6AF-4CA4-8EB7-C28D722E10A8}" type="presOf" srcId="{B7E9BF3E-DC26-4C85-AA9E-B641F4F58228}" destId="{61D88C92-C9C1-4889-8DE8-AA5863492799}" srcOrd="0" destOrd="0" presId="urn:microsoft.com/office/officeart/2005/8/layout/vList2"/>
    <dgm:cxn modelId="{20E814F9-6A24-415C-8CCD-7C637E06F8D0}" type="presParOf" srcId="{0BD38301-E002-4E83-AA06-FD6A426A6E63}" destId="{61D88C92-C9C1-4889-8DE8-AA5863492799}" srcOrd="0" destOrd="0" presId="urn:microsoft.com/office/officeart/2005/8/layout/vList2"/>
    <dgm:cxn modelId="{3A1C5130-A672-40BF-AD88-F97B6A3826EA}" type="presParOf" srcId="{0BD38301-E002-4E83-AA06-FD6A426A6E63}" destId="{4F1C9A8E-9F47-4736-AD72-C1A3371580F5}" srcOrd="1" destOrd="0" presId="urn:microsoft.com/office/officeart/2005/8/layout/vList2"/>
    <dgm:cxn modelId="{441F598E-A809-439A-82A8-82BAAA286E90}" type="presParOf" srcId="{0BD38301-E002-4E83-AA06-FD6A426A6E63}" destId="{6A2442C6-D05F-4D1A-B029-FA03BE8656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3CB09-FFA0-47C4-ADAA-B48D7D73E27E}">
      <dsp:nvSpPr>
        <dsp:cNvPr id="0" name=""/>
        <dsp:cNvSpPr/>
      </dsp:nvSpPr>
      <dsp:spPr>
        <a:xfrm>
          <a:off x="0" y="955306"/>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821C1-1252-4432-B407-D0BC9B996A34}">
      <dsp:nvSpPr>
        <dsp:cNvPr id="0" name=""/>
        <dsp:cNvSpPr/>
      </dsp:nvSpPr>
      <dsp:spPr>
        <a:xfrm>
          <a:off x="533501" y="1352126"/>
          <a:ext cx="970003" cy="970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7D695-5291-4699-8FC2-CB4B2259FC8D}">
      <dsp:nvSpPr>
        <dsp:cNvPr id="0" name=""/>
        <dsp:cNvSpPr/>
      </dsp:nvSpPr>
      <dsp:spPr>
        <a:xfrm>
          <a:off x="2037007" y="955306"/>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800100" rtl="0">
            <a:lnSpc>
              <a:spcPct val="100000"/>
            </a:lnSpc>
            <a:spcBef>
              <a:spcPct val="0"/>
            </a:spcBef>
            <a:spcAft>
              <a:spcPct val="35000"/>
            </a:spcAft>
            <a:buNone/>
          </a:pPr>
          <a:r>
            <a:rPr lang="en-US" sz="1800" kern="1200" dirty="0"/>
            <a:t>With 27 columns and 67,992 entries, the dataset serves as a comprehensive repository of product details and customer reviews.</a:t>
          </a:r>
        </a:p>
      </dsp:txBody>
      <dsp:txXfrm>
        <a:off x="2037007" y="955306"/>
        <a:ext cx="4264593" cy="1763642"/>
      </dsp:txXfrm>
    </dsp:sp>
    <dsp:sp modelId="{F6D42191-258C-40D0-B304-76B9DB0311E0}">
      <dsp:nvSpPr>
        <dsp:cNvPr id="0" name=""/>
        <dsp:cNvSpPr/>
      </dsp:nvSpPr>
      <dsp:spPr>
        <a:xfrm>
          <a:off x="0" y="3159859"/>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322704-AB80-4B61-9F13-6082249B9BF0}">
      <dsp:nvSpPr>
        <dsp:cNvPr id="0" name=""/>
        <dsp:cNvSpPr/>
      </dsp:nvSpPr>
      <dsp:spPr>
        <a:xfrm>
          <a:off x="533501" y="3556679"/>
          <a:ext cx="970003" cy="970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B06A4-C0F4-4E09-82CA-7FCF9C23607D}">
      <dsp:nvSpPr>
        <dsp:cNvPr id="0" name=""/>
        <dsp:cNvSpPr/>
      </dsp:nvSpPr>
      <dsp:spPr>
        <a:xfrm>
          <a:off x="2037007" y="3159859"/>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800100">
            <a:lnSpc>
              <a:spcPct val="100000"/>
            </a:lnSpc>
            <a:spcBef>
              <a:spcPct val="0"/>
            </a:spcBef>
            <a:spcAft>
              <a:spcPct val="35000"/>
            </a:spcAft>
            <a:buNone/>
          </a:pPr>
          <a:r>
            <a:rPr lang="en-US" sz="1800" kern="1200" dirty="0"/>
            <a:t>The dataset includes textual data from consumer reviews (review text, title, date, user-provided ratings) and metadata like review source URLs.</a:t>
          </a:r>
        </a:p>
      </dsp:txBody>
      <dsp:txXfrm>
        <a:off x="2037007" y="3159859"/>
        <a:ext cx="4264593" cy="1763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BD4FD-B82C-4BF5-B9E3-F0305AF22AFE}">
      <dsp:nvSpPr>
        <dsp:cNvPr id="0" name=""/>
        <dsp:cNvSpPr/>
      </dsp:nvSpPr>
      <dsp:spPr>
        <a:xfrm>
          <a:off x="0" y="955306"/>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30D7B-6A94-4961-97BB-3D45F6EEC539}">
      <dsp:nvSpPr>
        <dsp:cNvPr id="0" name=""/>
        <dsp:cNvSpPr/>
      </dsp:nvSpPr>
      <dsp:spPr>
        <a:xfrm>
          <a:off x="533501" y="1352126"/>
          <a:ext cx="970003" cy="970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D01350-DA3C-464C-82C3-B8E04F3EFEF5}">
      <dsp:nvSpPr>
        <dsp:cNvPr id="0" name=""/>
        <dsp:cNvSpPr/>
      </dsp:nvSpPr>
      <dsp:spPr>
        <a:xfrm>
          <a:off x="2037007" y="955306"/>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755650">
            <a:lnSpc>
              <a:spcPct val="100000"/>
            </a:lnSpc>
            <a:spcBef>
              <a:spcPct val="0"/>
            </a:spcBef>
            <a:spcAft>
              <a:spcPct val="35000"/>
            </a:spcAft>
            <a:buNone/>
          </a:pPr>
          <a:r>
            <a:rPr lang="en-ZA" sz="1700" kern="1200"/>
            <a:t>Sentiment analysis results indicate a significant skew towards positive sentiment, with over 99.99% of instances categorized as positive and only 7.96% as negative.</a:t>
          </a:r>
          <a:endParaRPr lang="en-US" sz="1700" kern="1200"/>
        </a:p>
      </dsp:txBody>
      <dsp:txXfrm>
        <a:off x="2037007" y="955306"/>
        <a:ext cx="4264593" cy="1763642"/>
      </dsp:txXfrm>
    </dsp:sp>
    <dsp:sp modelId="{FA5555CC-49E7-4DAC-B99A-AB549AB33561}">
      <dsp:nvSpPr>
        <dsp:cNvPr id="0" name=""/>
        <dsp:cNvSpPr/>
      </dsp:nvSpPr>
      <dsp:spPr>
        <a:xfrm>
          <a:off x="0" y="3159859"/>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ABD8DA-33B9-472E-929C-6DEF1895C6D1}">
      <dsp:nvSpPr>
        <dsp:cNvPr id="0" name=""/>
        <dsp:cNvSpPr/>
      </dsp:nvSpPr>
      <dsp:spPr>
        <a:xfrm>
          <a:off x="533501" y="3556679"/>
          <a:ext cx="970003" cy="970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BE8535-AE9D-4282-A5CC-10E714ED698B}">
      <dsp:nvSpPr>
        <dsp:cNvPr id="0" name=""/>
        <dsp:cNvSpPr/>
      </dsp:nvSpPr>
      <dsp:spPr>
        <a:xfrm>
          <a:off x="2037007" y="3159859"/>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755650">
            <a:lnSpc>
              <a:spcPct val="100000"/>
            </a:lnSpc>
            <a:spcBef>
              <a:spcPct val="0"/>
            </a:spcBef>
            <a:spcAft>
              <a:spcPct val="35000"/>
            </a:spcAft>
            <a:buNone/>
          </a:pPr>
          <a:r>
            <a:rPr lang="en-ZA" sz="1700" kern="1200"/>
            <a:t>The distribution of ratings pie chart reflects this trend, showing 69.35% of ratings as the highest score, suggesting an overwhelmingly favorable reception among reviewers.</a:t>
          </a:r>
          <a:endParaRPr lang="en-US" sz="1700" kern="1200"/>
        </a:p>
      </dsp:txBody>
      <dsp:txXfrm>
        <a:off x="2037007" y="3159859"/>
        <a:ext cx="4264593" cy="1763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EEDFF-FA51-4BB0-8A9E-B82F41CDCE5C}">
      <dsp:nvSpPr>
        <dsp:cNvPr id="0" name=""/>
        <dsp:cNvSpPr/>
      </dsp:nvSpPr>
      <dsp:spPr>
        <a:xfrm>
          <a:off x="0" y="3051666"/>
          <a:ext cx="6253721" cy="20022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ZA" sz="1700" kern="1200" dirty="0"/>
            <a:t>Yet, the macro average precision and recall, standing at 0.59 and 0.50, respectively, along with a macro average F1-score of 0.54, indicate the need for enhancements in addressing imbalanced data, especially the underrepresentation of negative sentiments.</a:t>
          </a:r>
          <a:endParaRPr lang="en-US" sz="1700" kern="1200" dirty="0"/>
        </a:p>
      </dsp:txBody>
      <dsp:txXfrm>
        <a:off x="0" y="3051666"/>
        <a:ext cx="6253721" cy="2002223"/>
      </dsp:txXfrm>
    </dsp:sp>
    <dsp:sp modelId="{30CE23F7-AD53-4A14-84EC-47351E6D2DA3}">
      <dsp:nvSpPr>
        <dsp:cNvPr id="0" name=""/>
        <dsp:cNvSpPr/>
      </dsp:nvSpPr>
      <dsp:spPr>
        <a:xfrm rot="10800000">
          <a:off x="0" y="2279"/>
          <a:ext cx="6253721" cy="3079419"/>
        </a:xfrm>
        <a:prstGeom prst="upArrowCallout">
          <a:avLst/>
        </a:prstGeom>
        <a:solidFill>
          <a:schemeClr val="accent2">
            <a:hueOff val="6822886"/>
            <a:satOff val="26656"/>
            <a:lumOff val="1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ZA" sz="1700" kern="1200" dirty="0">
              <a:latin typeface="Arial"/>
              <a:cs typeface="Arial"/>
            </a:rPr>
            <a:t>The precision-recall table provides insight into the nuanced performance of the sentiment classification model. Although it excels in accurately identifying positive sentiments (precision 0.96, recall 0.99), it encounters difficulties in recognizing negative sentiments, primarily attributed to the limited occurrences of negative instances in the test set.</a:t>
          </a:r>
          <a:endParaRPr lang="en-US" sz="1700" kern="1200" dirty="0">
            <a:latin typeface="Arial"/>
            <a:cs typeface="Arial"/>
          </a:endParaRPr>
        </a:p>
      </dsp:txBody>
      <dsp:txXfrm rot="10800000">
        <a:off x="0" y="2279"/>
        <a:ext cx="6253721" cy="20009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B1011-C51F-42F4-A3FE-F989FD69D8AC}">
      <dsp:nvSpPr>
        <dsp:cNvPr id="0" name=""/>
        <dsp:cNvSpPr/>
      </dsp:nvSpPr>
      <dsp:spPr>
        <a:xfrm>
          <a:off x="0" y="891540"/>
          <a:ext cx="5878512" cy="1645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8E6DE-52AA-469E-AF4B-E461890FBF56}">
      <dsp:nvSpPr>
        <dsp:cNvPr id="0" name=""/>
        <dsp:cNvSpPr/>
      </dsp:nvSpPr>
      <dsp:spPr>
        <a:xfrm>
          <a:off x="497890" y="1261872"/>
          <a:ext cx="905256" cy="9052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85EB1B-C4FF-4485-B1EE-B95939FF7681}">
      <dsp:nvSpPr>
        <dsp:cNvPr id="0" name=""/>
        <dsp:cNvSpPr/>
      </dsp:nvSpPr>
      <dsp:spPr>
        <a:xfrm>
          <a:off x="1901037" y="891540"/>
          <a:ext cx="3977474" cy="16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93" tIns="174193" rIns="174193" bIns="174193" numCol="1" spcCol="1270" anchor="ctr" anchorCtr="0">
          <a:noAutofit/>
        </a:bodyPr>
        <a:lstStyle/>
        <a:p>
          <a:pPr marL="0" lvl="0" indent="0" algn="l" defTabSz="755650">
            <a:lnSpc>
              <a:spcPct val="100000"/>
            </a:lnSpc>
            <a:spcBef>
              <a:spcPct val="0"/>
            </a:spcBef>
            <a:spcAft>
              <a:spcPct val="35000"/>
            </a:spcAft>
            <a:buNone/>
          </a:pPr>
          <a:r>
            <a:rPr lang="en-US" sz="1700" kern="1200" dirty="0"/>
            <a:t>Demonstrated transformative potential of sentiment analysis in digital communication.</a:t>
          </a:r>
        </a:p>
      </dsp:txBody>
      <dsp:txXfrm>
        <a:off x="1901037" y="891540"/>
        <a:ext cx="3977474" cy="1645920"/>
      </dsp:txXfrm>
    </dsp:sp>
    <dsp:sp modelId="{0A7D05CC-CA14-4859-B34E-734775EBAD5A}">
      <dsp:nvSpPr>
        <dsp:cNvPr id="0" name=""/>
        <dsp:cNvSpPr/>
      </dsp:nvSpPr>
      <dsp:spPr>
        <a:xfrm>
          <a:off x="0" y="2948940"/>
          <a:ext cx="5878512" cy="1645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BC5A81-AE0C-4881-8AC1-660CB0F8268A}">
      <dsp:nvSpPr>
        <dsp:cNvPr id="0" name=""/>
        <dsp:cNvSpPr/>
      </dsp:nvSpPr>
      <dsp:spPr>
        <a:xfrm>
          <a:off x="497890" y="3319272"/>
          <a:ext cx="905256" cy="9052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671435-AE65-4F77-86D6-114F93891093}">
      <dsp:nvSpPr>
        <dsp:cNvPr id="0" name=""/>
        <dsp:cNvSpPr/>
      </dsp:nvSpPr>
      <dsp:spPr>
        <a:xfrm>
          <a:off x="1901037" y="2948940"/>
          <a:ext cx="3977474" cy="16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93" tIns="174193" rIns="174193" bIns="174193" numCol="1" spcCol="1270" anchor="ctr" anchorCtr="0">
          <a:noAutofit/>
        </a:bodyPr>
        <a:lstStyle/>
        <a:p>
          <a:pPr marL="0" lvl="0" indent="0" algn="l" defTabSz="755650">
            <a:lnSpc>
              <a:spcPct val="100000"/>
            </a:lnSpc>
            <a:spcBef>
              <a:spcPct val="0"/>
            </a:spcBef>
            <a:spcAft>
              <a:spcPct val="35000"/>
            </a:spcAft>
            <a:buNone/>
          </a:pPr>
          <a:r>
            <a:rPr lang="en-US" sz="1700" kern="1200" dirty="0"/>
            <a:t>Ongoing challenges include ethical considerations, data privacy concerns, and the need for accurate and nuanced interpretation.</a:t>
          </a:r>
        </a:p>
      </dsp:txBody>
      <dsp:txXfrm>
        <a:off x="1901037" y="2948940"/>
        <a:ext cx="3977474" cy="1645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88C92-C9C1-4889-8DE8-AA5863492799}">
      <dsp:nvSpPr>
        <dsp:cNvPr id="0" name=""/>
        <dsp:cNvSpPr/>
      </dsp:nvSpPr>
      <dsp:spPr>
        <a:xfrm>
          <a:off x="0" y="5193"/>
          <a:ext cx="6253721" cy="24811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Explores sentiment analysis in "Exploring Opinion Mining: Harnessing Sentiment Analysis to Enhance Digital Communication."</a:t>
          </a:r>
        </a:p>
      </dsp:txBody>
      <dsp:txXfrm>
        <a:off x="121119" y="126312"/>
        <a:ext cx="6011483" cy="2238893"/>
      </dsp:txXfrm>
    </dsp:sp>
    <dsp:sp modelId="{6A2442C6-D05F-4D1A-B029-FA03BE8656EC}">
      <dsp:nvSpPr>
        <dsp:cNvPr id="0" name=""/>
        <dsp:cNvSpPr/>
      </dsp:nvSpPr>
      <dsp:spPr>
        <a:xfrm>
          <a:off x="0" y="2569844"/>
          <a:ext cx="6253721" cy="2481131"/>
        </a:xfrm>
        <a:prstGeom prst="roundRect">
          <a:avLst/>
        </a:prstGeom>
        <a:solidFill>
          <a:schemeClr val="accent2">
            <a:hueOff val="6822886"/>
            <a:satOff val="26656"/>
            <a:lumOff val="1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t>Exploring and discussing digital communication strategies and platforms that leverage sentiment analysis offer valuable insights for further investigation.</a:t>
          </a:r>
        </a:p>
      </dsp:txBody>
      <dsp:txXfrm>
        <a:off x="121119" y="2690963"/>
        <a:ext cx="6011483" cy="22388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12/24/2023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B92899C-0010-8AD7-5D10-0E2F7B8DB497}"/>
              </a:ext>
            </a:extLst>
          </p:cNvPr>
          <p:cNvSpPr txBox="1"/>
          <p:nvPr/>
        </p:nvSpPr>
        <p:spPr>
          <a:xfrm>
            <a:off x="4835403" y="396753"/>
            <a:ext cx="6780213" cy="335084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dirty="0">
                <a:latin typeface="Arial"/>
                <a:cs typeface="Arial"/>
              </a:rPr>
              <a:t>Presented by </a:t>
            </a:r>
            <a:endParaRPr lang="en-US" sz="2200" dirty="0">
              <a:latin typeface="Arial"/>
              <a:cs typeface="Arial"/>
            </a:endParaRPr>
          </a:p>
          <a:p>
            <a:pPr>
              <a:lnSpc>
                <a:spcPct val="90000"/>
              </a:lnSpc>
              <a:spcAft>
                <a:spcPts val="600"/>
              </a:spcAft>
            </a:pPr>
            <a:br>
              <a:rPr lang="en-US" sz="2200" b="1" dirty="0">
                <a:latin typeface="Arial"/>
              </a:rPr>
            </a:br>
            <a:r>
              <a:rPr lang="en-US" sz="2200" b="1" dirty="0">
                <a:latin typeface="Arial"/>
                <a:cs typeface="Arial"/>
              </a:rPr>
              <a:t>Md Rakibul Islam (20301373)</a:t>
            </a:r>
            <a:endParaRPr lang="en-US" sz="2200" dirty="0">
              <a:latin typeface="Arial"/>
              <a:cs typeface="Arial"/>
            </a:endParaRPr>
          </a:p>
          <a:p>
            <a:pPr indent="-228600">
              <a:lnSpc>
                <a:spcPct val="90000"/>
              </a:lnSpc>
              <a:spcAft>
                <a:spcPts val="600"/>
              </a:spcAft>
              <a:buFont typeface="Arial" panose="020B0604020202020204" pitchFamily="34" charset="0"/>
              <a:buChar char="•"/>
            </a:pPr>
            <a:endParaRPr lang="en-US" sz="2200" b="1" dirty="0">
              <a:latin typeface="Arial"/>
              <a:cs typeface="Arial"/>
            </a:endParaRPr>
          </a:p>
          <a:p>
            <a:pPr>
              <a:lnSpc>
                <a:spcPct val="90000"/>
              </a:lnSpc>
              <a:spcAft>
                <a:spcPts val="600"/>
              </a:spcAft>
            </a:pPr>
            <a:r>
              <a:rPr lang="en-US" sz="2200" b="1" err="1">
                <a:latin typeface="Arial"/>
                <a:cs typeface="Arial"/>
              </a:rPr>
              <a:t>Awon</a:t>
            </a:r>
            <a:r>
              <a:rPr lang="en-US" sz="2200" b="1" dirty="0">
                <a:latin typeface="Arial"/>
                <a:cs typeface="Arial"/>
              </a:rPr>
              <a:t> Bin Kamrul (20301367)</a:t>
            </a:r>
          </a:p>
          <a:p>
            <a:pPr>
              <a:lnSpc>
                <a:spcPct val="90000"/>
              </a:lnSpc>
              <a:spcAft>
                <a:spcPts val="600"/>
              </a:spcAft>
            </a:pPr>
            <a:br>
              <a:rPr lang="en-US" sz="2200" b="1" dirty="0">
                <a:latin typeface="Arial"/>
              </a:rPr>
            </a:br>
            <a:r>
              <a:rPr lang="en-US" sz="2200" b="1" dirty="0">
                <a:latin typeface="Arial"/>
                <a:cs typeface="Arial"/>
              </a:rPr>
              <a:t>Partha Debnath (20301074)</a:t>
            </a:r>
            <a:endParaRPr lang="en-US" sz="2200" dirty="0">
              <a:latin typeface="Arial"/>
              <a:cs typeface="Arial"/>
            </a:endParaRPr>
          </a:p>
          <a:p>
            <a:pPr>
              <a:lnSpc>
                <a:spcPct val="90000"/>
              </a:lnSpc>
              <a:spcAft>
                <a:spcPts val="600"/>
              </a:spcAft>
            </a:pPr>
            <a:br>
              <a:rPr lang="en-US" sz="2200" b="1" dirty="0">
                <a:latin typeface="Arial"/>
              </a:rPr>
            </a:br>
            <a:r>
              <a:rPr lang="en-US" sz="2200" b="1" err="1">
                <a:latin typeface="Arial"/>
                <a:cs typeface="Arial"/>
              </a:rPr>
              <a:t>Nusaba</a:t>
            </a:r>
            <a:r>
              <a:rPr lang="en-US" sz="2200" b="1" dirty="0">
                <a:latin typeface="Arial"/>
                <a:cs typeface="Arial"/>
              </a:rPr>
              <a:t> Islam (20301407)</a:t>
            </a:r>
          </a:p>
        </p:txBody>
      </p:sp>
      <p:sp>
        <p:nvSpPr>
          <p:cNvPr id="7" name="TextBox 6">
            <a:extLst>
              <a:ext uri="{FF2B5EF4-FFF2-40B4-BE49-F238E27FC236}">
                <a16:creationId xmlns:a16="http://schemas.microsoft.com/office/drawing/2014/main" id="{C14BFB45-9683-D7CE-192E-C062B7754C55}"/>
              </a:ext>
            </a:extLst>
          </p:cNvPr>
          <p:cNvSpPr txBox="1"/>
          <p:nvPr/>
        </p:nvSpPr>
        <p:spPr>
          <a:xfrm>
            <a:off x="4683003" y="4169142"/>
            <a:ext cx="6780213" cy="18669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b="1" dirty="0">
                <a:latin typeface="Arial"/>
                <a:cs typeface="Arial"/>
              </a:rPr>
              <a:t>Submitted to:</a:t>
            </a:r>
          </a:p>
          <a:p>
            <a:pPr>
              <a:lnSpc>
                <a:spcPct val="90000"/>
              </a:lnSpc>
              <a:spcAft>
                <a:spcPts val="600"/>
              </a:spcAft>
            </a:pPr>
            <a:r>
              <a:rPr lang="en-US" b="1" err="1">
                <a:latin typeface="Arial"/>
                <a:cs typeface="Arial"/>
              </a:rPr>
              <a:t>Annajiat</a:t>
            </a:r>
            <a:r>
              <a:rPr lang="en-US" b="1" dirty="0">
                <a:latin typeface="Arial"/>
                <a:cs typeface="Arial"/>
              </a:rPr>
              <a:t> Alim Rasel</a:t>
            </a:r>
          </a:p>
          <a:p>
            <a:pPr>
              <a:lnSpc>
                <a:spcPct val="90000"/>
              </a:lnSpc>
              <a:spcAft>
                <a:spcPts val="600"/>
              </a:spcAft>
            </a:pPr>
            <a:endParaRPr lang="en-US" sz="1500"/>
          </a:p>
          <a:p>
            <a:pPr>
              <a:lnSpc>
                <a:spcPct val="90000"/>
              </a:lnSpc>
              <a:spcAft>
                <a:spcPts val="600"/>
              </a:spcAft>
            </a:pPr>
            <a:r>
              <a:rPr lang="en-US" b="1" dirty="0">
                <a:latin typeface="Arial"/>
                <a:cs typeface="Arial"/>
              </a:rPr>
              <a:t>ST and RA:</a:t>
            </a:r>
          </a:p>
          <a:p>
            <a:pPr>
              <a:lnSpc>
                <a:spcPct val="90000"/>
              </a:lnSpc>
              <a:spcAft>
                <a:spcPts val="600"/>
              </a:spcAft>
            </a:pPr>
            <a:r>
              <a:rPr lang="en-US" b="1" dirty="0">
                <a:latin typeface="Arial"/>
                <a:cs typeface="Arial"/>
              </a:rPr>
              <a:t>Farah and </a:t>
            </a:r>
            <a:r>
              <a:rPr lang="en-US" b="1" dirty="0" err="1">
                <a:latin typeface="Arial"/>
                <a:cs typeface="Arial"/>
              </a:rPr>
              <a:t>Ehsanur</a:t>
            </a:r>
            <a:br>
              <a:rPr lang="en-US" sz="1500" b="1" dirty="0">
                <a:latin typeface="Arial"/>
              </a:rPr>
            </a:br>
            <a:endParaRPr lang="en-US" sz="1500" b="1">
              <a:latin typeface="Arial"/>
              <a:cs typeface="Arial"/>
            </a:endParaRPr>
          </a:p>
        </p:txBody>
      </p:sp>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pPr algn="ctr"/>
            <a:r>
              <a:rPr lang="en-US" sz="2000" kern="1200">
                <a:solidFill>
                  <a:srgbClr val="FFFFFF"/>
                </a:solidFill>
                <a:latin typeface="+mj-lt"/>
                <a:ea typeface="+mj-ea"/>
                <a:cs typeface="+mj-cs"/>
              </a:rPr>
              <a:t>Exploring Opinion Mining:</a:t>
            </a:r>
            <a:br>
              <a:rPr lang="en-US" sz="2000" kern="1200">
                <a:solidFill>
                  <a:srgbClr val="FFFFFF"/>
                </a:solidFill>
                <a:latin typeface="+mj-lt"/>
                <a:ea typeface="+mj-ea"/>
                <a:cs typeface="+mj-cs"/>
              </a:rPr>
            </a:br>
            <a:br>
              <a:rPr lang="en-US" sz="2000" kern="1200">
                <a:solidFill>
                  <a:srgbClr val="FFFFFF"/>
                </a:solidFill>
                <a:latin typeface="+mj-lt"/>
                <a:ea typeface="+mj-ea"/>
                <a:cs typeface="+mj-cs"/>
              </a:rPr>
            </a:br>
            <a:r>
              <a:rPr lang="en-US" sz="2000" kern="1200">
                <a:solidFill>
                  <a:srgbClr val="FFFFFF"/>
                </a:solidFill>
                <a:latin typeface="+mj-lt"/>
                <a:ea typeface="+mj-ea"/>
                <a:cs typeface="+mj-cs"/>
              </a:rPr>
              <a:t>The Power of Sentiment</a:t>
            </a:r>
            <a:br>
              <a:rPr lang="en-US" sz="2000" kern="1200">
                <a:solidFill>
                  <a:srgbClr val="FFFFFF"/>
                </a:solidFill>
                <a:latin typeface="+mj-lt"/>
                <a:ea typeface="+mj-ea"/>
                <a:cs typeface="+mj-cs"/>
              </a:rPr>
            </a:br>
            <a:r>
              <a:rPr lang="en-US" sz="2000" kern="1200">
                <a:solidFill>
                  <a:srgbClr val="FFFFFF"/>
                </a:solidFill>
                <a:latin typeface="+mj-lt"/>
                <a:ea typeface="+mj-ea"/>
                <a:cs typeface="+mj-cs"/>
              </a:rPr>
              <a:t>Analysis in Digital </a:t>
            </a:r>
            <a:br>
              <a:rPr lang="en-US" sz="2000" kern="1200">
                <a:solidFill>
                  <a:srgbClr val="FFFFFF"/>
                </a:solidFill>
                <a:latin typeface="+mj-lt"/>
                <a:ea typeface="+mj-ea"/>
                <a:cs typeface="+mj-cs"/>
              </a:rPr>
            </a:br>
            <a:r>
              <a:rPr lang="en-US" sz="2000" kern="1200">
                <a:solidFill>
                  <a:srgbClr val="FFFFFF"/>
                </a:solidFill>
                <a:latin typeface="+mj-lt"/>
                <a:ea typeface="+mj-ea"/>
                <a:cs typeface="+mj-cs"/>
              </a:rPr>
              <a:t>Communication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9" name="Straight Connector 18">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5" name="Oval 24">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5" name="Straight Connector 34">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3" name="Straight Connector 42">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8" name="Title 7">
            <a:extLst>
              <a:ext uri="{FF2B5EF4-FFF2-40B4-BE49-F238E27FC236}">
                <a16:creationId xmlns:a16="http://schemas.microsoft.com/office/drawing/2014/main" id="{5C351D31-21B3-AD4C-B18F-1819DD71BBA5}"/>
              </a:ext>
            </a:extLst>
          </p:cNvPr>
          <p:cNvSpPr>
            <a:spLocks noGrp="1"/>
          </p:cNvSpPr>
          <p:nvPr>
            <p:ph type="title"/>
          </p:nvPr>
        </p:nvSpPr>
        <p:spPr>
          <a:xfrm>
            <a:off x="630936" y="495992"/>
            <a:ext cx="4195140" cy="5638831"/>
          </a:xfrm>
          <a:noFill/>
        </p:spPr>
        <p:txBody>
          <a:bodyPr vert="horz" lIns="91440" tIns="45720" rIns="91440" bIns="45720" rtlCol="0" anchor="ctr">
            <a:normAutofit/>
          </a:bodyPr>
          <a:lstStyle/>
          <a:p>
            <a:r>
              <a:rPr lang="en-US" sz="4800" kern="1200">
                <a:solidFill>
                  <a:schemeClr val="tx1"/>
                </a:solidFill>
                <a:latin typeface="+mj-lt"/>
                <a:ea typeface="+mj-ea"/>
                <a:cs typeface="+mj-cs"/>
              </a:rPr>
              <a:t>Future work</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630936" y="6308832"/>
            <a:ext cx="8320722" cy="548640"/>
          </a:xfrm>
        </p:spPr>
        <p:txBody>
          <a:bodyPr vert="horz" lIns="91440" tIns="45720" rIns="91440" bIns="45720" rtlCol="0" anchor="ctr">
            <a:normAutofit/>
          </a:bodyPr>
          <a:lstStyle/>
          <a:p>
            <a:pPr algn="just">
              <a:spcAft>
                <a:spcPts val="600"/>
              </a:spcAft>
            </a:pPr>
            <a:r>
              <a:rPr lang="en-US" sz="1050" kern="1200">
                <a:solidFill>
                  <a:schemeClr val="tx1"/>
                </a:solidFill>
                <a:latin typeface="+mn-lt"/>
                <a:ea typeface="+mn-ea"/>
                <a:cs typeface="+mn-cs"/>
              </a:rPr>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0" y="6309360"/>
            <a:ext cx="640080" cy="548640"/>
          </a:xfrm>
        </p:spPr>
        <p:txBody>
          <a:bodyPr vert="horz" lIns="91440" tIns="45720" rIns="91440" bIns="45720" rtlCol="0" anchor="ctr">
            <a:normAutofit/>
          </a:bodyPr>
          <a:lstStyle/>
          <a:p>
            <a:pPr algn="ctr">
              <a:spcAft>
                <a:spcPts val="600"/>
              </a:spcAft>
            </a:pPr>
            <a:fld id="{B5CEABB6-07DC-46E8-9B57-56EC44A396E5}" type="slidenum">
              <a:rPr lang="en-US" sz="1200">
                <a:solidFill>
                  <a:schemeClr val="tx1"/>
                </a:solidFill>
              </a:rPr>
              <a:pPr algn="ctr">
                <a:spcAft>
                  <a:spcPts val="600"/>
                </a:spcAft>
              </a:pPr>
              <a:t>10</a:t>
            </a:fld>
            <a:endParaRPr lang="en-US" sz="1200">
              <a:solidFill>
                <a:schemeClr val="tx1"/>
              </a:solidFill>
            </a:endParaRP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9155917" y="6308832"/>
            <a:ext cx="2286000" cy="548640"/>
          </a:xfrm>
        </p:spPr>
        <p:txBody>
          <a:bodyPr vert="horz" lIns="91440" tIns="45720" rIns="91440" bIns="45720" rtlCol="0" anchor="ctr">
            <a:normAutofit/>
          </a:bodyPr>
          <a:lstStyle/>
          <a:p>
            <a:pPr algn="r">
              <a:spcAft>
                <a:spcPts val="600"/>
              </a:spcAft>
            </a:pPr>
            <a:r>
              <a:rPr lang="en-US" sz="1050">
                <a:solidFill>
                  <a:schemeClr val="tx1"/>
                </a:solidFill>
              </a:rPr>
              <a:t>20XX</a:t>
            </a:r>
          </a:p>
        </p:txBody>
      </p:sp>
      <p:graphicFrame>
        <p:nvGraphicFramePr>
          <p:cNvPr id="10" name="Content Placeholder 2">
            <a:extLst>
              <a:ext uri="{FF2B5EF4-FFF2-40B4-BE49-F238E27FC236}">
                <a16:creationId xmlns:a16="http://schemas.microsoft.com/office/drawing/2014/main" id="{1080F0FB-87D1-BCF2-7E42-E890BA7EFE59}"/>
              </a:ext>
            </a:extLst>
          </p:cNvPr>
          <p:cNvGraphicFramePr/>
          <p:nvPr>
            <p:extLst>
              <p:ext uri="{D42A27DB-BD31-4B8C-83A1-F6EECF244321}">
                <p14:modId xmlns:p14="http://schemas.microsoft.com/office/powerpoint/2010/main" val="3298872733"/>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17393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87E071-8F2D-B0AB-795B-8B26BFE8A995}"/>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4600" kern="1200">
                <a:solidFill>
                  <a:schemeClr val="tx1"/>
                </a:solidFill>
                <a:latin typeface="+mj-lt"/>
                <a:ea typeface="+mj-ea"/>
                <a:cs typeface="+mj-cs"/>
              </a:rPr>
              <a:t>Reference</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47B1BA1-B555-F157-AB02-13D07BD65756}"/>
              </a:ext>
            </a:extLst>
          </p:cNvPr>
          <p:cNvSpPr>
            <a:spLocks noGrp="1"/>
          </p:cNvSpPr>
          <p:nvPr>
            <p:ph type="body" sz="quarter" idx="13"/>
          </p:nvPr>
        </p:nvSpPr>
        <p:spPr>
          <a:xfrm>
            <a:off x="5126418" y="552091"/>
            <a:ext cx="6224335" cy="5431536"/>
          </a:xfr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a:t>[1] J. Smith, “Advances in sentiment analysis algorithms: A decade review,”</a:t>
            </a:r>
            <a:br>
              <a:rPr lang="en-US" sz="1400"/>
            </a:br>
            <a:r>
              <a:rPr lang="en-US" sz="1400"/>
              <a:t>Journal of Computer Linguistics, vol. 38, no. 4, pp. 215–234, 2022.</a:t>
            </a:r>
            <a:br>
              <a:rPr lang="en-US" sz="1400"/>
            </a:br>
            <a:r>
              <a:rPr lang="en-US" sz="1400"/>
              <a:t>[2] L. Johnson and T. Ahmed, “The impact of social media on sentiment</a:t>
            </a:r>
            <a:br>
              <a:rPr lang="en-US" sz="1400"/>
            </a:br>
            <a:r>
              <a:rPr lang="en-US" sz="1400"/>
              <a:t>analysis techniques,” International Journal of Web Science, vol. 17, no. 1,</a:t>
            </a:r>
            <a:br>
              <a:rPr lang="en-US" sz="1400"/>
            </a:br>
            <a:r>
              <a:rPr lang="en-US" sz="1400"/>
              <a:t>pp. 45–62, 2023.</a:t>
            </a:r>
          </a:p>
          <a:p>
            <a:pPr indent="-228600">
              <a:lnSpc>
                <a:spcPct val="90000"/>
              </a:lnSpc>
              <a:spcAft>
                <a:spcPts val="600"/>
              </a:spcAft>
              <a:buFont typeface="Arial" panose="020B0604020202020204" pitchFamily="34" charset="0"/>
              <a:buChar char="•"/>
            </a:pPr>
            <a:r>
              <a:rPr lang="en-US" sz="1400"/>
              <a:t>[3] K. Lee, “A comparative study of sentiment analysis methods: From</a:t>
            </a:r>
            <a:br>
              <a:rPr lang="en-US" sz="1400"/>
            </a:br>
            <a:r>
              <a:rPr lang="en-US" sz="1400"/>
              <a:t>machine learning to lexicon-based approaches,” Artificial Intelligence</a:t>
            </a:r>
            <a:br>
              <a:rPr lang="en-US" sz="1400"/>
            </a:br>
            <a:r>
              <a:rPr lang="en-US" sz="1400"/>
              <a:t>Review, vol. 55, no. 3, pp. 789–807, 2021.</a:t>
            </a:r>
            <a:br>
              <a:rPr lang="en-US" sz="1400"/>
            </a:br>
            <a:r>
              <a:rPr lang="en-US" sz="1400"/>
              <a:t>[4] R. Martinez, “Cross-language sentiment analysis,” Language Processing</a:t>
            </a:r>
            <a:br>
              <a:rPr lang="en-US" sz="1400"/>
            </a:br>
            <a:r>
              <a:rPr lang="en-US" sz="1400"/>
              <a:t>Studies, vol. 42, no. 2, pp. 113–130, 2020.</a:t>
            </a:r>
            <a:br>
              <a:rPr lang="en-US" sz="1400"/>
            </a:br>
            <a:r>
              <a:rPr lang="en-US" sz="1400"/>
              <a:t>[5] X. Chen and A. Gupta, “Sentiment analysis in e-commerce,” Journal of</a:t>
            </a:r>
            <a:br>
              <a:rPr lang="en-US" sz="1400"/>
            </a:br>
            <a:r>
              <a:rPr lang="en-US" sz="1400"/>
              <a:t>Marketing Analytics, vol. 31, no. 6, pp. 220–237, 2019.</a:t>
            </a:r>
            <a:br>
              <a:rPr lang="en-US" sz="1400"/>
            </a:br>
            <a:r>
              <a:rPr lang="en-US" sz="1400"/>
              <a:t>[6] H. Nguyen, “Deep learning for sentiment analysis,” Deep Learning</a:t>
            </a:r>
            <a:br>
              <a:rPr lang="en-US" sz="1400"/>
            </a:br>
            <a:r>
              <a:rPr lang="en-US" sz="1400"/>
              <a:t>Insights, vol. 47, no. 4, pp. 501–520, 2022.</a:t>
            </a:r>
            <a:br>
              <a:rPr lang="en-US" sz="1400"/>
            </a:br>
            <a:r>
              <a:rPr lang="en-US" sz="1400"/>
              <a:t>[7] M. O’Connor and S. Patel, “Real-time sentiment analysis,” Journal of</a:t>
            </a:r>
            <a:br>
              <a:rPr lang="en-US" sz="1400"/>
            </a:br>
            <a:r>
              <a:rPr lang="en-US" sz="1400"/>
              <a:t>Streaming Data Analysis, vol. 39, no. 3, pp. 145–162, 2021.</a:t>
            </a:r>
            <a:br>
              <a:rPr lang="en-US" sz="1400"/>
            </a:br>
            <a:r>
              <a:rPr lang="en-US" sz="1400"/>
              <a:t>[8] V. Kumar and Y. Lee, “Sentiment analysis for product reviews,” Consumer</a:t>
            </a:r>
            <a:br>
              <a:rPr lang="en-US" sz="1400"/>
            </a:br>
            <a:r>
              <a:rPr lang="en-US" sz="1400"/>
              <a:t>Behavior Studies, vol. 26, no. 5, pp. 308–324, 2020</a:t>
            </a:r>
          </a:p>
          <a:p>
            <a:pPr indent="-228600">
              <a:lnSpc>
                <a:spcPct val="90000"/>
              </a:lnSpc>
              <a:spcAft>
                <a:spcPts val="600"/>
              </a:spcAft>
              <a:buFont typeface="Arial" panose="020B0604020202020204" pitchFamily="34" charset="0"/>
              <a:buChar char="•"/>
            </a:pPr>
            <a:endParaRPr lang="en-US" sz="1400"/>
          </a:p>
        </p:txBody>
      </p:sp>
      <p:sp>
        <p:nvSpPr>
          <p:cNvPr id="4" name="Date Placeholder 3">
            <a:extLst>
              <a:ext uri="{FF2B5EF4-FFF2-40B4-BE49-F238E27FC236}">
                <a16:creationId xmlns:a16="http://schemas.microsoft.com/office/drawing/2014/main" id="{00EDB49F-C7FE-0D0E-BE45-C25A206EE52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chemeClr val="tx1">
                    <a:tint val="75000"/>
                  </a:schemeClr>
                </a:solidFill>
              </a:rPr>
              <a:t>20XX</a:t>
            </a:r>
          </a:p>
        </p:txBody>
      </p:sp>
      <p:sp>
        <p:nvSpPr>
          <p:cNvPr id="5" name="Footer Placeholder 4">
            <a:extLst>
              <a:ext uri="{FF2B5EF4-FFF2-40B4-BE49-F238E27FC236}">
                <a16:creationId xmlns:a16="http://schemas.microsoft.com/office/drawing/2014/main" id="{82805FB9-9E27-3520-673C-10994238865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Pitch deck title</a:t>
            </a:r>
          </a:p>
        </p:txBody>
      </p:sp>
      <p:sp>
        <p:nvSpPr>
          <p:cNvPr id="6" name="Slide Number Placeholder 5">
            <a:extLst>
              <a:ext uri="{FF2B5EF4-FFF2-40B4-BE49-F238E27FC236}">
                <a16:creationId xmlns:a16="http://schemas.microsoft.com/office/drawing/2014/main" id="{5E195CE9-7CEC-6A76-1E8D-C46CE053E64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smtClean="0">
                <a:solidFill>
                  <a:schemeClr val="tx1">
                    <a:tint val="75000"/>
                  </a:schemeClr>
                </a:solidFill>
              </a:rPr>
              <a:pPr>
                <a:spcAft>
                  <a:spcPts val="600"/>
                </a:spcAft>
              </a:pPr>
              <a:t>11</a:t>
            </a:fld>
            <a:endParaRPr lang="en-US" sz="1200">
              <a:solidFill>
                <a:schemeClr val="tx1">
                  <a:tint val="75000"/>
                </a:schemeClr>
              </a:solidFill>
            </a:endParaRPr>
          </a:p>
        </p:txBody>
      </p:sp>
    </p:spTree>
    <p:extLst>
      <p:ext uri="{BB962C8B-B14F-4D97-AF65-F5344CB8AC3E}">
        <p14:creationId xmlns:p14="http://schemas.microsoft.com/office/powerpoint/2010/main" val="303360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yellow box with smiley faces in it&#10;&#10;Description automatically generated">
            <a:extLst>
              <a:ext uri="{FF2B5EF4-FFF2-40B4-BE49-F238E27FC236}">
                <a16:creationId xmlns:a16="http://schemas.microsoft.com/office/drawing/2014/main" id="{93CB4400-3BF4-A729-5EEE-3886CE026E40}"/>
              </a:ext>
            </a:extLst>
          </p:cNvPr>
          <p:cNvPicPr>
            <a:picLocks noChangeAspect="1"/>
          </p:cNvPicPr>
          <p:nvPr/>
        </p:nvPicPr>
        <p:blipFill rotWithShape="1">
          <a:blip r:embed="rId2"/>
          <a:srcRect l="5525" r="5525"/>
          <a:stretch/>
        </p:blipFill>
        <p:spPr>
          <a:xfrm>
            <a:off x="7758545" y="1763929"/>
            <a:ext cx="3789988" cy="3000366"/>
          </a:xfrm>
          <a:prstGeom prst="rect">
            <a:avLst/>
          </a:prstGeom>
        </p:spPr>
      </p:pic>
      <p:sp>
        <p:nvSpPr>
          <p:cNvPr id="23" name="Freeform 7">
            <a:extLst>
              <a:ext uri="{FF2B5EF4-FFF2-40B4-BE49-F238E27FC236}">
                <a16:creationId xmlns:a16="http://schemas.microsoft.com/office/drawing/2014/main" id="{94C3F6B3-69A5-4B7A-A963-2E8540177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733425" y="1543050"/>
            <a:ext cx="4648200" cy="3562350"/>
          </a:xfrm>
        </p:spPr>
        <p:txBody>
          <a:bodyPr vert="horz" lIns="91440" tIns="45720" rIns="91440" bIns="45720" rtlCol="0" anchor="ctr">
            <a:normAutofit/>
          </a:bodyPr>
          <a:lstStyle/>
          <a:p>
            <a:r>
              <a:rPr lang="en-US" sz="5400" kern="1200">
                <a:solidFill>
                  <a:schemeClr val="bg1"/>
                </a:solidFill>
                <a:latin typeface="+mj-lt"/>
                <a:ea typeface="+mj-ea"/>
                <a:cs typeface="+mj-cs"/>
              </a:rPr>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ABSTRACT</a:t>
            </a:r>
            <a:endParaRPr lang="en-US"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vert="horz" lIns="91440" tIns="45720" rIns="91440" bIns="45720" rtlCol="0" anchor="t">
            <a:normAutofit/>
          </a:bodyPr>
          <a:lstStyle/>
          <a:p>
            <a:endParaRPr lang="en-US" dirty="0"/>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
        <p:nvSpPr>
          <p:cNvPr id="4" name="TextBox 3">
            <a:extLst>
              <a:ext uri="{FF2B5EF4-FFF2-40B4-BE49-F238E27FC236}">
                <a16:creationId xmlns:a16="http://schemas.microsoft.com/office/drawing/2014/main" id="{A255759A-0664-8206-6DB4-D6ABD1ABA68F}"/>
              </a:ext>
            </a:extLst>
          </p:cNvPr>
          <p:cNvSpPr txBox="1"/>
          <p:nvPr/>
        </p:nvSpPr>
        <p:spPr>
          <a:xfrm>
            <a:off x="4922274" y="2064774"/>
            <a:ext cx="711609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Arial"/>
                <a:ea typeface="+mn-lt"/>
                <a:cs typeface="+mn-lt"/>
              </a:rPr>
              <a:t>"Exploring Opinion Mining: The Power of Sentiment Analysis in Digital Communication" delves into Sentiment Analysis, a crucial aspect of NLP for discerning emotional tones in textual data.</a:t>
            </a:r>
            <a:endParaRPr lang="en-US" dirty="0">
              <a:latin typeface="Arial"/>
              <a:cs typeface="Arial"/>
            </a:endParaRPr>
          </a:p>
          <a:p>
            <a:endParaRPr lang="en-US" dirty="0">
              <a:latin typeface="Arial"/>
              <a:cs typeface="Arial"/>
            </a:endParaRPr>
          </a:p>
          <a:p>
            <a:pPr marL="285750" indent="-285750">
              <a:buFont typeface="Arial"/>
              <a:buChar char="•"/>
            </a:pPr>
            <a:r>
              <a:rPr lang="en-US" dirty="0">
                <a:latin typeface="Arial"/>
                <a:ea typeface="+mn-lt"/>
                <a:cs typeface="+mn-lt"/>
              </a:rPr>
              <a:t>Highlights advanced algorithms and machine learning in extracting emotional contexts, applied notably in customer feedback and social media analysis.</a:t>
            </a:r>
            <a:endParaRPr lang="en-US" dirty="0">
              <a:latin typeface="Arial"/>
              <a:cs typeface="Arial"/>
            </a:endParaRPr>
          </a:p>
          <a:p>
            <a:endParaRPr lang="en-US" dirty="0">
              <a:latin typeface="Arial"/>
              <a:cs typeface="Arial"/>
            </a:endParaRPr>
          </a:p>
          <a:p>
            <a:pPr marL="285750" indent="-285750">
              <a:buFont typeface="Arial"/>
              <a:buChar char="•"/>
            </a:pPr>
            <a:r>
              <a:rPr lang="en-US" dirty="0">
                <a:latin typeface="Arial"/>
                <a:ea typeface="+mn-lt"/>
                <a:cs typeface="+mn-lt"/>
              </a:rPr>
              <a:t>Emphasizes real-world impacts on business strategies, customer service, and addresses ethical challenges and future trends.</a:t>
            </a:r>
            <a:endParaRPr lang="en-US" dirty="0">
              <a:latin typeface="Arial"/>
              <a:cs typeface="Arial"/>
            </a:endParaRPr>
          </a:p>
          <a:p>
            <a:endParaRPr lang="en-US" dirty="0">
              <a:latin typeface="Arial"/>
              <a:cs typeface="Arial"/>
            </a:endParaRPr>
          </a:p>
          <a:p>
            <a:pPr marL="285750" indent="-285750">
              <a:buFont typeface="Arial"/>
              <a:buChar char="•"/>
            </a:pPr>
            <a:r>
              <a:rPr lang="en-US" dirty="0">
                <a:latin typeface="Arial"/>
                <a:ea typeface="+mn-lt"/>
                <a:cs typeface="+mn-lt"/>
              </a:rPr>
              <a:t>Emphasizes the importance of Sentiment Analysis in comprehending consumer behavior and influencing decision-making processes across various industries in the digital age</a:t>
            </a:r>
            <a:r>
              <a:rPr lang="en-US" dirty="0">
                <a:ea typeface="+mn-lt"/>
                <a:cs typeface="+mn-lt"/>
              </a:rPr>
              <a:t>.</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3200" kern="1200">
                <a:solidFill>
                  <a:srgbClr val="FFFFFF"/>
                </a:solidFill>
                <a:latin typeface="+mj-lt"/>
                <a:ea typeface="+mj-ea"/>
                <a:cs typeface="+mj-cs"/>
              </a:rPr>
              <a:t>Introduction</a:t>
            </a:r>
          </a:p>
        </p:txBody>
      </p:sp>
      <p:grpSp>
        <p:nvGrpSpPr>
          <p:cNvPr id="18" name="Group 17">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rgbClr val="FFFFFF"/>
                </a:solidFill>
              </a:rPr>
              <a:t>20XX</a:t>
            </a:r>
          </a:p>
        </p:txBody>
      </p:sp>
      <p:sp>
        <p:nvSpPr>
          <p:cNvPr id="3" name="TextBox 2">
            <a:extLst>
              <a:ext uri="{FF2B5EF4-FFF2-40B4-BE49-F238E27FC236}">
                <a16:creationId xmlns:a16="http://schemas.microsoft.com/office/drawing/2014/main" id="{8A345370-2CD8-F148-64D4-C8E51BE9E664}"/>
              </a:ext>
            </a:extLst>
          </p:cNvPr>
          <p:cNvSpPr txBox="1"/>
          <p:nvPr/>
        </p:nvSpPr>
        <p:spPr>
          <a:xfrm>
            <a:off x="6297233" y="518400"/>
            <a:ext cx="4771607" cy="5837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marL="285750" indent="-228600">
              <a:lnSpc>
                <a:spcPct val="90000"/>
              </a:lnSpc>
              <a:spcAft>
                <a:spcPts val="600"/>
              </a:spcAft>
              <a:buFont typeface="Arial" panose="020B0604020202020204" pitchFamily="34" charset="0"/>
              <a:buChar char="•"/>
            </a:pPr>
            <a:r>
              <a:rPr lang="en-US" dirty="0">
                <a:solidFill>
                  <a:schemeClr val="tx1">
                    <a:alpha val="80000"/>
                  </a:schemeClr>
                </a:solidFill>
                <a:latin typeface="Arial"/>
                <a:cs typeface="Arial"/>
              </a:rPr>
              <a:t>Explore Sentiment Analysis, a key component of Natural Language Processing (NLP) often termed 'emotion AI.'</a:t>
            </a:r>
          </a:p>
          <a:p>
            <a:pPr marL="285750" indent="-228600">
              <a:lnSpc>
                <a:spcPct val="90000"/>
              </a:lnSpc>
              <a:spcAft>
                <a:spcPts val="600"/>
              </a:spcAft>
              <a:buFont typeface="Arial" panose="020B0604020202020204" pitchFamily="34" charset="0"/>
              <a:buChar char="•"/>
            </a:pPr>
            <a:endParaRPr lang="en-US" dirty="0">
              <a:solidFill>
                <a:schemeClr val="tx1">
                  <a:alpha val="80000"/>
                </a:schemeClr>
              </a:solidFill>
              <a:latin typeface="Arial"/>
              <a:cs typeface="Arial"/>
            </a:endParaRPr>
          </a:p>
          <a:p>
            <a:pPr marL="285750" indent="-228600">
              <a:lnSpc>
                <a:spcPct val="90000"/>
              </a:lnSpc>
              <a:spcAft>
                <a:spcPts val="600"/>
              </a:spcAft>
              <a:buFont typeface="Arial" panose="020B0604020202020204" pitchFamily="34" charset="0"/>
              <a:buChar char="•"/>
            </a:pPr>
            <a:r>
              <a:rPr lang="en-US" dirty="0">
                <a:solidFill>
                  <a:schemeClr val="tx1">
                    <a:alpha val="80000"/>
                  </a:schemeClr>
                </a:solidFill>
                <a:latin typeface="Arial"/>
                <a:cs typeface="Arial"/>
              </a:rPr>
              <a:t>Examine methodologies and technologies driving Sentiment Analysis, including algorithms and machine learning.</a:t>
            </a:r>
          </a:p>
          <a:p>
            <a:pPr marL="285750" indent="-228600">
              <a:lnSpc>
                <a:spcPct val="90000"/>
              </a:lnSpc>
              <a:spcAft>
                <a:spcPts val="600"/>
              </a:spcAft>
              <a:buFont typeface="Arial" panose="020B0604020202020204" pitchFamily="34" charset="0"/>
              <a:buChar char="•"/>
            </a:pPr>
            <a:endParaRPr lang="en-US" dirty="0">
              <a:solidFill>
                <a:schemeClr val="tx1">
                  <a:alpha val="80000"/>
                </a:schemeClr>
              </a:solidFill>
              <a:latin typeface="Arial"/>
              <a:cs typeface="Arial"/>
            </a:endParaRPr>
          </a:p>
          <a:p>
            <a:pPr marL="285750" indent="-228600">
              <a:lnSpc>
                <a:spcPct val="90000"/>
              </a:lnSpc>
              <a:spcAft>
                <a:spcPts val="600"/>
              </a:spcAft>
              <a:buFont typeface="Arial" panose="020B0604020202020204" pitchFamily="34" charset="0"/>
              <a:buChar char="•"/>
            </a:pPr>
            <a:r>
              <a:rPr lang="en-US" dirty="0">
                <a:solidFill>
                  <a:schemeClr val="tx1">
                    <a:alpha val="80000"/>
                  </a:schemeClr>
                </a:solidFill>
                <a:latin typeface="Arial"/>
                <a:cs typeface="Arial"/>
              </a:rPr>
              <a:t>Applications extend to decoding sentiments in customer feedback, social media content, and various digital communications.</a:t>
            </a:r>
          </a:p>
          <a:p>
            <a:pPr marL="285750" indent="-228600">
              <a:lnSpc>
                <a:spcPct val="90000"/>
              </a:lnSpc>
              <a:spcAft>
                <a:spcPts val="600"/>
              </a:spcAft>
              <a:buFont typeface="Arial" panose="020B0604020202020204" pitchFamily="34" charset="0"/>
              <a:buChar char="•"/>
            </a:pPr>
            <a:endParaRPr lang="en-US" dirty="0">
              <a:solidFill>
                <a:schemeClr val="tx1">
                  <a:alpha val="80000"/>
                </a:schemeClr>
              </a:solidFill>
              <a:latin typeface="Arial"/>
              <a:cs typeface="Arial"/>
            </a:endParaRPr>
          </a:p>
          <a:p>
            <a:pPr marL="285750" indent="-228600">
              <a:lnSpc>
                <a:spcPct val="90000"/>
              </a:lnSpc>
              <a:spcAft>
                <a:spcPts val="600"/>
              </a:spcAft>
              <a:buFont typeface="Arial" panose="020B0604020202020204" pitchFamily="34" charset="0"/>
              <a:buChar char="•"/>
            </a:pPr>
            <a:endParaRPr lang="en-US" dirty="0">
              <a:solidFill>
                <a:schemeClr val="tx1">
                  <a:alpha val="80000"/>
                </a:schemeClr>
              </a:solidFill>
              <a:latin typeface="Arial"/>
              <a:cs typeface="Arial"/>
            </a:endParaRPr>
          </a:p>
          <a:p>
            <a:pPr marL="285750" indent="-228600">
              <a:lnSpc>
                <a:spcPct val="90000"/>
              </a:lnSpc>
              <a:spcAft>
                <a:spcPts val="600"/>
              </a:spcAft>
              <a:buFont typeface="Arial" panose="020B0604020202020204" pitchFamily="34" charset="0"/>
              <a:buChar char="•"/>
            </a:pPr>
            <a:r>
              <a:rPr lang="en-US" dirty="0">
                <a:solidFill>
                  <a:schemeClr val="tx1">
                    <a:alpha val="80000"/>
                  </a:schemeClr>
                </a:solidFill>
                <a:latin typeface="Arial"/>
                <a:cs typeface="Arial"/>
              </a:rPr>
              <a:t>Broader societal impacts explored, emphasizing the transformative power of Sentiment Analysis.</a:t>
            </a:r>
          </a:p>
          <a:p>
            <a:pPr indent="-228600">
              <a:lnSpc>
                <a:spcPct val="90000"/>
              </a:lnSpc>
              <a:spcAft>
                <a:spcPts val="600"/>
              </a:spcAft>
              <a:buFont typeface="Arial" panose="020B0604020202020204" pitchFamily="34" charset="0"/>
              <a:buChar char="•"/>
            </a:pPr>
            <a:endParaRPr lang="en-US" sz="1600">
              <a:solidFill>
                <a:schemeClr val="tx1">
                  <a:alpha val="80000"/>
                </a:schemeClr>
              </a:solidFill>
            </a:endParaRPr>
          </a:p>
          <a:p>
            <a:pPr>
              <a:lnSpc>
                <a:spcPct val="90000"/>
              </a:lnSpc>
              <a:spcAft>
                <a:spcPts val="600"/>
              </a:spcAft>
            </a:pPr>
            <a:br>
              <a:rPr lang="en-US" sz="1600" dirty="0"/>
            </a:br>
            <a:endParaRPr lang="en-US" sz="1600">
              <a:solidFill>
                <a:srgbClr val="000000">
                  <a:alpha val="80000"/>
                </a:srgbClr>
              </a:solidFill>
            </a:endParaRP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a:solidFill>
                  <a:schemeClr val="tx1">
                    <a:alpha val="60000"/>
                  </a:schemeClr>
                </a:solidFill>
              </a:rPr>
              <a:pPr>
                <a:spcAft>
                  <a:spcPts val="600"/>
                </a:spcAft>
              </a:pPr>
              <a:t>3</a:t>
            </a:fld>
            <a:endParaRPr lang="en-US" sz="1200">
              <a:solidFill>
                <a:schemeClr val="tx1">
                  <a:alpha val="60000"/>
                </a:schemeClr>
              </a:solidFill>
            </a:endParaRPr>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1195697"/>
            <a:ext cx="3200400" cy="4238118"/>
          </a:xfrm>
        </p:spPr>
        <p:txBody>
          <a:bodyPr vert="horz" lIns="91440" tIns="45720" rIns="91440" bIns="45720" rtlCol="0" anchor="ctr">
            <a:normAutofit/>
          </a:bodyPr>
          <a:lstStyle/>
          <a:p>
            <a:r>
              <a:rPr lang="en-US" kern="1200">
                <a:solidFill>
                  <a:schemeClr val="bg1"/>
                </a:solidFill>
                <a:latin typeface="+mj-lt"/>
                <a:ea typeface="+mj-ea"/>
                <a:cs typeface="+mj-cs"/>
              </a:rPr>
              <a:t>Dataset</a:t>
            </a:r>
          </a:p>
        </p:txBody>
      </p:sp>
      <p:grpSp>
        <p:nvGrpSpPr>
          <p:cNvPr id="2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2" name="Freeform: Shape 21">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5" name="Oval 24">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t>20XX</a:t>
            </a:r>
          </a:p>
        </p:txBody>
      </p:sp>
      <p:grpSp>
        <p:nvGrpSpPr>
          <p:cNvPr id="29"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0" name="Freeform: Shape 29">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5304393" y="6356350"/>
            <a:ext cx="4398731" cy="365125"/>
          </a:xfrm>
        </p:spPr>
        <p:txBody>
          <a:bodyPr vert="horz" lIns="91440" tIns="45720" rIns="91440" bIns="45720" rtlCol="0" anchor="ctr">
            <a:normAutofit/>
          </a:bodyPr>
          <a:lstStyle/>
          <a:p>
            <a:pPr algn="l">
              <a:spcAft>
                <a:spcPts val="600"/>
              </a:spcAft>
            </a:pPr>
            <a:r>
              <a:rPr lang="en-US" sz="1200" kern="1200">
                <a:solidFill>
                  <a:schemeClr val="tx1"/>
                </a:solidFill>
                <a:latin typeface="+mn-lt"/>
                <a:ea typeface="+mn-ea"/>
                <a:cs typeface="+mn-cs"/>
              </a:rPr>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a:solidFill>
                  <a:schemeClr val="tx1"/>
                </a:solidFill>
              </a:rPr>
              <a:pPr>
                <a:spcAft>
                  <a:spcPts val="600"/>
                </a:spcAft>
              </a:pPr>
              <a:t>4</a:t>
            </a:fld>
            <a:endParaRPr lang="en-US" sz="1200">
              <a:solidFill>
                <a:schemeClr val="tx1"/>
              </a:solidFill>
            </a:endParaRPr>
          </a:p>
        </p:txBody>
      </p:sp>
      <p:graphicFrame>
        <p:nvGraphicFramePr>
          <p:cNvPr id="13" name="TextBox 10">
            <a:extLst>
              <a:ext uri="{FF2B5EF4-FFF2-40B4-BE49-F238E27FC236}">
                <a16:creationId xmlns:a16="http://schemas.microsoft.com/office/drawing/2014/main" id="{CDC7DE5F-9EA3-739E-FFFE-81666FEE1909}"/>
              </a:ext>
            </a:extLst>
          </p:cNvPr>
          <p:cNvGraphicFramePr/>
          <p:nvPr>
            <p:extLst>
              <p:ext uri="{D42A27DB-BD31-4B8C-83A1-F6EECF244321}">
                <p14:modId xmlns:p14="http://schemas.microsoft.com/office/powerpoint/2010/main" val="1413269441"/>
              </p:ext>
            </p:extLst>
          </p:nvPr>
        </p:nvGraphicFramePr>
        <p:xfrm>
          <a:off x="5402077"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77529" y="478241"/>
            <a:ext cx="6800850" cy="1036846"/>
          </a:xfrm>
        </p:spPr>
        <p:txBody>
          <a:bodyPr/>
          <a:lstStyle/>
          <a:p>
            <a:r>
              <a:rPr lang="en-US" dirty="0">
                <a:latin typeface="Arial"/>
                <a:cs typeface="Arial"/>
              </a:rPr>
              <a:t>Methodology</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
        <p:nvSpPr>
          <p:cNvPr id="13" name="TextBox 12">
            <a:extLst>
              <a:ext uri="{FF2B5EF4-FFF2-40B4-BE49-F238E27FC236}">
                <a16:creationId xmlns:a16="http://schemas.microsoft.com/office/drawing/2014/main" id="{39410D97-9D72-617F-75A4-BBE2B9E45596}"/>
              </a:ext>
            </a:extLst>
          </p:cNvPr>
          <p:cNvSpPr txBox="1"/>
          <p:nvPr/>
        </p:nvSpPr>
        <p:spPr>
          <a:xfrm>
            <a:off x="919655" y="1714500"/>
            <a:ext cx="677917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rgbClr val="374151"/>
                </a:solidFill>
                <a:latin typeface="Arial"/>
                <a:ea typeface="+mn-lt"/>
                <a:cs typeface="+mn-lt"/>
              </a:rPr>
              <a:t>The analysis process involves data processing, statistical analysis, sentiment analysis, and machine-learning methods.</a:t>
            </a:r>
            <a:endParaRPr lang="en-US" sz="1600">
              <a:solidFill>
                <a:srgbClr val="374151"/>
              </a:solidFill>
              <a:latin typeface="Arial"/>
              <a:cs typeface="Arial"/>
            </a:endParaRPr>
          </a:p>
          <a:p>
            <a:pPr marL="285750" indent="-285750">
              <a:buFont typeface="Arial"/>
              <a:buChar char="•"/>
            </a:pPr>
            <a:endParaRPr lang="en-US" sz="1600" dirty="0">
              <a:solidFill>
                <a:srgbClr val="374151"/>
              </a:solidFill>
              <a:latin typeface="Arial"/>
              <a:ea typeface="+mn-lt"/>
              <a:cs typeface="+mn-lt"/>
            </a:endParaRPr>
          </a:p>
          <a:p>
            <a:pPr marL="285750" indent="-285750">
              <a:buFont typeface="Arial"/>
              <a:buChar char="•"/>
            </a:pPr>
            <a:r>
              <a:rPr lang="en-US" sz="1600" dirty="0">
                <a:solidFill>
                  <a:srgbClr val="374151"/>
                </a:solidFill>
                <a:latin typeface="Arial"/>
                <a:ea typeface="+mn-lt"/>
                <a:cs typeface="+mn-lt"/>
              </a:rPr>
              <a:t>Data preprocessing concentrates on handling missing data, particularly in vital columns such as '</a:t>
            </a:r>
            <a:r>
              <a:rPr lang="en-US" sz="1600" err="1">
                <a:solidFill>
                  <a:srgbClr val="374151"/>
                </a:solidFill>
                <a:latin typeface="Arial"/>
                <a:ea typeface="+mn-lt"/>
                <a:cs typeface="+mn-lt"/>
              </a:rPr>
              <a:t>reviews.text</a:t>
            </a:r>
            <a:r>
              <a:rPr lang="en-US" sz="1600" dirty="0">
                <a:solidFill>
                  <a:srgbClr val="374151"/>
                </a:solidFill>
                <a:latin typeface="Arial"/>
                <a:ea typeface="+mn-lt"/>
                <a:cs typeface="+mn-lt"/>
              </a:rPr>
              <a:t>' and '</a:t>
            </a:r>
            <a:r>
              <a:rPr lang="en-US" sz="1600" err="1">
                <a:solidFill>
                  <a:srgbClr val="374151"/>
                </a:solidFill>
                <a:latin typeface="Arial"/>
                <a:ea typeface="+mn-lt"/>
                <a:cs typeface="+mn-lt"/>
              </a:rPr>
              <a:t>reviews.rating</a:t>
            </a:r>
            <a:r>
              <a:rPr lang="en-US" sz="1600" dirty="0">
                <a:solidFill>
                  <a:srgbClr val="374151"/>
                </a:solidFill>
                <a:latin typeface="Arial"/>
                <a:ea typeface="+mn-lt"/>
                <a:cs typeface="+mn-lt"/>
              </a:rPr>
              <a:t>,' through imputation or removal. Standardizing text data is essential for ensuring its quality.</a:t>
            </a:r>
          </a:p>
          <a:p>
            <a:pPr marL="285750" indent="-285750">
              <a:buFont typeface="Arial"/>
              <a:buChar char="•"/>
            </a:pPr>
            <a:endParaRPr lang="en-US" sz="1600" dirty="0">
              <a:solidFill>
                <a:srgbClr val="374151"/>
              </a:solidFill>
              <a:latin typeface="Arial"/>
              <a:ea typeface="+mn-lt"/>
              <a:cs typeface="+mn-lt"/>
            </a:endParaRPr>
          </a:p>
          <a:p>
            <a:pPr marL="285750" indent="-285750">
              <a:buFont typeface="Arial"/>
              <a:buChar char="•"/>
            </a:pPr>
            <a:r>
              <a:rPr lang="en-US" sz="1600" dirty="0">
                <a:solidFill>
                  <a:srgbClr val="374151"/>
                </a:solidFill>
                <a:latin typeface="Arial"/>
                <a:ea typeface="+mn-lt"/>
                <a:cs typeface="+mn-lt"/>
              </a:rPr>
              <a:t>Sentiment analysis involves classifying reviews (positive, negative, neutral) by evaluating the '</a:t>
            </a:r>
            <a:r>
              <a:rPr lang="en-US" sz="1600" err="1">
                <a:solidFill>
                  <a:srgbClr val="374151"/>
                </a:solidFill>
                <a:latin typeface="Arial"/>
                <a:ea typeface="+mn-lt"/>
                <a:cs typeface="+mn-lt"/>
              </a:rPr>
              <a:t>reviews.rating</a:t>
            </a:r>
            <a:r>
              <a:rPr lang="en-US" sz="1600" dirty="0">
                <a:solidFill>
                  <a:srgbClr val="374151"/>
                </a:solidFill>
                <a:latin typeface="Arial"/>
                <a:ea typeface="+mn-lt"/>
                <a:cs typeface="+mn-lt"/>
              </a:rPr>
              <a:t>' column with a defined threshold. Natural Language Processing (NLP) techniques are employed to identify key elements in '</a:t>
            </a:r>
            <a:r>
              <a:rPr lang="en-US" sz="1600" err="1">
                <a:solidFill>
                  <a:srgbClr val="374151"/>
                </a:solidFill>
                <a:latin typeface="Arial"/>
                <a:ea typeface="+mn-lt"/>
                <a:cs typeface="+mn-lt"/>
              </a:rPr>
              <a:t>reviews.text</a:t>
            </a:r>
            <a:r>
              <a:rPr lang="en-US" sz="1600" dirty="0">
                <a:solidFill>
                  <a:srgbClr val="374151"/>
                </a:solidFill>
                <a:latin typeface="Arial"/>
                <a:ea typeface="+mn-lt"/>
                <a:cs typeface="+mn-lt"/>
              </a:rPr>
              <a:t>' for gaining insights into consumer sentiments.</a:t>
            </a:r>
          </a:p>
          <a:p>
            <a:endParaRPr lang="en-US" sz="1600" dirty="0">
              <a:solidFill>
                <a:srgbClr val="374151"/>
              </a:solidFill>
              <a:latin typeface="Arial"/>
              <a:ea typeface="+mn-lt"/>
              <a:cs typeface="+mn-lt"/>
            </a:endParaRPr>
          </a:p>
          <a:p>
            <a:pPr marL="285750" indent="-285750">
              <a:buFont typeface="Arial"/>
              <a:buChar char="•"/>
            </a:pPr>
            <a:r>
              <a:rPr lang="en-US" sz="1600" dirty="0">
                <a:solidFill>
                  <a:srgbClr val="374151"/>
                </a:solidFill>
                <a:latin typeface="Arial"/>
                <a:ea typeface="+mn-lt"/>
                <a:cs typeface="+mn-lt"/>
              </a:rPr>
              <a:t>Machine learning, such as Logistic Regression, is employed for sentiment analysis. Model performance is assessed using a confusion matrix, and metrics like precision, recall, and F1-score provide a comprehensive understanding of effectiveness.</a:t>
            </a:r>
            <a:endParaRPr lang="en-US" sz="1600">
              <a:latin typeface="Arial"/>
              <a:cs typeface="Arial"/>
            </a:endParaRPr>
          </a:p>
          <a:p>
            <a:pPr algn="l"/>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1195697"/>
            <a:ext cx="3200400" cy="4238118"/>
          </a:xfrm>
        </p:spPr>
        <p:txBody>
          <a:bodyPr vert="horz" lIns="91440" tIns="45720" rIns="91440" bIns="45720" rtlCol="0" anchor="ctr">
            <a:normAutofit/>
          </a:bodyPr>
          <a:lstStyle/>
          <a:p>
            <a:r>
              <a:rPr lang="en-US" kern="1200">
                <a:solidFill>
                  <a:schemeClr val="bg1"/>
                </a:solidFill>
                <a:latin typeface="+mj-lt"/>
                <a:ea typeface="+mj-ea"/>
                <a:cs typeface="+mj-cs"/>
              </a:rPr>
              <a:t>REsults and analysis</a:t>
            </a:r>
          </a:p>
        </p:txBody>
      </p:sp>
      <p:grpSp>
        <p:nvGrpSpPr>
          <p:cNvPr id="68"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69" name="Freeform: Shape 68">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72" name="Oval 71">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t>20XX</a:t>
            </a:r>
          </a:p>
        </p:txBody>
      </p:sp>
      <p:grpSp>
        <p:nvGrpSpPr>
          <p:cNvPr id="76"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77" name="Freeform: Shape 76">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304393" y="6356350"/>
            <a:ext cx="4398731" cy="365125"/>
          </a:xfrm>
        </p:spPr>
        <p:txBody>
          <a:bodyPr vert="horz" lIns="91440" tIns="45720" rIns="91440" bIns="45720" rtlCol="0" anchor="ctr">
            <a:normAutofit/>
          </a:bodyPr>
          <a:lstStyle/>
          <a:p>
            <a:pPr algn="l">
              <a:spcAft>
                <a:spcPts val="600"/>
              </a:spcAft>
            </a:pPr>
            <a:r>
              <a:rPr lang="en-US" sz="1200" kern="1200">
                <a:solidFill>
                  <a:schemeClr val="tx1"/>
                </a:solidFill>
                <a:latin typeface="+mn-lt"/>
                <a:ea typeface="+mn-ea"/>
                <a:cs typeface="+mn-cs"/>
              </a:rPr>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a:solidFill>
                  <a:schemeClr val="tx1"/>
                </a:solidFill>
              </a:rPr>
              <a:pPr>
                <a:spcAft>
                  <a:spcPts val="600"/>
                </a:spcAft>
              </a:pPr>
              <a:t>6</a:t>
            </a:fld>
            <a:endParaRPr lang="en-US" sz="1200">
              <a:solidFill>
                <a:schemeClr val="tx1"/>
              </a:solidFill>
            </a:endParaRPr>
          </a:p>
        </p:txBody>
      </p:sp>
      <p:graphicFrame>
        <p:nvGraphicFramePr>
          <p:cNvPr id="8" name="Content Placeholder 2">
            <a:extLst>
              <a:ext uri="{FF2B5EF4-FFF2-40B4-BE49-F238E27FC236}">
                <a16:creationId xmlns:a16="http://schemas.microsoft.com/office/drawing/2014/main" id="{A3031E6B-F660-F1D6-8CAC-6279F3DFE4AC}"/>
              </a:ext>
            </a:extLst>
          </p:cNvPr>
          <p:cNvGraphicFramePr/>
          <p:nvPr>
            <p:extLst>
              <p:ext uri="{D42A27DB-BD31-4B8C-83A1-F6EECF244321}">
                <p14:modId xmlns:p14="http://schemas.microsoft.com/office/powerpoint/2010/main" val="3720074337"/>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93779E3-7234-AF2E-A6D5-11C0B58DF0F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7" name="Straight Connector 16">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B4373D7-B7C4-CE19-4D8D-F9924AD3F202}"/>
              </a:ext>
            </a:extLst>
          </p:cNvPr>
          <p:cNvSpPr>
            <a:spLocks noGrp="1"/>
          </p:cNvSpPr>
          <p:nvPr>
            <p:ph type="title"/>
          </p:nvPr>
        </p:nvSpPr>
        <p:spPr>
          <a:xfrm>
            <a:off x="630936" y="495992"/>
            <a:ext cx="4195140" cy="5638831"/>
          </a:xfrm>
          <a:noFill/>
        </p:spPr>
        <p:txBody>
          <a:bodyPr vert="horz" lIns="91440" tIns="45720" rIns="91440" bIns="45720" rtlCol="0" anchor="ctr">
            <a:normAutofit/>
          </a:bodyPr>
          <a:lstStyle/>
          <a:p>
            <a:r>
              <a:rPr lang="en-US" sz="4800" kern="1200">
                <a:solidFill>
                  <a:schemeClr val="tx1"/>
                </a:solidFill>
                <a:latin typeface="+mj-lt"/>
                <a:ea typeface="+mj-ea"/>
                <a:cs typeface="+mj-cs"/>
              </a:rPr>
              <a:t>REsults and analysis</a:t>
            </a:r>
          </a:p>
        </p:txBody>
      </p:sp>
      <p:sp>
        <p:nvSpPr>
          <p:cNvPr id="5" name="Footer Placeholder 4">
            <a:extLst>
              <a:ext uri="{FF2B5EF4-FFF2-40B4-BE49-F238E27FC236}">
                <a16:creationId xmlns:a16="http://schemas.microsoft.com/office/drawing/2014/main" id="{D720AE55-01D6-BBF4-4404-6A9C33980082}"/>
              </a:ext>
            </a:extLst>
          </p:cNvPr>
          <p:cNvSpPr>
            <a:spLocks noGrp="1"/>
          </p:cNvSpPr>
          <p:nvPr>
            <p:ph type="ftr" sz="quarter" idx="11"/>
          </p:nvPr>
        </p:nvSpPr>
        <p:spPr>
          <a:xfrm>
            <a:off x="630936" y="6308832"/>
            <a:ext cx="8320722" cy="548640"/>
          </a:xfrm>
        </p:spPr>
        <p:txBody>
          <a:bodyPr vert="horz" lIns="91440" tIns="45720" rIns="91440" bIns="45720" rtlCol="0" anchor="ctr">
            <a:normAutofit/>
          </a:bodyPr>
          <a:lstStyle/>
          <a:p>
            <a:pPr algn="just">
              <a:spcAft>
                <a:spcPts val="600"/>
              </a:spcAft>
            </a:pPr>
            <a:r>
              <a:rPr lang="en-US" sz="1050" kern="1200">
                <a:solidFill>
                  <a:schemeClr val="tx1"/>
                </a:solidFill>
                <a:latin typeface="+mn-lt"/>
                <a:ea typeface="+mn-ea"/>
                <a:cs typeface="+mn-cs"/>
              </a:rPr>
              <a:t>Pitch deck title</a:t>
            </a:r>
          </a:p>
        </p:txBody>
      </p:sp>
      <p:sp>
        <p:nvSpPr>
          <p:cNvPr id="6" name="Slide Number Placeholder 5">
            <a:extLst>
              <a:ext uri="{FF2B5EF4-FFF2-40B4-BE49-F238E27FC236}">
                <a16:creationId xmlns:a16="http://schemas.microsoft.com/office/drawing/2014/main" id="{B23F0628-8035-9595-081E-7CF92E1F08A4}"/>
              </a:ext>
            </a:extLst>
          </p:cNvPr>
          <p:cNvSpPr>
            <a:spLocks noGrp="1"/>
          </p:cNvSpPr>
          <p:nvPr>
            <p:ph type="sldNum" sz="quarter" idx="12"/>
          </p:nvPr>
        </p:nvSpPr>
        <p:spPr>
          <a:xfrm>
            <a:off x="0" y="6309360"/>
            <a:ext cx="640080" cy="548640"/>
          </a:xfrm>
        </p:spPr>
        <p:txBody>
          <a:bodyPr vert="horz" lIns="91440" tIns="45720" rIns="91440" bIns="45720" rtlCol="0" anchor="ctr">
            <a:normAutofit/>
          </a:bodyPr>
          <a:lstStyle/>
          <a:p>
            <a:pPr algn="ctr">
              <a:spcAft>
                <a:spcPts val="600"/>
              </a:spcAft>
            </a:pPr>
            <a:fld id="{B5CEABB6-07DC-46E8-9B57-56EC44A396E5}" type="slidenum">
              <a:rPr lang="en-US" sz="1200">
                <a:solidFill>
                  <a:schemeClr val="tx1"/>
                </a:solidFill>
              </a:rPr>
              <a:pPr algn="ctr">
                <a:spcAft>
                  <a:spcPts val="600"/>
                </a:spcAft>
              </a:pPr>
              <a:t>7</a:t>
            </a:fld>
            <a:endParaRPr lang="en-US" sz="1200">
              <a:solidFill>
                <a:schemeClr val="tx1"/>
              </a:solidFill>
            </a:endParaRPr>
          </a:p>
        </p:txBody>
      </p:sp>
      <p:sp>
        <p:nvSpPr>
          <p:cNvPr id="4" name="Date Placeholder 3">
            <a:extLst>
              <a:ext uri="{FF2B5EF4-FFF2-40B4-BE49-F238E27FC236}">
                <a16:creationId xmlns:a16="http://schemas.microsoft.com/office/drawing/2014/main" id="{F86AC8EA-C6F7-AB67-D2B5-CC340D747855}"/>
              </a:ext>
            </a:extLst>
          </p:cNvPr>
          <p:cNvSpPr>
            <a:spLocks noGrp="1"/>
          </p:cNvSpPr>
          <p:nvPr>
            <p:ph type="dt" sz="half" idx="10"/>
          </p:nvPr>
        </p:nvSpPr>
        <p:spPr>
          <a:xfrm>
            <a:off x="9155917" y="6308832"/>
            <a:ext cx="2286000" cy="548640"/>
          </a:xfrm>
        </p:spPr>
        <p:txBody>
          <a:bodyPr vert="horz" lIns="91440" tIns="45720" rIns="91440" bIns="45720" rtlCol="0" anchor="ctr">
            <a:normAutofit/>
          </a:bodyPr>
          <a:lstStyle/>
          <a:p>
            <a:pPr algn="r">
              <a:spcAft>
                <a:spcPts val="600"/>
              </a:spcAft>
            </a:pPr>
            <a:r>
              <a:rPr lang="en-US" sz="1050">
                <a:solidFill>
                  <a:schemeClr val="tx1"/>
                </a:solidFill>
              </a:rPr>
              <a:t>20XX</a:t>
            </a:r>
          </a:p>
        </p:txBody>
      </p:sp>
      <p:graphicFrame>
        <p:nvGraphicFramePr>
          <p:cNvPr id="8" name="Content Placeholder 2">
            <a:extLst>
              <a:ext uri="{FF2B5EF4-FFF2-40B4-BE49-F238E27FC236}">
                <a16:creationId xmlns:a16="http://schemas.microsoft.com/office/drawing/2014/main" id="{A6512133-BF94-4862-7D45-30AB60045045}"/>
              </a:ext>
            </a:extLst>
          </p:cNvPr>
          <p:cNvGraphicFramePr/>
          <p:nvPr>
            <p:extLst>
              <p:ext uri="{D42A27DB-BD31-4B8C-83A1-F6EECF244321}">
                <p14:modId xmlns:p14="http://schemas.microsoft.com/office/powerpoint/2010/main" val="299518318"/>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01528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solidFill>
                  <a:schemeClr val="tx1"/>
                </a:solidFill>
              </a:rPr>
              <a:t>RESULTS AND ANALYSIS</a:t>
            </a:r>
          </a:p>
        </p:txBody>
      </p:sp>
      <p:sp>
        <p:nvSpPr>
          <p:cNvPr id="12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blue pie chart with a triangle and a triangle&#10;&#10;Description automatically generated">
            <a:extLst>
              <a:ext uri="{FF2B5EF4-FFF2-40B4-BE49-F238E27FC236}">
                <a16:creationId xmlns:a16="http://schemas.microsoft.com/office/drawing/2014/main" id="{2F82D80B-7D6C-C26C-C23F-F92B7A48017E}"/>
              </a:ext>
            </a:extLst>
          </p:cNvPr>
          <p:cNvPicPr>
            <a:picLocks noChangeAspect="1"/>
          </p:cNvPicPr>
          <p:nvPr/>
        </p:nvPicPr>
        <p:blipFill>
          <a:blip r:embed="rId2"/>
          <a:stretch>
            <a:fillRect/>
          </a:stretch>
        </p:blipFill>
        <p:spPr>
          <a:xfrm>
            <a:off x="342956" y="2619784"/>
            <a:ext cx="3657488" cy="3600041"/>
          </a:xfrm>
          <a:prstGeom prst="rect">
            <a:avLst/>
          </a:prstGeom>
        </p:spPr>
      </p:pic>
      <p:pic>
        <p:nvPicPr>
          <p:cNvPr id="24" name="Picture 23">
            <a:extLst>
              <a:ext uri="{FF2B5EF4-FFF2-40B4-BE49-F238E27FC236}">
                <a16:creationId xmlns:a16="http://schemas.microsoft.com/office/drawing/2014/main" id="{33350574-FF44-9876-7038-A7341C846EE9}"/>
              </a:ext>
            </a:extLst>
          </p:cNvPr>
          <p:cNvPicPr>
            <a:picLocks noChangeAspect="1"/>
          </p:cNvPicPr>
          <p:nvPr/>
        </p:nvPicPr>
        <p:blipFill>
          <a:blip r:embed="rId3"/>
          <a:stretch>
            <a:fillRect/>
          </a:stretch>
        </p:blipFill>
        <p:spPr>
          <a:xfrm>
            <a:off x="8141208" y="2965871"/>
            <a:ext cx="3758184" cy="2907867"/>
          </a:xfrm>
          <a:prstGeom prst="rect">
            <a:avLst/>
          </a:prstGeom>
        </p:spPr>
      </p:pic>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chemeClr val="tx1">
                    <a:tint val="75000"/>
                  </a:schemeClr>
                </a:solidFill>
              </a:rPr>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smtClean="0">
                <a:solidFill>
                  <a:schemeClr val="tx1">
                    <a:tint val="75000"/>
                  </a:schemeClr>
                </a:solidFill>
              </a:rPr>
              <a:pPr>
                <a:spcAft>
                  <a:spcPts val="600"/>
                </a:spcAft>
              </a:pPr>
              <a:t>8</a:t>
            </a:fld>
            <a:endParaRPr lang="en-US" sz="1200">
              <a:solidFill>
                <a:schemeClr val="tx1">
                  <a:tint val="75000"/>
                </a:schemeClr>
              </a:solidFill>
            </a:endParaRPr>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225292" y="1450655"/>
            <a:ext cx="3932030" cy="3956690"/>
          </a:xfrm>
        </p:spPr>
        <p:txBody>
          <a:bodyPr vert="horz" lIns="91440" tIns="45720" rIns="91440" bIns="45720" rtlCol="0" anchor="ctr">
            <a:normAutofit/>
          </a:bodyPr>
          <a:lstStyle/>
          <a:p>
            <a:r>
              <a:rPr lang="en-US" sz="3800" kern="1200">
                <a:solidFill>
                  <a:schemeClr val="bg1"/>
                </a:solidFill>
                <a:latin typeface="+mj-lt"/>
                <a:ea typeface="+mj-ea"/>
                <a:cs typeface="+mj-cs"/>
              </a:rPr>
              <a:t>conclusion</a:t>
            </a:r>
          </a:p>
        </p:txBody>
      </p:sp>
      <p:cxnSp>
        <p:nvCxnSpPr>
          <p:cNvPr id="22" name="Straight Connector 21">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1225292" y="5562894"/>
            <a:ext cx="3932030" cy="365125"/>
          </a:xfrm>
        </p:spPr>
        <p:txBody>
          <a:bodyPr vert="horz" lIns="91440" tIns="45720" rIns="91440" bIns="45720" rtlCol="0" anchor="ctr">
            <a:normAutofit/>
          </a:bodyPr>
          <a:lstStyle/>
          <a:p>
            <a:pPr>
              <a:spcAft>
                <a:spcPts val="600"/>
              </a:spcAft>
            </a:pPr>
            <a:r>
              <a:rPr lang="en-US" sz="1200">
                <a:solidFill>
                  <a:schemeClr val="bg1">
                    <a:lumMod val="50000"/>
                  </a:schemeClr>
                </a:solidFill>
              </a:rPr>
              <a:t>20XX</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40533" y="6356350"/>
            <a:ext cx="2050774" cy="365125"/>
          </a:xfrm>
        </p:spPr>
        <p:txBody>
          <a:bodyPr vert="horz" lIns="91440" tIns="45720" rIns="91440" bIns="45720" rtlCol="0" anchor="ctr">
            <a:normAutofit/>
          </a:bodyPr>
          <a:lstStyle/>
          <a:p>
            <a:pPr algn="l">
              <a:spcAft>
                <a:spcPts val="600"/>
              </a:spcAft>
            </a:pPr>
            <a:fld id="{B5CEABB6-07DC-46E8-9B57-56EC44A396E5}" type="slidenum">
              <a:rPr lang="en-US" sz="1200" dirty="0">
                <a:solidFill>
                  <a:schemeClr val="bg1">
                    <a:lumMod val="50000"/>
                  </a:schemeClr>
                </a:solidFill>
              </a:rPr>
              <a:pPr algn="l">
                <a:spcAft>
                  <a:spcPts val="600"/>
                </a:spcAft>
              </a:pPr>
              <a:t>9</a:t>
            </a:fld>
            <a:endParaRPr lang="en-US" sz="1200" dirty="0">
              <a:solidFill>
                <a:schemeClr val="bg1">
                  <a:lumMod val="50000"/>
                </a:schemeClr>
              </a:solidFill>
            </a:endParaRPr>
          </a:p>
        </p:txBody>
      </p:sp>
      <p:graphicFrame>
        <p:nvGraphicFramePr>
          <p:cNvPr id="16" name="TextBox 2">
            <a:extLst>
              <a:ext uri="{FF2B5EF4-FFF2-40B4-BE49-F238E27FC236}">
                <a16:creationId xmlns:a16="http://schemas.microsoft.com/office/drawing/2014/main" id="{66A73CFF-52DD-65C9-ED40-976AA54D615D}"/>
              </a:ext>
            </a:extLst>
          </p:cNvPr>
          <p:cNvGraphicFramePr/>
          <p:nvPr>
            <p:extLst>
              <p:ext uri="{D42A27DB-BD31-4B8C-83A1-F6EECF244321}">
                <p14:modId xmlns:p14="http://schemas.microsoft.com/office/powerpoint/2010/main" val="4174314554"/>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0705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2.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TM33968143</Template>
  <TotalTime>0</TotalTime>
  <Words>806</Words>
  <Application>Microsoft Office PowerPoint</Application>
  <PresentationFormat>Widescreen</PresentationFormat>
  <Paragraphs>267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Exploring Opinion Mining:  The Power of Sentiment Analysis in Digital  Communication</vt:lpstr>
      <vt:lpstr>ABSTRACT</vt:lpstr>
      <vt:lpstr>Introduction</vt:lpstr>
      <vt:lpstr>Dataset</vt:lpstr>
      <vt:lpstr>Methodology</vt:lpstr>
      <vt:lpstr>REsults and analysis</vt:lpstr>
      <vt:lpstr>REsults and analysis</vt:lpstr>
      <vt:lpstr>RESULTS AND ANALYSIS</vt:lpstr>
      <vt:lpstr>conclusion</vt:lpstr>
      <vt:lpstr>Future work</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dc:title>
  <dc:creator/>
  <cp:lastModifiedBy/>
  <cp:revision>327</cp:revision>
  <dcterms:created xsi:type="dcterms:W3CDTF">2023-12-15T04:13:18Z</dcterms:created>
  <dcterms:modified xsi:type="dcterms:W3CDTF">2023-12-24T14:07:37Z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