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wmf" ContentType="image/x-wmf"/>
  <Override PartName="/ppt/media/image10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FF06B3-4292-4776-A4AF-9D2CDFF470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4B073C-4A5F-4536-ADD8-745A0C1B8E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206AFD-D873-4818-B066-4A7AB7E53F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0FFE8-165D-4435-AB94-6566C87FC8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8C85D2-69BF-4DCB-BC4F-A464596E6A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B6BCBE-060A-463F-AEA2-AC550E3EC5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BF6D22-238C-4AD4-B258-719CB72BA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24E25F-B423-4970-B9C5-430F8174F1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0E6511-CA54-4547-9513-DF336ED369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972410-B59F-4736-ACF6-F3E11CF512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61F924-9DA1-45D9-B79C-F5CEFAC88A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900E87-93D5-4413-BF8C-5584C1E23A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86E7DB-1214-4AB9-B12A-D160AE76A6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8551D3-3D87-4B2B-B00B-836EC0B584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80B608-E339-4935-A03F-E9ACF8C0F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F947C6-26D0-4D4C-B7AA-24B4BA2546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23D52C-2756-4AB7-BA02-2F225031AC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530AC7-6A79-4AC4-BAF2-19077ECFD6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65DBE7-0824-418E-B5F5-3A58F1896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BCA88F7-16A8-49AC-ACBD-521D6984FA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5D493A-8235-47FC-95F0-B1025DF74A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87ED81-F76B-4126-B9FA-19A7CC755E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FD2248-37C1-440A-8E9D-D29131F8D1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E71592-6D4D-4071-A4A4-72044FDFC5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719F99-9547-4312-B199-2C41287318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962C86-3779-43ED-9360-707A170191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1A2D23-C1EF-4547-9D6C-5C73F88CC1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083BCE-6563-48C5-8ABF-168F8D7EE2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460728-D006-4CFB-A957-BFEC49C7D2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D86D9A-8680-415A-B0B1-0DD3866C56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918CC2-F95A-4AA8-89E6-BDEB92AF74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E86A72-5D70-4099-A3B4-91FC55B7EF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DB6BCD-AC98-4F74-ABB6-94439A80EA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3AA471-D2D2-4586-95C2-D7291151DE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B4E861C-B5D1-420A-86EC-83D3AB2983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B06CD6-A010-4331-BAB9-07A8E09A86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62C8E5-94E5-475E-9B4E-A0EF96B752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AE1E18-03AE-4200-BCB0-6F57DF845A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D72AA7-606A-4D45-8484-54D8FD6CC0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4AA7E03-EB21-4EAC-9060-C5A0B0830B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4DCA4A-4373-44F2-87A7-C074F077F7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AC57C6-2E24-4404-8A43-08160E53AD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PlaceHolder 7"/>
          <p:cNvSpPr>
            <a:spLocks noGrp="1"/>
          </p:cNvSpPr>
          <p:nvPr>
            <p:ph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B00284-67D5-4AF5-BB96-68B543C035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44DA06-BBDB-4ECB-92E7-3F380838AE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372BBC-28C1-4EC6-B2C5-C18A148E4E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CD5FE3-5915-48BF-A41E-EA8C3148FB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CABA82-C6D1-4202-A3E5-B89B672713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C8146E-B5A8-44C0-8D90-F0C0536525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8000" spc="-52" strike="noStrike">
                <a:solidFill>
                  <a:srgbClr val="262626"/>
                </a:solidFill>
                <a:latin typeface="Calibri Light"/>
              </a:rPr>
              <a:t>Образец заголовка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CEBD4C-8B79-4FF9-BA4D-B40243B4CF38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Образец заголовка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54D454-868B-4AA6-A6B9-185000A71C50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8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9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457200" y="277920"/>
            <a:ext cx="8229240" cy="58528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Образец текста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Второй уровень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Третий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Четвертый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ru-RU" sz="1400" spc="-1" strike="noStrike">
                <a:solidFill>
                  <a:srgbClr val="404040"/>
                </a:solidFill>
                <a:latin typeface="Calibri"/>
              </a:rPr>
              <a:t>Пятый уровень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7"/>
          </p:nvPr>
        </p:nvSpPr>
        <p:spPr>
          <a:xfrm>
            <a:off x="45720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8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 idx="9"/>
          </p:nvPr>
        </p:nvSpPr>
        <p:spPr>
          <a:xfrm>
            <a:off x="6553080" y="6248520"/>
            <a:ext cx="2133360" cy="45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C80F70-E841-4C48-AB6D-6F633A801DA7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8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Connector 9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Rectangle 4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Rectangle 5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1"/>
          <p:cNvSpPr>
            <a:spLocks noGrp="1"/>
          </p:cNvSpPr>
          <p:nvPr>
            <p:ph type="dt" idx="10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ftr" idx="11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12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A18AD6-4D35-4D1F-8931-446793204E40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Box 6"/>
          <p:cNvSpPr/>
          <p:nvPr/>
        </p:nvSpPr>
        <p:spPr>
          <a:xfrm>
            <a:off x="1043640" y="188640"/>
            <a:ext cx="7127640" cy="3989160"/>
          </a:xfrm>
          <a:prstGeom prst="rect">
            <a:avLst/>
          </a:prstGeom>
          <a:solidFill>
            <a:schemeClr val="accent1">
              <a:alpha val="60000"/>
            </a:schemeClr>
          </a:solidFill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599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Применение определенного интеграла при решении физических задач: вычисление пути, пройденного телом при прямолинейном движении, вычисление работы силы, произведенной при прямолинейном движении.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440" y="1556640"/>
            <a:ext cx="7201080" cy="938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4000"/>
          </a:bodyPr>
          <a:p>
            <a:pPr>
              <a:lnSpc>
                <a:spcPct val="85000"/>
              </a:lnSpc>
              <a:buNone/>
            </a:pPr>
            <a:br>
              <a:rPr sz="4800"/>
            </a:b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Рассмотрим примеры задач по данной теме</a:t>
            </a:r>
            <a:br>
              <a:rPr sz="4800"/>
            </a:br>
            <a:br>
              <a:rPr sz="4800"/>
            </a:b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№ 1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95640" y="2925000"/>
            <a:ext cx="7619760" cy="4373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РЕШЕНИЕ: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845000"/>
            <a:ext cx="8074800" cy="4373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01" name="Picture 2" descr=""/>
          <p:cNvPicPr/>
          <p:nvPr/>
        </p:nvPicPr>
        <p:blipFill>
          <a:blip r:embed="rId2"/>
          <a:stretch/>
        </p:blipFill>
        <p:spPr>
          <a:xfrm>
            <a:off x="2644920" y="4221000"/>
            <a:ext cx="3835080" cy="1072800"/>
          </a:xfrm>
          <a:prstGeom prst="rect">
            <a:avLst/>
          </a:prstGeom>
          <a:ln w="9525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№ </a:t>
            </a: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2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95640" y="1700640"/>
            <a:ext cx="8146800" cy="4373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Решение: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6" name="TextBox 2"/>
          <p:cNvSpPr/>
          <p:nvPr/>
        </p:nvSpPr>
        <p:spPr>
          <a:xfrm>
            <a:off x="2987640" y="4381560"/>
            <a:ext cx="3024000" cy="1430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Ответ: 5 м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№ </a:t>
            </a: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5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00208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404040"/>
                </a:solidFill>
                <a:latin typeface="Segoe Script"/>
              </a:rPr>
              <a:t>Какую работу совершает сила в 10Н при растяжении пружины на 2 см?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Решение: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930800" cy="437328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№ </a:t>
            </a: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7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8362440" cy="43732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404040"/>
                </a:solidFill>
                <a:latin typeface="Segoe Script"/>
              </a:rPr>
              <a:t>Определить силу давления воды на стенку шлюза, длина которого 20 м, а высота 5 м (считая шлюз доверху заполненным водой).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Решение: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752480"/>
            <a:ext cx="7619760" cy="4647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buClr>
                <a:srgbClr val="e4831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Физические приложения определенного интеграла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404040"/>
                </a:solidFill>
                <a:latin typeface="Courier New"/>
              </a:rPr>
              <a:t>А)Вычисление работы движущегося тела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404040"/>
                </a:solidFill>
                <a:latin typeface="Courier New"/>
              </a:rPr>
              <a:t>Б)Вычисление перемещения движущегося тела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404040"/>
                </a:solidFill>
                <a:latin typeface="Courier New"/>
              </a:rPr>
              <a:t>В)Вычисление массы тела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404040"/>
                </a:solidFill>
                <a:latin typeface="Courier New"/>
              </a:rPr>
              <a:t>Г)Вычисление электрического заряда в проводнике с током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404640"/>
            <a:ext cx="8457840" cy="1425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6000"/>
          </a:bodyPr>
          <a:p>
            <a:pPr>
              <a:lnSpc>
                <a:spcPct val="85000"/>
              </a:lnSpc>
              <a:buNone/>
            </a:pPr>
            <a:r>
              <a:rPr b="0" lang="ru-RU" sz="4000" spc="-52" strike="noStrike">
                <a:solidFill>
                  <a:srgbClr val="404040"/>
                </a:solidFill>
                <a:latin typeface="Calibri Light"/>
              </a:rPr>
              <a:t>Схема решения физических задач с использованием определенного интеграла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2206800"/>
            <a:ext cx="8229240" cy="3847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404040"/>
                </a:solidFill>
                <a:latin typeface="Courier New"/>
              </a:rPr>
              <a:t>А) выбрать формулу классической физики, соответствующую условию задачи,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404040"/>
                </a:solidFill>
                <a:latin typeface="Courier New"/>
              </a:rPr>
              <a:t>Б) найти дифференциал искомой величины на основании этой формулы,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404040"/>
                </a:solidFill>
                <a:latin typeface="Courier New"/>
              </a:rPr>
              <a:t>В) установить промежуток интегрирования,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404040"/>
                </a:solidFill>
                <a:latin typeface="Courier New"/>
              </a:rPr>
              <a:t>Г) вычислить интеграл, т.е. найти искомую величину.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4" descr="Рисунок1"/>
          <p:cNvPicPr/>
          <p:nvPr/>
        </p:nvPicPr>
        <p:blipFill>
          <a:blip r:embed="rId1"/>
          <a:stretch/>
        </p:blipFill>
        <p:spPr>
          <a:xfrm>
            <a:off x="292680" y="404640"/>
            <a:ext cx="8599320" cy="56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9" descr="D:\Безымянныйуфпр.jpg"/>
          <p:cNvPicPr/>
          <p:nvPr/>
        </p:nvPicPr>
        <p:blipFill>
          <a:blip r:embed="rId1"/>
          <a:stretch/>
        </p:blipFill>
        <p:spPr>
          <a:xfrm rot="1200">
            <a:off x="4571280" y="2905200"/>
            <a:ext cx="4427640" cy="2989800"/>
          </a:xfrm>
          <a:prstGeom prst="rect">
            <a:avLst/>
          </a:prstGeom>
          <a:ln w="9525">
            <a:noFill/>
          </a:ln>
        </p:spPr>
      </p:pic>
      <p:sp>
        <p:nvSpPr>
          <p:cNvPr id="188" name="Text Box 2"/>
          <p:cNvSpPr/>
          <p:nvPr/>
        </p:nvSpPr>
        <p:spPr>
          <a:xfrm>
            <a:off x="467640" y="206280"/>
            <a:ext cx="792036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901"/>
              </a:spcBef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1. Нахождение пути, пройденного телом при прямолинейном движении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TextBox 1"/>
          <p:cNvSpPr/>
          <p:nvPr/>
        </p:nvSpPr>
        <p:spPr>
          <a:xfrm>
            <a:off x="276840" y="673560"/>
            <a:ext cx="4295160" cy="5850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Как известно, путь, пройденный телом при равномерном движении за время t, вычисляется по формуле S= vt.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Если тело движется неравномерно в одном направлении и скорость его меняется в зависимости от времени t, т. е. v=f(t), то  для нахождения пути, пройденного телом за время от t1 до t2, разделим этот промежуток времени на   n   равных частей  Δt. В каждой из таких частей скорость можно считать постоянной и равной значению скорости в конце этого промежутка. Тогда пройденный телом путь будет приблизительно равен сумме: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6" descr="Безымянный"/>
          <p:cNvPicPr/>
          <p:nvPr/>
        </p:nvPicPr>
        <p:blipFill>
          <a:blip r:embed="rId1"/>
          <a:stretch/>
        </p:blipFill>
        <p:spPr>
          <a:xfrm>
            <a:off x="611640" y="901800"/>
            <a:ext cx="8064360" cy="5407200"/>
          </a:xfrm>
          <a:prstGeom prst="rect">
            <a:avLst/>
          </a:prstGeom>
          <a:ln w="9525">
            <a:noFill/>
          </a:ln>
        </p:spPr>
      </p:pic>
      <p:sp>
        <p:nvSpPr>
          <p:cNvPr id="191" name="Rectangle 11"/>
          <p:cNvSpPr/>
          <p:nvPr/>
        </p:nvSpPr>
        <p:spPr>
          <a:xfrm>
            <a:off x="1684440" y="260280"/>
            <a:ext cx="6316560" cy="63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3. Вычисление работы силы, произведенной 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при прямолинейном движении тела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"/>
          <p:cNvSpPr/>
          <p:nvPr/>
        </p:nvSpPr>
        <p:spPr>
          <a:xfrm>
            <a:off x="1908000" y="189000"/>
            <a:ext cx="532728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4.Вычисление работы, затраченной на растяжение или сжатие пружины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3" name="Picture 6" descr=""/>
          <p:cNvPicPr/>
          <p:nvPr/>
        </p:nvPicPr>
        <p:blipFill>
          <a:blip r:embed="rId1"/>
          <a:stretch/>
        </p:blipFill>
        <p:spPr>
          <a:xfrm>
            <a:off x="395640" y="980640"/>
            <a:ext cx="8663400" cy="5208480"/>
          </a:xfrm>
          <a:prstGeom prst="rect">
            <a:avLst/>
          </a:prstGeom>
          <a:ln w="9525"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3"/>
          <p:cNvSpPr/>
          <p:nvPr/>
        </p:nvSpPr>
        <p:spPr>
          <a:xfrm>
            <a:off x="107640" y="189000"/>
            <a:ext cx="8928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</a:rPr>
              <a:t>5.Определение силы давления жидкости на вертикально расположенную пластинку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Picture 3" descr="D:\рилритдщ..jpg"/>
          <p:cNvPicPr/>
          <p:nvPr/>
        </p:nvPicPr>
        <p:blipFill>
          <a:blip r:embed="rId1"/>
          <a:stretch/>
        </p:blipFill>
        <p:spPr>
          <a:xfrm>
            <a:off x="0" y="827280"/>
            <a:ext cx="9143640" cy="6030360"/>
          </a:xfrm>
          <a:prstGeom prst="rect">
            <a:avLst/>
          </a:prstGeom>
          <a:ln w="9525"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 descr="D:\льджьждь.jpg"/>
          <p:cNvPicPr/>
          <p:nvPr/>
        </p:nvPicPr>
        <p:blipFill>
          <a:blip r:embed="rId1"/>
          <a:stretch/>
        </p:blipFill>
        <p:spPr>
          <a:xfrm>
            <a:off x="192240" y="476280"/>
            <a:ext cx="8494200" cy="5417640"/>
          </a:xfrm>
          <a:prstGeom prst="rect">
            <a:avLst/>
          </a:prstGeom>
          <a:ln w="9525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1644</TotalTime>
  <Application>LibreOffice/7.3.7.2$Linux_X86_64 LibreOffice_project/30$Build-2</Application>
  <AppVersion>15.0000</AppVersion>
  <Words>907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2012-07-02T17:36:58Z</dcterms:created>
  <dc:creator>Настюша</dc:creator>
  <dc:description/>
  <dc:language>en-US</dc:language>
  <cp:lastModifiedBy/>
  <dcterms:modified xsi:type="dcterms:W3CDTF">2023-04-28T02:31:23Z</dcterms:modified>
  <cp:revision>78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41</vt:i4>
  </property>
</Properties>
</file>