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70FFF00B-C98D-40AE-9571-01C3228EC511}" type="datetimeFigureOut">
              <a:rPr lang="ru-RU" smtClean="0"/>
              <a:t>01.08.2024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6A5C644-57C1-436D-8CDD-C74C78F3679E}" type="slidenum">
              <a:rPr lang="ru-RU" smtClean="0"/>
              <a:t>‹#›</a:t>
            </a:fld>
            <a:endParaRPr lang="ru-RU"/>
          </a:p>
        </p:txBody>
      </p:sp>
    </p:spTree>
    <p:extLst>
      <p:ext uri="{BB962C8B-B14F-4D97-AF65-F5344CB8AC3E}">
        <p14:creationId xmlns:p14="http://schemas.microsoft.com/office/powerpoint/2010/main" val="2975247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0FFF00B-C98D-40AE-9571-01C3228EC511}" type="datetimeFigureOut">
              <a:rPr lang="ru-RU" smtClean="0"/>
              <a:t>01.08.2024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6A5C644-57C1-436D-8CDD-C74C78F3679E}" type="slidenum">
              <a:rPr lang="ru-RU" smtClean="0"/>
              <a:t>‹#›</a:t>
            </a:fld>
            <a:endParaRPr lang="ru-RU"/>
          </a:p>
        </p:txBody>
      </p:sp>
    </p:spTree>
    <p:extLst>
      <p:ext uri="{BB962C8B-B14F-4D97-AF65-F5344CB8AC3E}">
        <p14:creationId xmlns:p14="http://schemas.microsoft.com/office/powerpoint/2010/main" val="2496712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0FFF00B-C98D-40AE-9571-01C3228EC511}" type="datetimeFigureOut">
              <a:rPr lang="ru-RU" smtClean="0"/>
              <a:t>01.08.2024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6A5C644-57C1-436D-8CDD-C74C78F3679E}" type="slidenum">
              <a:rPr lang="ru-RU" smtClean="0"/>
              <a:t>‹#›</a:t>
            </a:fld>
            <a:endParaRPr lang="ru-RU"/>
          </a:p>
        </p:txBody>
      </p:sp>
    </p:spTree>
    <p:extLst>
      <p:ext uri="{BB962C8B-B14F-4D97-AF65-F5344CB8AC3E}">
        <p14:creationId xmlns:p14="http://schemas.microsoft.com/office/powerpoint/2010/main" val="671191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0FFF00B-C98D-40AE-9571-01C3228EC511}" type="datetimeFigureOut">
              <a:rPr lang="ru-RU" smtClean="0"/>
              <a:t>01.08.2024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6A5C644-57C1-436D-8CDD-C74C78F3679E}" type="slidenum">
              <a:rPr lang="ru-RU" smtClean="0"/>
              <a:t>‹#›</a:t>
            </a:fld>
            <a:endParaRPr lang="ru-RU"/>
          </a:p>
        </p:txBody>
      </p:sp>
    </p:spTree>
    <p:extLst>
      <p:ext uri="{BB962C8B-B14F-4D97-AF65-F5344CB8AC3E}">
        <p14:creationId xmlns:p14="http://schemas.microsoft.com/office/powerpoint/2010/main" val="656572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70FFF00B-C98D-40AE-9571-01C3228EC511}" type="datetimeFigureOut">
              <a:rPr lang="ru-RU" smtClean="0"/>
              <a:t>01.08.2024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6A5C644-57C1-436D-8CDD-C74C78F3679E}" type="slidenum">
              <a:rPr lang="ru-RU" smtClean="0"/>
              <a:t>‹#›</a:t>
            </a:fld>
            <a:endParaRPr lang="ru-RU"/>
          </a:p>
        </p:txBody>
      </p:sp>
    </p:spTree>
    <p:extLst>
      <p:ext uri="{BB962C8B-B14F-4D97-AF65-F5344CB8AC3E}">
        <p14:creationId xmlns:p14="http://schemas.microsoft.com/office/powerpoint/2010/main" val="20735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70FFF00B-C98D-40AE-9571-01C3228EC511}" type="datetimeFigureOut">
              <a:rPr lang="ru-RU" smtClean="0"/>
              <a:t>01.08.2024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6A5C644-57C1-436D-8CDD-C74C78F3679E}" type="slidenum">
              <a:rPr lang="ru-RU" smtClean="0"/>
              <a:t>‹#›</a:t>
            </a:fld>
            <a:endParaRPr lang="ru-RU"/>
          </a:p>
        </p:txBody>
      </p:sp>
    </p:spTree>
    <p:extLst>
      <p:ext uri="{BB962C8B-B14F-4D97-AF65-F5344CB8AC3E}">
        <p14:creationId xmlns:p14="http://schemas.microsoft.com/office/powerpoint/2010/main" val="2211619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70FFF00B-C98D-40AE-9571-01C3228EC511}" type="datetimeFigureOut">
              <a:rPr lang="ru-RU" smtClean="0"/>
              <a:t>01.08.2024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66A5C644-57C1-436D-8CDD-C74C78F3679E}" type="slidenum">
              <a:rPr lang="ru-RU" smtClean="0"/>
              <a:t>‹#›</a:t>
            </a:fld>
            <a:endParaRPr lang="ru-RU"/>
          </a:p>
        </p:txBody>
      </p:sp>
    </p:spTree>
    <p:extLst>
      <p:ext uri="{BB962C8B-B14F-4D97-AF65-F5344CB8AC3E}">
        <p14:creationId xmlns:p14="http://schemas.microsoft.com/office/powerpoint/2010/main" val="2524381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70FFF00B-C98D-40AE-9571-01C3228EC511}" type="datetimeFigureOut">
              <a:rPr lang="ru-RU" smtClean="0"/>
              <a:t>01.08.2024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66A5C644-57C1-436D-8CDD-C74C78F3679E}" type="slidenum">
              <a:rPr lang="ru-RU" smtClean="0"/>
              <a:t>‹#›</a:t>
            </a:fld>
            <a:endParaRPr lang="ru-RU"/>
          </a:p>
        </p:txBody>
      </p:sp>
    </p:spTree>
    <p:extLst>
      <p:ext uri="{BB962C8B-B14F-4D97-AF65-F5344CB8AC3E}">
        <p14:creationId xmlns:p14="http://schemas.microsoft.com/office/powerpoint/2010/main" val="2432224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0FFF00B-C98D-40AE-9571-01C3228EC511}" type="datetimeFigureOut">
              <a:rPr lang="ru-RU" smtClean="0"/>
              <a:t>01.08.2024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66A5C644-57C1-436D-8CDD-C74C78F3679E}" type="slidenum">
              <a:rPr lang="ru-RU" smtClean="0"/>
              <a:t>‹#›</a:t>
            </a:fld>
            <a:endParaRPr lang="ru-RU"/>
          </a:p>
        </p:txBody>
      </p:sp>
    </p:spTree>
    <p:extLst>
      <p:ext uri="{BB962C8B-B14F-4D97-AF65-F5344CB8AC3E}">
        <p14:creationId xmlns:p14="http://schemas.microsoft.com/office/powerpoint/2010/main" val="2970035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70FFF00B-C98D-40AE-9571-01C3228EC511}" type="datetimeFigureOut">
              <a:rPr lang="ru-RU" smtClean="0"/>
              <a:t>01.08.2024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6A5C644-57C1-436D-8CDD-C74C78F3679E}" type="slidenum">
              <a:rPr lang="ru-RU" smtClean="0"/>
              <a:t>‹#›</a:t>
            </a:fld>
            <a:endParaRPr lang="ru-RU"/>
          </a:p>
        </p:txBody>
      </p:sp>
    </p:spTree>
    <p:extLst>
      <p:ext uri="{BB962C8B-B14F-4D97-AF65-F5344CB8AC3E}">
        <p14:creationId xmlns:p14="http://schemas.microsoft.com/office/powerpoint/2010/main" val="3326096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70FFF00B-C98D-40AE-9571-01C3228EC511}" type="datetimeFigureOut">
              <a:rPr lang="ru-RU" smtClean="0"/>
              <a:t>01.08.2024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6A5C644-57C1-436D-8CDD-C74C78F3679E}" type="slidenum">
              <a:rPr lang="ru-RU" smtClean="0"/>
              <a:t>‹#›</a:t>
            </a:fld>
            <a:endParaRPr lang="ru-RU"/>
          </a:p>
        </p:txBody>
      </p:sp>
    </p:spTree>
    <p:extLst>
      <p:ext uri="{BB962C8B-B14F-4D97-AF65-F5344CB8AC3E}">
        <p14:creationId xmlns:p14="http://schemas.microsoft.com/office/powerpoint/2010/main" val="4189922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FFF00B-C98D-40AE-9571-01C3228EC511}" type="datetimeFigureOut">
              <a:rPr lang="ru-RU" smtClean="0"/>
              <a:t>01.08.2024</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A5C644-57C1-436D-8CDD-C74C78F3679E}" type="slidenum">
              <a:rPr lang="ru-RU" smtClean="0"/>
              <a:t>‹#›</a:t>
            </a:fld>
            <a:endParaRPr lang="ru-RU"/>
          </a:p>
        </p:txBody>
      </p:sp>
    </p:spTree>
    <p:extLst>
      <p:ext uri="{BB962C8B-B14F-4D97-AF65-F5344CB8AC3E}">
        <p14:creationId xmlns:p14="http://schemas.microsoft.com/office/powerpoint/2010/main" val="4116653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Autofit/>
          </a:bodyPr>
          <a:lstStyle/>
          <a:p>
            <a:r>
              <a:rPr lang="ru-RU" sz="3600" b="1" dirty="0"/>
              <a:t>Разработка приложения для отбора случаев стационарного лечения на экспертизу качества медицинской помощи с применением технологий искусственного интеллекта</a:t>
            </a:r>
            <a:endParaRPr lang="ru-RU" sz="3600" dirty="0"/>
          </a:p>
        </p:txBody>
      </p:sp>
      <p:sp>
        <p:nvSpPr>
          <p:cNvPr id="3" name="Подзаголовок 2"/>
          <p:cNvSpPr>
            <a:spLocks noGrp="1"/>
          </p:cNvSpPr>
          <p:nvPr>
            <p:ph type="subTitle" idx="1"/>
          </p:nvPr>
        </p:nvSpPr>
        <p:spPr/>
        <p:txBody>
          <a:bodyPr/>
          <a:lstStyle/>
          <a:p>
            <a:r>
              <a:rPr lang="ru-RU" dirty="0" err="1"/>
              <a:t>Geekbrains</a:t>
            </a:r>
            <a:endParaRPr lang="ru-RU" dirty="0"/>
          </a:p>
          <a:p>
            <a:endParaRPr lang="ru-RU" dirty="0"/>
          </a:p>
        </p:txBody>
      </p:sp>
    </p:spTree>
    <p:extLst>
      <p:ext uri="{BB962C8B-B14F-4D97-AF65-F5344CB8AC3E}">
        <p14:creationId xmlns:p14="http://schemas.microsoft.com/office/powerpoint/2010/main" val="1145707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3. Создание </a:t>
            </a:r>
            <a:r>
              <a:rPr lang="ru-RU" dirty="0" err="1" smtClean="0"/>
              <a:t>нейросетевой</a:t>
            </a:r>
            <a:r>
              <a:rPr lang="ru-RU" dirty="0" smtClean="0"/>
              <a:t> модели и ее обучение</a:t>
            </a:r>
            <a:endParaRPr lang="ru-RU" dirty="0"/>
          </a:p>
        </p:txBody>
      </p:sp>
      <p:pic>
        <p:nvPicPr>
          <p:cNvPr id="4" name="Объект 3"/>
          <p:cNvPicPr>
            <a:picLocks noGrp="1" noChangeAspect="1"/>
          </p:cNvPicPr>
          <p:nvPr>
            <p:ph idx="1"/>
          </p:nvPr>
        </p:nvPicPr>
        <p:blipFill>
          <a:blip r:embed="rId2"/>
          <a:stretch>
            <a:fillRect/>
          </a:stretch>
        </p:blipFill>
        <p:spPr>
          <a:xfrm>
            <a:off x="2249905" y="1690688"/>
            <a:ext cx="8231886" cy="4764497"/>
          </a:xfrm>
          <a:prstGeom prst="rect">
            <a:avLst/>
          </a:prstGeom>
        </p:spPr>
      </p:pic>
    </p:spTree>
    <p:extLst>
      <p:ext uri="{BB962C8B-B14F-4D97-AF65-F5344CB8AC3E}">
        <p14:creationId xmlns:p14="http://schemas.microsoft.com/office/powerpoint/2010/main" val="3613068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3. Создание </a:t>
            </a:r>
            <a:r>
              <a:rPr lang="ru-RU" dirty="0" err="1" smtClean="0"/>
              <a:t>нейросетевой</a:t>
            </a:r>
            <a:r>
              <a:rPr lang="ru-RU" dirty="0" smtClean="0"/>
              <a:t> модели и ее обучение</a:t>
            </a:r>
            <a:endParaRPr lang="ru-RU" dirty="0"/>
          </a:p>
        </p:txBody>
      </p:sp>
      <p:sp>
        <p:nvSpPr>
          <p:cNvPr id="3" name="Объект 2"/>
          <p:cNvSpPr>
            <a:spLocks noGrp="1"/>
          </p:cNvSpPr>
          <p:nvPr>
            <p:ph idx="1"/>
          </p:nvPr>
        </p:nvSpPr>
        <p:spPr/>
        <p:txBody>
          <a:bodyPr/>
          <a:lstStyle/>
          <a:p>
            <a:r>
              <a:rPr lang="ru-RU" dirty="0"/>
              <a:t>Оптимальными параметрами по данному поиску оказались следующие:</a:t>
            </a:r>
          </a:p>
          <a:p>
            <a:pPr marL="0" indent="0">
              <a:buNone/>
            </a:pPr>
            <a:r>
              <a:rPr lang="en-US" dirty="0"/>
              <a:t>best={'bootstrap': False,</a:t>
            </a:r>
            <a:endParaRPr lang="ru-RU" dirty="0"/>
          </a:p>
          <a:p>
            <a:pPr marL="0" indent="0">
              <a:buNone/>
            </a:pPr>
            <a:r>
              <a:rPr lang="en-US" dirty="0"/>
              <a:t> '</a:t>
            </a:r>
            <a:r>
              <a:rPr lang="en-US" dirty="0" err="1"/>
              <a:t>max_depth</a:t>
            </a:r>
            <a:r>
              <a:rPr lang="en-US" dirty="0"/>
              <a:t>': 150,</a:t>
            </a:r>
            <a:endParaRPr lang="ru-RU" dirty="0"/>
          </a:p>
          <a:p>
            <a:pPr marL="0" indent="0">
              <a:buNone/>
            </a:pPr>
            <a:r>
              <a:rPr lang="en-US" dirty="0"/>
              <a:t> '</a:t>
            </a:r>
            <a:r>
              <a:rPr lang="en-US" dirty="0" err="1"/>
              <a:t>max_features</a:t>
            </a:r>
            <a:r>
              <a:rPr lang="en-US" dirty="0"/>
              <a:t>': '</a:t>
            </a:r>
            <a:r>
              <a:rPr lang="en-US" dirty="0" err="1"/>
              <a:t>sqrt</a:t>
            </a:r>
            <a:r>
              <a:rPr lang="en-US" dirty="0"/>
              <a:t>',</a:t>
            </a:r>
            <a:endParaRPr lang="ru-RU" dirty="0"/>
          </a:p>
          <a:p>
            <a:pPr marL="0" indent="0">
              <a:buNone/>
            </a:pPr>
            <a:r>
              <a:rPr lang="en-US" dirty="0"/>
              <a:t> '</a:t>
            </a:r>
            <a:r>
              <a:rPr lang="en-US" dirty="0" err="1"/>
              <a:t>min_samples_leaf</a:t>
            </a:r>
            <a:r>
              <a:rPr lang="en-US" dirty="0"/>
              <a:t>': 2,</a:t>
            </a:r>
            <a:endParaRPr lang="ru-RU" dirty="0"/>
          </a:p>
          <a:p>
            <a:pPr marL="0" indent="0">
              <a:buNone/>
            </a:pPr>
            <a:r>
              <a:rPr lang="en-US" dirty="0"/>
              <a:t> '</a:t>
            </a:r>
            <a:r>
              <a:rPr lang="en-US" dirty="0" err="1"/>
              <a:t>min_samples_split</a:t>
            </a:r>
            <a:r>
              <a:rPr lang="en-US" dirty="0"/>
              <a:t>': 22,</a:t>
            </a:r>
            <a:endParaRPr lang="ru-RU" dirty="0"/>
          </a:p>
          <a:p>
            <a:pPr marL="0" indent="0">
              <a:buNone/>
            </a:pPr>
            <a:r>
              <a:rPr lang="en-US" dirty="0"/>
              <a:t> '</a:t>
            </a:r>
            <a:r>
              <a:rPr lang="en-US" dirty="0" err="1"/>
              <a:t>n_estimators</a:t>
            </a:r>
            <a:r>
              <a:rPr lang="en-US" dirty="0"/>
              <a:t>': 700}</a:t>
            </a:r>
            <a:endParaRPr lang="ru-RU" dirty="0"/>
          </a:p>
          <a:p>
            <a:endParaRPr lang="ru-RU" dirty="0"/>
          </a:p>
        </p:txBody>
      </p:sp>
    </p:spTree>
    <p:extLst>
      <p:ext uri="{BB962C8B-B14F-4D97-AF65-F5344CB8AC3E}">
        <p14:creationId xmlns:p14="http://schemas.microsoft.com/office/powerpoint/2010/main" val="1644882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3. Создание </a:t>
            </a:r>
            <a:r>
              <a:rPr lang="ru-RU" dirty="0" err="1" smtClean="0"/>
              <a:t>нейросетевой</a:t>
            </a:r>
            <a:r>
              <a:rPr lang="ru-RU" dirty="0" smtClean="0"/>
              <a:t> модели и ее обучение</a:t>
            </a:r>
            <a:endParaRPr lang="ru-RU" dirty="0"/>
          </a:p>
        </p:txBody>
      </p:sp>
      <p:pic>
        <p:nvPicPr>
          <p:cNvPr id="4" name="Объект 3"/>
          <p:cNvPicPr>
            <a:picLocks noGrp="1" noChangeAspect="1"/>
          </p:cNvPicPr>
          <p:nvPr>
            <p:ph idx="1"/>
          </p:nvPr>
        </p:nvPicPr>
        <p:blipFill>
          <a:blip r:embed="rId2"/>
          <a:stretch>
            <a:fillRect/>
          </a:stretch>
        </p:blipFill>
        <p:spPr>
          <a:xfrm>
            <a:off x="969687" y="2438399"/>
            <a:ext cx="10252626" cy="2813365"/>
          </a:xfrm>
          <a:prstGeom prst="rect">
            <a:avLst/>
          </a:prstGeom>
        </p:spPr>
      </p:pic>
    </p:spTree>
    <p:extLst>
      <p:ext uri="{BB962C8B-B14F-4D97-AF65-F5344CB8AC3E}">
        <p14:creationId xmlns:p14="http://schemas.microsoft.com/office/powerpoint/2010/main" val="562450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4. Экспорт </a:t>
            </a:r>
            <a:r>
              <a:rPr lang="ru-RU" dirty="0" err="1" smtClean="0"/>
              <a:t>нейросети</a:t>
            </a:r>
            <a:r>
              <a:rPr lang="ru-RU" dirty="0" smtClean="0"/>
              <a:t> в отдельное приложение для использования конечным пользователем.</a:t>
            </a:r>
            <a:endParaRPr lang="ru-RU" dirty="0" smtClean="0"/>
          </a:p>
        </p:txBody>
      </p:sp>
      <p:pic>
        <p:nvPicPr>
          <p:cNvPr id="5" name="Объект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96931" y="2443631"/>
            <a:ext cx="3798137" cy="3115326"/>
          </a:xfrm>
          <a:prstGeom prst="rect">
            <a:avLst/>
          </a:prstGeom>
          <a:noFill/>
        </p:spPr>
      </p:pic>
    </p:spTree>
    <p:extLst>
      <p:ext uri="{BB962C8B-B14F-4D97-AF65-F5344CB8AC3E}">
        <p14:creationId xmlns:p14="http://schemas.microsoft.com/office/powerpoint/2010/main" val="1572554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4. Экспорт </a:t>
            </a:r>
            <a:r>
              <a:rPr lang="ru-RU" dirty="0" err="1" smtClean="0"/>
              <a:t>нейросети</a:t>
            </a:r>
            <a:r>
              <a:rPr lang="ru-RU" dirty="0" smtClean="0"/>
              <a:t> в отдельное приложение для использования конечным пользователем.</a:t>
            </a:r>
            <a:endParaRPr lang="ru-RU" dirty="0" smtClean="0"/>
          </a:p>
        </p:txBody>
      </p:sp>
      <p:pic>
        <p:nvPicPr>
          <p:cNvPr id="6" name="Объект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72714" y="2806374"/>
            <a:ext cx="5846571" cy="2389839"/>
          </a:xfrm>
          <a:prstGeom prst="rect">
            <a:avLst/>
          </a:prstGeom>
          <a:noFill/>
        </p:spPr>
      </p:pic>
    </p:spTree>
    <p:extLst>
      <p:ext uri="{BB962C8B-B14F-4D97-AF65-F5344CB8AC3E}">
        <p14:creationId xmlns:p14="http://schemas.microsoft.com/office/powerpoint/2010/main" val="2567343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t>Заключение</a:t>
            </a:r>
            <a:endParaRPr lang="ru-RU" dirty="0"/>
          </a:p>
        </p:txBody>
      </p:sp>
      <p:sp>
        <p:nvSpPr>
          <p:cNvPr id="3" name="Объект 2"/>
          <p:cNvSpPr>
            <a:spLocks noGrp="1"/>
          </p:cNvSpPr>
          <p:nvPr>
            <p:ph idx="1"/>
          </p:nvPr>
        </p:nvSpPr>
        <p:spPr/>
        <p:txBody>
          <a:bodyPr>
            <a:normAutofit fontScale="77500" lnSpcReduction="20000"/>
          </a:bodyPr>
          <a:lstStyle/>
          <a:p>
            <a:pPr marL="0" indent="0">
              <a:buNone/>
            </a:pPr>
            <a:r>
              <a:rPr lang="ru-RU" dirty="0"/>
              <a:t>1. Оптимизация отбора случаев на плановую экспертизу качества медицинской помощи методом случайной выборки это путь увеличения мощности работы страховых медицинских организаций, который позволит увеличить качество оказываемой медицинской помощи в целом.</a:t>
            </a:r>
          </a:p>
          <a:p>
            <a:pPr marL="0" indent="0">
              <a:buNone/>
            </a:pPr>
            <a:r>
              <a:rPr lang="ru-RU" dirty="0"/>
              <a:t>2. Создан </a:t>
            </a:r>
            <a:r>
              <a:rPr lang="ru-RU" dirty="0" err="1"/>
              <a:t>sql</a:t>
            </a:r>
            <a:r>
              <a:rPr lang="ru-RU" dirty="0"/>
              <a:t> запрос для получения обучающей выборки для </a:t>
            </a:r>
            <a:r>
              <a:rPr lang="ru-RU" dirty="0" err="1"/>
              <a:t>нейросетевой</a:t>
            </a:r>
            <a:r>
              <a:rPr lang="ru-RU" dirty="0"/>
              <a:t> модели</a:t>
            </a:r>
          </a:p>
          <a:p>
            <a:pPr marL="0" indent="0">
              <a:buNone/>
            </a:pPr>
            <a:r>
              <a:rPr lang="ru-RU" dirty="0"/>
              <a:t>3. Обучена модель классификации для предсказания случаев медицинской помощи, характеризующихся наличием дефектов качества медицинской помощи</a:t>
            </a:r>
          </a:p>
          <a:p>
            <a:pPr marL="0" indent="0">
              <a:buNone/>
            </a:pPr>
            <a:r>
              <a:rPr lang="ru-RU" dirty="0"/>
              <a:t>4. Создан </a:t>
            </a:r>
            <a:r>
              <a:rPr lang="ru-RU" dirty="0" err="1"/>
              <a:t>sql</a:t>
            </a:r>
            <a:r>
              <a:rPr lang="ru-RU" dirty="0"/>
              <a:t> запрос для получения выборки для последующего предсказания приложением и отбора случаев на плановую экспертизу качества медицинской помощи методом случайной выборки</a:t>
            </a:r>
          </a:p>
          <a:p>
            <a:pPr marL="0" indent="0">
              <a:buNone/>
            </a:pPr>
            <a:r>
              <a:rPr lang="ru-RU" dirty="0"/>
              <a:t>5. Разработано приложения для предсказания в предложенной выборке случаев медицинской помощи, характеризующихся наличием дефектов качества медицинской помощи</a:t>
            </a:r>
          </a:p>
          <a:p>
            <a:endParaRPr lang="ru-RU" dirty="0"/>
          </a:p>
        </p:txBody>
      </p:sp>
    </p:spTree>
    <p:extLst>
      <p:ext uri="{BB962C8B-B14F-4D97-AF65-F5344CB8AC3E}">
        <p14:creationId xmlns:p14="http://schemas.microsoft.com/office/powerpoint/2010/main" val="2950895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Давайте знакомиться!</a:t>
            </a:r>
            <a:endParaRPr lang="ru-RU" dirty="0"/>
          </a:p>
        </p:txBody>
      </p:sp>
      <p:sp>
        <p:nvSpPr>
          <p:cNvPr id="3" name="Объект 2"/>
          <p:cNvSpPr>
            <a:spLocks noGrp="1"/>
          </p:cNvSpPr>
          <p:nvPr>
            <p:ph idx="1"/>
          </p:nvPr>
        </p:nvSpPr>
        <p:spPr/>
        <p:txBody>
          <a:bodyPr/>
          <a:lstStyle/>
          <a:p>
            <a:pPr marL="0" indent="0" algn="ctr">
              <a:buNone/>
            </a:pPr>
            <a:r>
              <a:rPr lang="ru-RU" dirty="0" smtClean="0"/>
              <a:t>Гусев Демид Дмитриевич</a:t>
            </a:r>
          </a:p>
          <a:p>
            <a:r>
              <a:rPr lang="ru-RU" dirty="0" smtClean="0"/>
              <a:t>Ведущий специалист-эксперт отдела модернизации системы обязательного медицинского страхования территориального фонда ОМС Тульской области</a:t>
            </a:r>
          </a:p>
          <a:p>
            <a:r>
              <a:rPr lang="ru-RU" dirty="0" smtClean="0"/>
              <a:t>Ассистент кафедры Пропедевтики внутренних болезней Медицинского  института Тульского Государственного университета</a:t>
            </a:r>
          </a:p>
          <a:p>
            <a:r>
              <a:rPr lang="ru-RU" dirty="0" smtClean="0"/>
              <a:t>Врач-невролог, врач-психотерапевт</a:t>
            </a:r>
            <a:endParaRPr lang="ru-RU" dirty="0"/>
          </a:p>
        </p:txBody>
      </p:sp>
    </p:spTree>
    <p:extLst>
      <p:ext uri="{BB962C8B-B14F-4D97-AF65-F5344CB8AC3E}">
        <p14:creationId xmlns:p14="http://schemas.microsoft.com/office/powerpoint/2010/main" val="751617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Поставленная задача</a:t>
            </a:r>
            <a:endParaRPr lang="ru-RU" dirty="0"/>
          </a:p>
        </p:txBody>
      </p:sp>
      <p:sp>
        <p:nvSpPr>
          <p:cNvPr id="3" name="Объект 2"/>
          <p:cNvSpPr>
            <a:spLocks noGrp="1"/>
          </p:cNvSpPr>
          <p:nvPr>
            <p:ph idx="1"/>
          </p:nvPr>
        </p:nvSpPr>
        <p:spPr/>
        <p:txBody>
          <a:bodyPr/>
          <a:lstStyle/>
          <a:p>
            <a:r>
              <a:rPr lang="ru-RU" dirty="0" smtClean="0"/>
              <a:t>Создание </a:t>
            </a:r>
            <a:r>
              <a:rPr lang="ru-RU" dirty="0"/>
              <a:t>приложения для отбора случаев стационарного лечения на экспертизу качества медицинской помощи посредством предсказания ожидаемого результата экспертизы качества медицинской помощи с помощью технологий машинного </a:t>
            </a:r>
            <a:r>
              <a:rPr lang="ru-RU" dirty="0" smtClean="0"/>
              <a:t>обучения</a:t>
            </a:r>
          </a:p>
          <a:p>
            <a:r>
              <a:rPr lang="ru-RU" dirty="0"/>
              <a:t>Оптимизация отбора случаев на плановую экспертизу качества медицинской помощи методом случайной выборки это путь увеличения мощности работы страховых медицинских организаций, который позволит увеличить качество оказываемой медицинской помощи в целом.</a:t>
            </a:r>
          </a:p>
        </p:txBody>
      </p:sp>
    </p:spTree>
    <p:extLst>
      <p:ext uri="{BB962C8B-B14F-4D97-AF65-F5344CB8AC3E}">
        <p14:creationId xmlns:p14="http://schemas.microsoft.com/office/powerpoint/2010/main" val="3771906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Решение задачи / План работы</a:t>
            </a:r>
            <a:endParaRPr lang="ru-RU" dirty="0"/>
          </a:p>
        </p:txBody>
      </p:sp>
      <p:sp>
        <p:nvSpPr>
          <p:cNvPr id="3" name="Объект 2"/>
          <p:cNvSpPr>
            <a:spLocks noGrp="1"/>
          </p:cNvSpPr>
          <p:nvPr>
            <p:ph idx="1"/>
          </p:nvPr>
        </p:nvSpPr>
        <p:spPr/>
        <p:txBody>
          <a:bodyPr/>
          <a:lstStyle/>
          <a:p>
            <a:pPr marL="0" indent="0">
              <a:buNone/>
            </a:pPr>
            <a:r>
              <a:rPr lang="ru-RU" dirty="0"/>
              <a:t>1. Получение обучающей выборки;</a:t>
            </a:r>
          </a:p>
          <a:p>
            <a:pPr marL="0" indent="0">
              <a:buNone/>
            </a:pPr>
            <a:r>
              <a:rPr lang="ru-RU" dirty="0"/>
              <a:t>2. Обработка полученных данных;</a:t>
            </a:r>
          </a:p>
          <a:p>
            <a:pPr marL="0" indent="0">
              <a:buNone/>
            </a:pPr>
            <a:r>
              <a:rPr lang="ru-RU" dirty="0"/>
              <a:t>3. Создание </a:t>
            </a:r>
            <a:r>
              <a:rPr lang="ru-RU" dirty="0" err="1"/>
              <a:t>нейросетевой</a:t>
            </a:r>
            <a:r>
              <a:rPr lang="ru-RU" dirty="0"/>
              <a:t> модели и ее обучение;</a:t>
            </a:r>
          </a:p>
          <a:p>
            <a:pPr marL="0" indent="0">
              <a:buNone/>
            </a:pPr>
            <a:r>
              <a:rPr lang="ru-RU" dirty="0"/>
              <a:t>4. Экспорт </a:t>
            </a:r>
            <a:r>
              <a:rPr lang="ru-RU" dirty="0" err="1"/>
              <a:t>нейросети</a:t>
            </a:r>
            <a:r>
              <a:rPr lang="ru-RU" dirty="0"/>
              <a:t> в отдельное приложение для использования конечным пользователем</a:t>
            </a:r>
            <a:r>
              <a:rPr lang="ru-RU" dirty="0" smtClean="0"/>
              <a:t>.</a:t>
            </a:r>
          </a:p>
          <a:p>
            <a:pPr marL="0" indent="0">
              <a:buNone/>
            </a:pPr>
            <a:r>
              <a:rPr lang="ru-RU" dirty="0" smtClean="0"/>
              <a:t>Решение задачи проходит с использованием высокоуровневых методов программирования в среде </a:t>
            </a:r>
            <a:r>
              <a:rPr lang="ru-RU" dirty="0" err="1" smtClean="0"/>
              <a:t>Microsoft</a:t>
            </a:r>
            <a:r>
              <a:rPr lang="ru-RU" dirty="0" smtClean="0"/>
              <a:t> </a:t>
            </a:r>
            <a:r>
              <a:rPr lang="ru-RU" dirty="0" err="1" smtClean="0"/>
              <a:t>Visual</a:t>
            </a:r>
            <a:r>
              <a:rPr lang="ru-RU" dirty="0" smtClean="0"/>
              <a:t> </a:t>
            </a:r>
            <a:r>
              <a:rPr lang="ru-RU" dirty="0" err="1" smtClean="0"/>
              <a:t>Studio</a:t>
            </a:r>
            <a:r>
              <a:rPr lang="ru-RU" dirty="0" smtClean="0"/>
              <a:t>, язык программирования </a:t>
            </a:r>
            <a:r>
              <a:rPr lang="en-US" dirty="0" smtClean="0"/>
              <a:t>Python</a:t>
            </a:r>
            <a:r>
              <a:rPr lang="ru-RU" dirty="0" smtClean="0"/>
              <a:t>.</a:t>
            </a:r>
            <a:endParaRPr lang="ru-RU" dirty="0"/>
          </a:p>
          <a:p>
            <a:pPr marL="0" indent="0" algn="ctr">
              <a:buNone/>
            </a:pPr>
            <a:endParaRPr lang="ru-RU" dirty="0"/>
          </a:p>
        </p:txBody>
      </p:sp>
    </p:spTree>
    <p:extLst>
      <p:ext uri="{BB962C8B-B14F-4D97-AF65-F5344CB8AC3E}">
        <p14:creationId xmlns:p14="http://schemas.microsoft.com/office/powerpoint/2010/main" val="1632207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1. Получение обучающей выборки</a:t>
            </a:r>
            <a:endParaRPr lang="ru-RU" dirty="0"/>
          </a:p>
        </p:txBody>
      </p:sp>
      <p:sp>
        <p:nvSpPr>
          <p:cNvPr id="3" name="Объект 2"/>
          <p:cNvSpPr>
            <a:spLocks noGrp="1"/>
          </p:cNvSpPr>
          <p:nvPr>
            <p:ph idx="1"/>
          </p:nvPr>
        </p:nvSpPr>
        <p:spPr/>
        <p:txBody>
          <a:bodyPr/>
          <a:lstStyle/>
          <a:p>
            <a:r>
              <a:rPr lang="ru-RU" dirty="0"/>
              <a:t>Обучающая выборка была сформирована на основе реестров оплаченных счетов лечения в условиях дневного и круглосуточного стационара территориального фонда ОМС Тульской области за период 01.01.2023 – 01.12.2023. Был написан SQL-запрос к базе данных для отбора интересующей меня информации и получения обезличенной выборки. В связи с тем, что территориальный реестр оплаченных счетов содержит персональную информацию, в том числе сведения составляющие врачебную тайну, не считается возможным интегрировать какие-либо функции запросов к базе данных реестра счетов или приводить описания </a:t>
            </a:r>
            <a:r>
              <a:rPr lang="ru-RU" dirty="0" err="1"/>
              <a:t>connection</a:t>
            </a:r>
            <a:r>
              <a:rPr lang="ru-RU" dirty="0"/>
              <a:t> </a:t>
            </a:r>
            <a:r>
              <a:rPr lang="ru-RU" dirty="0" err="1"/>
              <a:t>string</a:t>
            </a:r>
            <a:r>
              <a:rPr lang="ru-RU" dirty="0" smtClean="0"/>
              <a:t>.</a:t>
            </a:r>
            <a:endParaRPr lang="ru-RU" dirty="0"/>
          </a:p>
        </p:txBody>
      </p:sp>
    </p:spTree>
    <p:extLst>
      <p:ext uri="{BB962C8B-B14F-4D97-AF65-F5344CB8AC3E}">
        <p14:creationId xmlns:p14="http://schemas.microsoft.com/office/powerpoint/2010/main" val="3046243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1. Получение обучающей выборки</a:t>
            </a:r>
            <a:endParaRPr lang="ru-RU" dirty="0"/>
          </a:p>
        </p:txBody>
      </p:sp>
      <p:pic>
        <p:nvPicPr>
          <p:cNvPr id="4" name="Объект 3"/>
          <p:cNvPicPr>
            <a:picLocks noGrp="1" noChangeAspect="1"/>
          </p:cNvPicPr>
          <p:nvPr>
            <p:ph idx="1"/>
          </p:nvPr>
        </p:nvPicPr>
        <p:blipFill>
          <a:blip r:embed="rId2"/>
          <a:stretch>
            <a:fillRect/>
          </a:stretch>
        </p:blipFill>
        <p:spPr>
          <a:xfrm>
            <a:off x="838200" y="1690688"/>
            <a:ext cx="10716565" cy="4244891"/>
          </a:xfrm>
          <a:prstGeom prst="rect">
            <a:avLst/>
          </a:prstGeom>
        </p:spPr>
      </p:pic>
    </p:spTree>
    <p:extLst>
      <p:ext uri="{BB962C8B-B14F-4D97-AF65-F5344CB8AC3E}">
        <p14:creationId xmlns:p14="http://schemas.microsoft.com/office/powerpoint/2010/main" val="1253709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1. Получение обучающей выборки</a:t>
            </a:r>
            <a:endParaRPr lang="ru-RU" dirty="0"/>
          </a:p>
        </p:txBody>
      </p:sp>
      <p:sp>
        <p:nvSpPr>
          <p:cNvPr id="3" name="Объект 2"/>
          <p:cNvSpPr>
            <a:spLocks noGrp="1"/>
          </p:cNvSpPr>
          <p:nvPr>
            <p:ph idx="1"/>
          </p:nvPr>
        </p:nvSpPr>
        <p:spPr/>
        <p:txBody>
          <a:bodyPr/>
          <a:lstStyle/>
          <a:p>
            <a:r>
              <a:rPr lang="ru-RU" dirty="0"/>
              <a:t>В результате был получен </a:t>
            </a:r>
            <a:r>
              <a:rPr lang="ru-RU" dirty="0" err="1"/>
              <a:t>рекордсет</a:t>
            </a:r>
            <a:r>
              <a:rPr lang="ru-RU" dirty="0"/>
              <a:t> в 184 778 строк, экспортированный в файл формата .</a:t>
            </a:r>
            <a:r>
              <a:rPr lang="ru-RU" dirty="0" err="1"/>
              <a:t>csv</a:t>
            </a:r>
            <a:r>
              <a:rPr lang="ru-RU" dirty="0"/>
              <a:t> средствами среды PL/SQL-</a:t>
            </a:r>
            <a:r>
              <a:rPr lang="ru-RU" dirty="0" err="1"/>
              <a:t>developer</a:t>
            </a:r>
            <a:r>
              <a:rPr lang="ru-RU" dirty="0"/>
              <a:t> для дальнейшей обработки. Важно заметить, что в полученной выборке менее 12% строк помечены как «выявлены ошибки в ходе экспертизы», что уже свидетельствует о целесообразности моей работы над </a:t>
            </a:r>
            <a:r>
              <a:rPr lang="ru-RU" dirty="0" err="1"/>
              <a:t>нейросетью</a:t>
            </a:r>
            <a:r>
              <a:rPr lang="ru-RU" dirty="0"/>
              <a:t>.</a:t>
            </a:r>
          </a:p>
        </p:txBody>
      </p:sp>
    </p:spTree>
    <p:extLst>
      <p:ext uri="{BB962C8B-B14F-4D97-AF65-F5344CB8AC3E}">
        <p14:creationId xmlns:p14="http://schemas.microsoft.com/office/powerpoint/2010/main" val="1225072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2. Обработка полученных данных</a:t>
            </a:r>
            <a:endParaRPr lang="ru-RU" dirty="0"/>
          </a:p>
        </p:txBody>
      </p:sp>
      <p:sp>
        <p:nvSpPr>
          <p:cNvPr id="3" name="Объект 2"/>
          <p:cNvSpPr>
            <a:spLocks noGrp="1"/>
          </p:cNvSpPr>
          <p:nvPr>
            <p:ph idx="1"/>
          </p:nvPr>
        </p:nvSpPr>
        <p:spPr/>
        <p:txBody>
          <a:bodyPr/>
          <a:lstStyle/>
          <a:p>
            <a:r>
              <a:rPr lang="ru-RU" dirty="0"/>
              <a:t>Для моделей </a:t>
            </a:r>
            <a:r>
              <a:rPr lang="ru-RU" dirty="0" err="1"/>
              <a:t>RandomForestClassifier</a:t>
            </a:r>
            <a:r>
              <a:rPr lang="ru-RU" dirty="0"/>
              <a:t> нельзя прямо передавать входные данные, которые не могут быть интерпретированы как числа, поэтому для каждого текстового поля нам нужно сопоставить уникальный идентификатор соответствующего значения. Это может быть сделано созданием дополнительных столбцов посредством факторизации по соответствующим исходным столбцам. В выгрузке четыре столбца с текстовыми значениями, таким образом нужно четыре дополнительных столбца с идентификаторами. Факторизация начинает счет с 0, однако я хочу зарезервировать 0 для пустых ячеек, поэтому увеличим результат вычисления на 1.</a:t>
            </a:r>
          </a:p>
          <a:p>
            <a:pPr marL="0" indent="0" algn="ctr">
              <a:buNone/>
            </a:pPr>
            <a:endParaRPr lang="ru-RU" dirty="0"/>
          </a:p>
        </p:txBody>
      </p:sp>
    </p:spTree>
    <p:extLst>
      <p:ext uri="{BB962C8B-B14F-4D97-AF65-F5344CB8AC3E}">
        <p14:creationId xmlns:p14="http://schemas.microsoft.com/office/powerpoint/2010/main" val="1566506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2. Обработка полученных данных</a:t>
            </a:r>
            <a:endParaRPr lang="ru-RU" dirty="0"/>
          </a:p>
        </p:txBody>
      </p:sp>
      <p:sp>
        <p:nvSpPr>
          <p:cNvPr id="3" name="Объект 2"/>
          <p:cNvSpPr>
            <a:spLocks noGrp="1"/>
          </p:cNvSpPr>
          <p:nvPr>
            <p:ph idx="1"/>
          </p:nvPr>
        </p:nvSpPr>
        <p:spPr/>
        <p:txBody>
          <a:bodyPr/>
          <a:lstStyle/>
          <a:p>
            <a:r>
              <a:rPr lang="ru-RU" dirty="0"/>
              <a:t>Далее в выгрузке есть большое количество пустых ячеек. Это связано с тем, что не все поля выгрузки являются обязательными для заполнения. </a:t>
            </a:r>
            <a:r>
              <a:rPr lang="ru-RU" dirty="0" err="1"/>
              <a:t>Нейросетевая</a:t>
            </a:r>
            <a:r>
              <a:rPr lang="ru-RU" dirty="0"/>
              <a:t> модель не должна игнорировать эпизоды отсутствия заполнения таких полей, так что заменим значения этих ячеек на 0. </a:t>
            </a:r>
          </a:p>
          <a:p>
            <a:pPr marL="0" indent="0" algn="ctr">
              <a:buNone/>
            </a:pPr>
            <a:endParaRPr lang="ru-RU" dirty="0"/>
          </a:p>
        </p:txBody>
      </p:sp>
    </p:spTree>
    <p:extLst>
      <p:ext uri="{BB962C8B-B14F-4D97-AF65-F5344CB8AC3E}">
        <p14:creationId xmlns:p14="http://schemas.microsoft.com/office/powerpoint/2010/main" val="269131431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645</Words>
  <Application>Microsoft Office PowerPoint</Application>
  <PresentationFormat>Широкоэкранный</PresentationFormat>
  <Paragraphs>43</Paragraphs>
  <Slides>15</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15</vt:i4>
      </vt:variant>
    </vt:vector>
  </HeadingPairs>
  <TitlesOfParts>
    <vt:vector size="19" baseType="lpstr">
      <vt:lpstr>Arial</vt:lpstr>
      <vt:lpstr>Calibri</vt:lpstr>
      <vt:lpstr>Calibri Light</vt:lpstr>
      <vt:lpstr>Тема Office</vt:lpstr>
      <vt:lpstr>Разработка приложения для отбора случаев стационарного лечения на экспертизу качества медицинской помощи с применением технологий искусственного интеллекта</vt:lpstr>
      <vt:lpstr>Давайте знакомиться!</vt:lpstr>
      <vt:lpstr>Поставленная задача</vt:lpstr>
      <vt:lpstr>Решение задачи / План работы</vt:lpstr>
      <vt:lpstr>1. Получение обучающей выборки</vt:lpstr>
      <vt:lpstr>1. Получение обучающей выборки</vt:lpstr>
      <vt:lpstr>1. Получение обучающей выборки</vt:lpstr>
      <vt:lpstr>2. Обработка полученных данных</vt:lpstr>
      <vt:lpstr>2. Обработка полученных данных</vt:lpstr>
      <vt:lpstr>3. Создание нейросетевой модели и ее обучение</vt:lpstr>
      <vt:lpstr>3. Создание нейросетевой модели и ее обучение</vt:lpstr>
      <vt:lpstr>3. Создание нейросетевой модели и ее обучение</vt:lpstr>
      <vt:lpstr>4. Экспорт нейросети в отдельное приложение для использования конечным пользователем.</vt:lpstr>
      <vt:lpstr>4. Экспорт нейросети в отдельное приложение для использования конечным пользователем.</vt:lpstr>
      <vt:lpstr>Заключение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Разработка приложения для отбора случаев стационарного лечения на экспертизу качества медицинской помощи с применением технологий искусственного интеллекта</dc:title>
  <dc:creator>Dima Gussew</dc:creator>
  <cp:lastModifiedBy>Dima Gussew</cp:lastModifiedBy>
  <cp:revision>26</cp:revision>
  <dcterms:created xsi:type="dcterms:W3CDTF">2024-08-01T16:20:36Z</dcterms:created>
  <dcterms:modified xsi:type="dcterms:W3CDTF">2024-08-01T16:33:38Z</dcterms:modified>
</cp:coreProperties>
</file>