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1"/>
  </p:notesMasterIdLst>
  <p:sldIdLst>
    <p:sldId id="273" r:id="rId2"/>
    <p:sldId id="274" r:id="rId3"/>
    <p:sldId id="275" r:id="rId4"/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3276D39-4E2E-45E3-BA1E-D2FFF9A269B0}">
          <p14:sldIdLst>
            <p14:sldId id="273"/>
            <p14:sldId id="274"/>
            <p14:sldId id="275"/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2A2E03-F8F3-1FFA-1EAF-85192F27E474}" v="430" dt="2024-05-19T15:57:38.7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5418" autoAdjust="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8361C-C896-4B73-9784-C0B27ECFF111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38C8-A471-4DB4-8101-51D54DFE1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00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analysis shows that the total </a:t>
            </a:r>
          </a:p>
          <a:p>
            <a:r>
              <a:rPr lang="en-US" dirty="0"/>
              <a:t>number of reservation is 700.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A38C8-A471-4DB4-8101-51D54DFE17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0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737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509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287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431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009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0215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562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00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46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669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5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266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503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552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711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61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680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760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645" y="685799"/>
            <a:ext cx="8001000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i="0" dirty="0"/>
              <a:t>Hotel Reservation Analysis with SQL</a:t>
            </a:r>
            <a:r>
              <a:rPr lang="en-US" sz="4800" dirty="0"/>
              <a:t> </a:t>
            </a:r>
            <a:endParaRPr lang="en-US" sz="4800" b="0" i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5645" y="3843867"/>
            <a:ext cx="6400800" cy="1947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100" b="1" i="0" dirty="0"/>
              <a:t>PROJECT BY : MARIAM OPEYEMI MOJEED</a:t>
            </a:r>
          </a:p>
          <a:p>
            <a:pPr marL="0" indent="0">
              <a:buNone/>
            </a:pPr>
            <a:r>
              <a:rPr lang="en-US" sz="2100" b="1" dirty="0"/>
              <a:t>EMAIL : OPEYEMI3699@GMAIL.COM</a:t>
            </a:r>
          </a:p>
        </p:txBody>
      </p:sp>
    </p:spTree>
    <p:extLst>
      <p:ext uri="{BB962C8B-B14F-4D97-AF65-F5344CB8AC3E}">
        <p14:creationId xmlns:p14="http://schemas.microsoft.com/office/powerpoint/2010/main" val="742608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62CE031E-EE35-4AA7-9784-80509332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124D9F5B-C72B-41EE-97C2-D3600B627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99FD17-ADE3-4E47-F74D-F66F432F5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51" y="1968770"/>
            <a:ext cx="4887466" cy="2700324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85F60B-5A9E-CCF0-BFA8-B739AB5962E7}"/>
              </a:ext>
            </a:extLst>
          </p:cNvPr>
          <p:cNvSpPr txBox="1"/>
          <p:nvPr/>
        </p:nvSpPr>
        <p:spPr>
          <a:xfrm>
            <a:off x="6095998" y="685800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b="1" dirty="0">
                <a:solidFill>
                  <a:schemeClr val="bg1"/>
                </a:solidFill>
              </a:rPr>
              <a:t>How many reservations fall on a weekend (</a:t>
            </a:r>
            <a:r>
              <a:rPr lang="en-US" b="1" err="1">
                <a:solidFill>
                  <a:schemeClr val="bg1"/>
                </a:solidFill>
              </a:rPr>
              <a:t>no_of_weekend_nights</a:t>
            </a:r>
            <a:r>
              <a:rPr lang="en-US" b="1" dirty="0">
                <a:solidFill>
                  <a:schemeClr val="bg1"/>
                </a:solidFill>
              </a:rPr>
              <a:t> &gt; 0)?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rgbClr val="0F496F"/>
                </a:solidFill>
              </a:rPr>
              <a:t>	</a:t>
            </a:r>
            <a:r>
              <a:rPr lang="en-US" b="1" dirty="0">
                <a:solidFill>
                  <a:srgbClr val="0F496F"/>
                </a:solidFill>
              </a:rPr>
              <a:t>With this, the analysis shows that the total reservation which falls on weekend is 383.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180A64C-1862-4B1B-8953-FA96DEE4C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2859A51-B3CA-4126-956F-D0DCCBA21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CA05ED-FBC3-48F4-8E6D-AB89EC608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E24CC5-F080-45A3-B2B4-59A7BCA5A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EC6EC2-2351-427C-90C2-F10791573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524D87A-9540-4F77-B006-823176623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799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FD7973-E602-A2FA-0842-E9D518D21884}"/>
              </a:ext>
            </a:extLst>
          </p:cNvPr>
          <p:cNvSpPr txBox="1"/>
          <p:nvPr/>
        </p:nvSpPr>
        <p:spPr>
          <a:xfrm>
            <a:off x="5285677" y="1810308"/>
            <a:ext cx="6628642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b="1" dirty="0"/>
              <a:t>What is the highest and lowest lead time for reservations?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52CEA8-D8CF-A92C-5074-1EFFBA07C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00" y="1712593"/>
            <a:ext cx="4871787" cy="296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879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2CE031E-EE35-4AA7-9784-80509332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24D9F5B-C72B-41EE-97C2-D3600B627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422A94-4C76-371A-49A9-AFF08589A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51" y="1632757"/>
            <a:ext cx="4887466" cy="3372351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7DB9BE-8287-99A4-676F-FE150C15642C}"/>
              </a:ext>
            </a:extLst>
          </p:cNvPr>
          <p:cNvSpPr txBox="1"/>
          <p:nvPr/>
        </p:nvSpPr>
        <p:spPr>
          <a:xfrm>
            <a:off x="5684919" y="1347537"/>
            <a:ext cx="6714625" cy="2221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b="1" dirty="0">
                <a:solidFill>
                  <a:schemeClr val="bg1"/>
                </a:solidFill>
              </a:rPr>
              <a:t>What is the most common market segment type for reservations?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rgbClr val="0F496F"/>
                </a:solidFill>
              </a:rPr>
              <a:t>	</a:t>
            </a:r>
            <a:r>
              <a:rPr lang="en-US" b="1" dirty="0">
                <a:solidFill>
                  <a:srgbClr val="0F496F"/>
                </a:solidFill>
              </a:rPr>
              <a:t>The most common segment market type contributed amounted to 518 reservations.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180A64C-1862-4B1B-8953-FA96DEE4C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2859A51-B3CA-4126-956F-D0DCCBA21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CA05ED-FBC3-48F4-8E6D-AB89EC608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E24CC5-F080-45A3-B2B4-59A7BCA5A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EC6EC2-2351-427C-90C2-F10791573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524D87A-9540-4F77-B006-823176623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2970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2CE031E-EE35-4AA7-9784-80509332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24D9F5B-C72B-41EE-97C2-D3600B627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AAFE9A-BCF4-3AC9-1031-5ECEAFDC6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51" y="2158159"/>
            <a:ext cx="4887466" cy="2321546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E12E17-C6A2-CCCC-0B53-7CFDA2D31AAF}"/>
              </a:ext>
            </a:extLst>
          </p:cNvPr>
          <p:cNvSpPr txBox="1"/>
          <p:nvPr/>
        </p:nvSpPr>
        <p:spPr>
          <a:xfrm>
            <a:off x="6095998" y="685800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b="1" dirty="0">
                <a:solidFill>
                  <a:srgbClr val="0F496F"/>
                </a:solidFill>
              </a:rPr>
              <a:t> </a:t>
            </a:r>
            <a:r>
              <a:rPr lang="en-US" b="1" dirty="0">
                <a:solidFill>
                  <a:schemeClr val="bg1"/>
                </a:solidFill>
              </a:rPr>
              <a:t>How many reservations have a booking status of "Confirmed"?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b="1" dirty="0">
                <a:solidFill>
                  <a:srgbClr val="0F496F"/>
                </a:solidFill>
              </a:rPr>
              <a:t>	In this hotel reservation, it shows that booking status which the hotel confirms contributed to 493 reservations.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180A64C-1862-4B1B-8953-FA96DEE4C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2859A51-B3CA-4126-956F-D0DCCBA21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CA05ED-FBC3-48F4-8E6D-AB89EC608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E24CC5-F080-45A3-B2B4-59A7BCA5A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EC6EC2-2351-427C-90C2-F10791573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524D87A-9540-4F77-B006-823176623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2284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2CE031E-EE35-4AA7-9784-80509332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124D9F5B-C72B-41EE-97C2-D3600B627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78B6EC-3607-B765-A168-447748C3A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51" y="2494173"/>
            <a:ext cx="4887466" cy="1649519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AB13E3-1892-72A9-7DC4-B556C9081FA6}"/>
              </a:ext>
            </a:extLst>
          </p:cNvPr>
          <p:cNvSpPr txBox="1"/>
          <p:nvPr/>
        </p:nvSpPr>
        <p:spPr>
          <a:xfrm>
            <a:off x="6095998" y="685800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b="1" dirty="0">
                <a:solidFill>
                  <a:schemeClr val="bg1"/>
                </a:solidFill>
              </a:rPr>
              <a:t>What is the total number of adults and children across all reservations?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b="1" dirty="0">
                <a:solidFill>
                  <a:srgbClr val="0F496F"/>
                </a:solidFill>
              </a:rPr>
              <a:t>	The total number of children is 69 while Adults is 1316, which means that Adults contributed a larger amount to the reservation.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180A64C-1862-4B1B-8953-FA96DEE4C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2859A51-B3CA-4126-956F-D0DCCBA21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ECA05ED-FBC3-48F4-8E6D-AB89EC608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EE24CC5-F080-45A3-B2B4-59A7BCA5A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3EC6EC2-2351-427C-90C2-F10791573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524D87A-9540-4F77-B006-823176623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2948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70641C-D91A-FAE6-C883-864F16576E06}"/>
              </a:ext>
            </a:extLst>
          </p:cNvPr>
          <p:cNvSpPr txBox="1"/>
          <p:nvPr/>
        </p:nvSpPr>
        <p:spPr>
          <a:xfrm>
            <a:off x="5101588" y="1608922"/>
            <a:ext cx="6718879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b="1" dirty="0"/>
              <a:t>What is the average number of weekend nights for reservations involving children?</a:t>
            </a:r>
          </a:p>
          <a:p>
            <a:r>
              <a:rPr lang="en-US" dirty="0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26CA10-DC09-40BC-2038-220B000E7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33" y="1608049"/>
            <a:ext cx="4289760" cy="281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39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2CE031E-EE35-4AA7-9784-80509332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24D9F5B-C72B-41EE-97C2-D3600B627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599185-ACFE-074F-ADEA-0928BCEE3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51" y="1486133"/>
            <a:ext cx="4887466" cy="3665599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CEE62D-A8C4-62AE-514D-22DBB23763D5}"/>
              </a:ext>
            </a:extLst>
          </p:cNvPr>
          <p:cNvSpPr txBox="1"/>
          <p:nvPr/>
        </p:nvSpPr>
        <p:spPr>
          <a:xfrm>
            <a:off x="5925551" y="1788695"/>
            <a:ext cx="5541547" cy="797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b="1" dirty="0">
                <a:solidFill>
                  <a:schemeClr val="bg1"/>
                </a:solidFill>
              </a:rPr>
              <a:t>How many reservations were made in each month of the year?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180A64C-1862-4B1B-8953-FA96DEE4C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2859A51-B3CA-4126-956F-D0DCCBA21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CA05ED-FBC3-48F4-8E6D-AB89EC608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E24CC5-F080-45A3-B2B4-59A7BCA5A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EC6EC2-2351-427C-90C2-F10791573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524D87A-9540-4F77-B006-823176623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08766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2CE031E-EE35-4AA7-9784-80509332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24D9F5B-C72B-41EE-97C2-D3600B627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8BBE8-B2FD-CB99-865A-6CB46D4C3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51" y="1449477"/>
            <a:ext cx="4887466" cy="3738911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019311-C4B6-7B92-80FB-742DEACBBCFE}"/>
              </a:ext>
            </a:extLst>
          </p:cNvPr>
          <p:cNvSpPr txBox="1"/>
          <p:nvPr/>
        </p:nvSpPr>
        <p:spPr>
          <a:xfrm>
            <a:off x="6095998" y="685800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b="1" dirty="0">
                <a:solidFill>
                  <a:schemeClr val="bg1"/>
                </a:solidFill>
              </a:rPr>
              <a:t>What is the average number of nights (both weekend and weekday) spent by guests for each room type?</a:t>
            </a: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rgbClr val="0F496F"/>
                </a:solidFill>
              </a:rPr>
              <a:t>	</a:t>
            </a:r>
            <a:r>
              <a:rPr lang="en-US" b="1" dirty="0">
                <a:solidFill>
                  <a:srgbClr val="0F496F"/>
                </a:solidFill>
              </a:rPr>
              <a:t>The number of both weekend and weekday spent by guest is 2 while the room type 1.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180A64C-1862-4B1B-8953-FA96DEE4C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2859A51-B3CA-4126-956F-D0DCCBA21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CA05ED-FBC3-48F4-8E6D-AB89EC608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E24CC5-F080-45A3-B2B4-59A7BCA5A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EC6EC2-2351-427C-90C2-F10791573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524D87A-9540-4F77-B006-823176623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2860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2CE031E-EE35-4AA7-9784-80509332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124D9F5B-C72B-41EE-97C2-D3600B627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80255A-FC0A-B08B-3627-AA805C956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41" y="1510570"/>
            <a:ext cx="5759754" cy="4238355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C82274-453E-492F-C2D1-D32BB1A647D2}"/>
              </a:ext>
            </a:extLst>
          </p:cNvPr>
          <p:cNvSpPr txBox="1"/>
          <p:nvPr/>
        </p:nvSpPr>
        <p:spPr>
          <a:xfrm>
            <a:off x="6206287" y="1718511"/>
            <a:ext cx="4819653" cy="1329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b="1" dirty="0">
                <a:solidFill>
                  <a:schemeClr val="bg1"/>
                </a:solidFill>
              </a:rPr>
              <a:t>For reservations involving children, what is the most common room type, and what is the average price for that room type?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180A64C-1862-4B1B-8953-FA96DEE4C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2859A51-B3CA-4126-956F-D0DCCBA21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ECA05ED-FBC3-48F4-8E6D-AB89EC608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EE24CC5-F080-45A3-B2B4-59A7BCA5A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3EC6EC2-2351-427C-90C2-F10791573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524D87A-9540-4F77-B006-823176623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4701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2CE031E-EE35-4AA7-9784-80509332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24D9F5B-C72B-41EE-97C2-D3600B627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4707DA-ECE8-31F2-5861-C583C5FBC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51" y="1370055"/>
            <a:ext cx="4887466" cy="3897754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233281-881F-FAAC-51E8-35036CFD0FF6}"/>
              </a:ext>
            </a:extLst>
          </p:cNvPr>
          <p:cNvSpPr txBox="1"/>
          <p:nvPr/>
        </p:nvSpPr>
        <p:spPr>
          <a:xfrm>
            <a:off x="6095998" y="685800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b="1" dirty="0">
                <a:solidFill>
                  <a:schemeClr val="bg1"/>
                </a:solidFill>
              </a:rPr>
              <a:t>Find the market segment type that generates the highest average price per room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rgbClr val="0F496F"/>
                </a:solidFill>
              </a:rPr>
              <a:t>	</a:t>
            </a:r>
            <a:r>
              <a:rPr lang="en-US" b="1" dirty="0">
                <a:solidFill>
                  <a:srgbClr val="0F496F"/>
                </a:solidFill>
              </a:rPr>
              <a:t>The market segment is Online and the average per room is 112.455 for the room type.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180A64C-1862-4B1B-8953-FA96DEE4C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2859A51-B3CA-4126-956F-D0DCCBA21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CA05ED-FBC3-48F4-8E6D-AB89EC608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E24CC5-F080-45A3-B2B4-59A7BCA5A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EC6EC2-2351-427C-90C2-F10791573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524D87A-9540-4F77-B006-823176623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5032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77230-7E53-1548-87CC-BF6D49F76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17" y="386569"/>
            <a:ext cx="3150270" cy="54454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779D-D490-914E-95A5-682B1E833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85" y="1427747"/>
            <a:ext cx="12986084" cy="22817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>
                <a:ea typeface="+mn-lt"/>
                <a:cs typeface="+mn-lt"/>
              </a:rPr>
              <a:t>The hotel industry relies on data to make informed decisions and provide a better guest experience.</a:t>
            </a:r>
          </a:p>
          <a:p>
            <a:pPr>
              <a:buNone/>
            </a:pPr>
            <a:r>
              <a:rPr lang="en-US" sz="1800" b="1" dirty="0">
                <a:ea typeface="+mn-lt"/>
                <a:cs typeface="+mn-lt"/>
              </a:rPr>
              <a:t>In this internship, you will work with a hotel reservation dataset to gain insights into guest preferences,</a:t>
            </a:r>
            <a:endParaRPr lang="en-US" sz="1800" b="1" dirty="0"/>
          </a:p>
          <a:p>
            <a:pPr>
              <a:buNone/>
            </a:pPr>
            <a:r>
              <a:rPr lang="en-US" sz="1800" b="1" dirty="0">
                <a:ea typeface="+mn-lt"/>
                <a:cs typeface="+mn-lt"/>
              </a:rPr>
              <a:t>booking trends, and other key factors that impact the hotel's operations. You will use SQL to query and</a:t>
            </a:r>
            <a:endParaRPr lang="en-US" sz="1800" b="1"/>
          </a:p>
          <a:p>
            <a:pPr marL="0" indent="0">
              <a:buNone/>
            </a:pPr>
            <a:r>
              <a:rPr lang="en-US" sz="1800" b="1" dirty="0">
                <a:ea typeface="+mn-lt"/>
                <a:cs typeface="+mn-lt"/>
              </a:rPr>
              <a:t>analyze the data, as well as answer specific questions about the dataset.</a:t>
            </a:r>
            <a:endParaRPr lang="en-US" sz="1800" b="1"/>
          </a:p>
        </p:txBody>
      </p:sp>
    </p:spTree>
    <p:extLst>
      <p:ext uri="{BB962C8B-B14F-4D97-AF65-F5344CB8AC3E}">
        <p14:creationId xmlns:p14="http://schemas.microsoft.com/office/powerpoint/2010/main" val="3599607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9F167-4F71-688E-2192-25E0E433D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922" y="206096"/>
            <a:ext cx="8524374" cy="975673"/>
          </a:xfrm>
        </p:spPr>
        <p:txBody>
          <a:bodyPr/>
          <a:lstStyle/>
          <a:p>
            <a:r>
              <a:rPr lang="en-US" b="1" dirty="0"/>
              <a:t>THE DATASET INCLUDES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9CB1D-08EC-22C1-AC44-384977E02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923" y="1638299"/>
            <a:ext cx="10529636" cy="42770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1400" b="1" err="1">
                <a:ea typeface="+mn-lt"/>
                <a:cs typeface="+mn-lt"/>
              </a:rPr>
              <a:t>Booking_ID</a:t>
            </a:r>
            <a:r>
              <a:rPr lang="en-US" sz="1400" dirty="0">
                <a:ea typeface="+mn-lt"/>
                <a:cs typeface="+mn-lt"/>
              </a:rPr>
              <a:t>: A unique identifier for each hotel reservation.</a:t>
            </a:r>
            <a:endParaRPr lang="en-US" sz="1400"/>
          </a:p>
          <a:p>
            <a:pPr>
              <a:buNone/>
            </a:pPr>
            <a:r>
              <a:rPr lang="en-US" sz="1400" b="1" err="1">
                <a:ea typeface="+mn-lt"/>
                <a:cs typeface="+mn-lt"/>
              </a:rPr>
              <a:t>no_of_adults</a:t>
            </a:r>
            <a:r>
              <a:rPr lang="en-US" sz="1400" dirty="0">
                <a:ea typeface="+mn-lt"/>
                <a:cs typeface="+mn-lt"/>
              </a:rPr>
              <a:t>: The number of adults in the reservation.</a:t>
            </a:r>
            <a:endParaRPr lang="en-US" sz="1400"/>
          </a:p>
          <a:p>
            <a:pPr>
              <a:buNone/>
            </a:pPr>
            <a:r>
              <a:rPr lang="en-US" sz="1400" b="1" err="1">
                <a:ea typeface="+mn-lt"/>
                <a:cs typeface="+mn-lt"/>
              </a:rPr>
              <a:t>no_of_children</a:t>
            </a:r>
            <a:r>
              <a:rPr lang="en-US" sz="1400" b="1" dirty="0">
                <a:ea typeface="+mn-lt"/>
                <a:cs typeface="+mn-lt"/>
              </a:rPr>
              <a:t>:</a:t>
            </a:r>
            <a:r>
              <a:rPr lang="en-US" sz="1400" dirty="0">
                <a:ea typeface="+mn-lt"/>
                <a:cs typeface="+mn-lt"/>
              </a:rPr>
              <a:t> The number of children in the reservation.</a:t>
            </a:r>
            <a:endParaRPr lang="en-US" sz="1400"/>
          </a:p>
          <a:p>
            <a:pPr>
              <a:buNone/>
            </a:pPr>
            <a:r>
              <a:rPr lang="en-US" sz="1400" b="1" dirty="0" err="1">
                <a:ea typeface="+mn-lt"/>
                <a:cs typeface="+mn-lt"/>
              </a:rPr>
              <a:t>no_of_weekend_nights</a:t>
            </a:r>
            <a:r>
              <a:rPr lang="en-US" sz="1400" b="1" dirty="0">
                <a:ea typeface="+mn-lt"/>
                <a:cs typeface="+mn-lt"/>
              </a:rPr>
              <a:t>:</a:t>
            </a:r>
            <a:r>
              <a:rPr lang="en-US" sz="1400" dirty="0">
                <a:ea typeface="+mn-lt"/>
                <a:cs typeface="+mn-lt"/>
              </a:rPr>
              <a:t> The number of nights in the reservation that fall on weekends.</a:t>
            </a:r>
            <a:endParaRPr lang="en-US" sz="1400" dirty="0"/>
          </a:p>
          <a:p>
            <a:pPr>
              <a:buNone/>
            </a:pPr>
            <a:r>
              <a:rPr lang="en-US" sz="1400" b="1" dirty="0" err="1">
                <a:ea typeface="+mn-lt"/>
                <a:cs typeface="+mn-lt"/>
              </a:rPr>
              <a:t>no_of_week_nights</a:t>
            </a:r>
            <a:r>
              <a:rPr lang="en-US" sz="1400" b="1" dirty="0">
                <a:ea typeface="+mn-lt"/>
                <a:cs typeface="+mn-lt"/>
              </a:rPr>
              <a:t>:</a:t>
            </a:r>
            <a:r>
              <a:rPr lang="en-US" sz="1400" dirty="0">
                <a:ea typeface="+mn-lt"/>
                <a:cs typeface="+mn-lt"/>
              </a:rPr>
              <a:t> The number of nights in the reservation that fall on weekdays.</a:t>
            </a:r>
            <a:endParaRPr lang="en-US" sz="1400" dirty="0"/>
          </a:p>
          <a:p>
            <a:pPr>
              <a:buNone/>
            </a:pPr>
            <a:r>
              <a:rPr lang="en-US" sz="1400" b="1" err="1">
                <a:ea typeface="+mn-lt"/>
                <a:cs typeface="+mn-lt"/>
              </a:rPr>
              <a:t>type_of_meal_plan</a:t>
            </a:r>
            <a:r>
              <a:rPr lang="en-US" sz="1400" b="1" dirty="0">
                <a:ea typeface="+mn-lt"/>
                <a:cs typeface="+mn-lt"/>
              </a:rPr>
              <a:t>:</a:t>
            </a:r>
            <a:r>
              <a:rPr lang="en-US" sz="1400" dirty="0">
                <a:ea typeface="+mn-lt"/>
                <a:cs typeface="+mn-lt"/>
              </a:rPr>
              <a:t> The meal plan chosen by the guests.</a:t>
            </a:r>
            <a:endParaRPr lang="en-US" sz="1400"/>
          </a:p>
          <a:p>
            <a:pPr>
              <a:buNone/>
            </a:pPr>
            <a:r>
              <a:rPr lang="en-US" sz="1400" b="1" err="1">
                <a:ea typeface="+mn-lt"/>
                <a:cs typeface="+mn-lt"/>
              </a:rPr>
              <a:t>room_type_reserved</a:t>
            </a:r>
            <a:r>
              <a:rPr lang="en-US" sz="1400" b="1" dirty="0">
                <a:ea typeface="+mn-lt"/>
                <a:cs typeface="+mn-lt"/>
              </a:rPr>
              <a:t>:</a:t>
            </a:r>
            <a:r>
              <a:rPr lang="en-US" sz="1400" dirty="0">
                <a:ea typeface="+mn-lt"/>
                <a:cs typeface="+mn-lt"/>
              </a:rPr>
              <a:t> The type of room reserved by the guests.</a:t>
            </a:r>
            <a:endParaRPr lang="en-US" sz="1400"/>
          </a:p>
          <a:p>
            <a:pPr>
              <a:buNone/>
            </a:pPr>
            <a:r>
              <a:rPr lang="en-US" sz="1400" b="1" err="1">
                <a:ea typeface="+mn-lt"/>
                <a:cs typeface="+mn-lt"/>
              </a:rPr>
              <a:t>lead_time</a:t>
            </a:r>
            <a:r>
              <a:rPr lang="en-US" sz="1400" b="1" dirty="0">
                <a:ea typeface="+mn-lt"/>
                <a:cs typeface="+mn-lt"/>
              </a:rPr>
              <a:t>:</a:t>
            </a:r>
            <a:r>
              <a:rPr lang="en-US" sz="1400" dirty="0">
                <a:ea typeface="+mn-lt"/>
                <a:cs typeface="+mn-lt"/>
              </a:rPr>
              <a:t> The number of days between booking and arrival.</a:t>
            </a:r>
            <a:endParaRPr lang="en-US" sz="1400"/>
          </a:p>
          <a:p>
            <a:pPr>
              <a:buNone/>
            </a:pPr>
            <a:r>
              <a:rPr lang="en-US" sz="1400" b="1" err="1">
                <a:ea typeface="+mn-lt"/>
                <a:cs typeface="+mn-lt"/>
              </a:rPr>
              <a:t>arrival_date</a:t>
            </a:r>
            <a:r>
              <a:rPr lang="en-US" sz="1400" b="1" dirty="0">
                <a:ea typeface="+mn-lt"/>
                <a:cs typeface="+mn-lt"/>
              </a:rPr>
              <a:t>:</a:t>
            </a:r>
            <a:r>
              <a:rPr lang="en-US" sz="1400" dirty="0">
                <a:ea typeface="+mn-lt"/>
                <a:cs typeface="+mn-lt"/>
              </a:rPr>
              <a:t> The date of arrival.</a:t>
            </a:r>
            <a:endParaRPr lang="en-US" sz="1400"/>
          </a:p>
          <a:p>
            <a:pPr>
              <a:buNone/>
            </a:pPr>
            <a:r>
              <a:rPr lang="en-US" sz="1400" b="1" dirty="0" err="1">
                <a:ea typeface="+mn-lt"/>
                <a:cs typeface="+mn-lt"/>
              </a:rPr>
              <a:t>market_segment_type</a:t>
            </a:r>
            <a:r>
              <a:rPr lang="en-US" sz="1400" b="1" dirty="0">
                <a:ea typeface="+mn-lt"/>
                <a:cs typeface="+mn-lt"/>
              </a:rPr>
              <a:t>:</a:t>
            </a:r>
            <a:r>
              <a:rPr lang="en-US" sz="1400" dirty="0">
                <a:ea typeface="+mn-lt"/>
                <a:cs typeface="+mn-lt"/>
              </a:rPr>
              <a:t> The market segment to which the reservation belongs.</a:t>
            </a:r>
            <a:endParaRPr lang="en-US" sz="1400" dirty="0"/>
          </a:p>
          <a:p>
            <a:pPr>
              <a:buNone/>
            </a:pPr>
            <a:r>
              <a:rPr lang="en-US" sz="1400" b="1" err="1">
                <a:ea typeface="+mn-lt"/>
                <a:cs typeface="+mn-lt"/>
              </a:rPr>
              <a:t>avg_price_per_room</a:t>
            </a:r>
            <a:r>
              <a:rPr lang="en-US" sz="1400" b="1" dirty="0">
                <a:ea typeface="+mn-lt"/>
                <a:cs typeface="+mn-lt"/>
              </a:rPr>
              <a:t>: </a:t>
            </a:r>
            <a:r>
              <a:rPr lang="en-US" sz="1400" dirty="0">
                <a:ea typeface="+mn-lt"/>
                <a:cs typeface="+mn-lt"/>
              </a:rPr>
              <a:t>The average price per room in the reservation.</a:t>
            </a:r>
            <a:endParaRPr lang="en-US" sz="1400"/>
          </a:p>
          <a:p>
            <a:pPr marL="0" indent="0">
              <a:buNone/>
            </a:pPr>
            <a:r>
              <a:rPr lang="en-US" sz="1400" b="1" err="1">
                <a:ea typeface="+mn-lt"/>
                <a:cs typeface="+mn-lt"/>
              </a:rPr>
              <a:t>booking_status</a:t>
            </a:r>
            <a:r>
              <a:rPr lang="en-US" sz="1400" b="1" dirty="0">
                <a:ea typeface="+mn-lt"/>
                <a:cs typeface="+mn-lt"/>
              </a:rPr>
              <a:t>:</a:t>
            </a:r>
            <a:r>
              <a:rPr lang="en-US" sz="1400" dirty="0">
                <a:ea typeface="+mn-lt"/>
                <a:cs typeface="+mn-lt"/>
              </a:rPr>
              <a:t> The status of the booking.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205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8A9658-2C84-E643-8D62-4DC35B71D307}"/>
              </a:ext>
            </a:extLst>
          </p:cNvPr>
          <p:cNvSpPr txBox="1"/>
          <p:nvPr/>
        </p:nvSpPr>
        <p:spPr>
          <a:xfrm>
            <a:off x="1777682" y="838348"/>
            <a:ext cx="7652959" cy="495520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entury Gothic"/>
                <a:cs typeface="Segoe UI Semibold"/>
              </a:rPr>
              <a:t>1.What is the total number of reservations in the dataset?</a:t>
            </a: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entury Gothic"/>
                <a:cs typeface="Segoe UI Semibold"/>
              </a:rPr>
              <a:t>2. Which meal plan is the most popular among guests?</a:t>
            </a: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entury Gothic"/>
                <a:cs typeface="Segoe UI Semibold"/>
              </a:rPr>
              <a:t>3. What is the average price per room for reservations involving children?</a:t>
            </a: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entury Gothic"/>
                <a:cs typeface="Segoe UI Semibold"/>
              </a:rPr>
              <a:t>4. How many reservations were made for the year 20XX (replace XX with the desired year)?</a:t>
            </a: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entury Gothic"/>
                <a:cs typeface="Segoe UI Semibold"/>
              </a:rPr>
              <a:t>5. What is the most commonly booked room type?</a:t>
            </a: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entury Gothic"/>
                <a:cs typeface="Segoe UI Semibold"/>
              </a:rPr>
              <a:t>6. How many reservations fall on a weekend (</a:t>
            </a:r>
            <a:r>
              <a:rPr lang="en-US" sz="1400" b="1" err="1">
                <a:solidFill>
                  <a:schemeClr val="bg2">
                    <a:lumMod val="75000"/>
                  </a:schemeClr>
                </a:solidFill>
                <a:latin typeface="Century Gothic"/>
                <a:cs typeface="Segoe UI Semibold"/>
              </a:rPr>
              <a:t>no_of_weekend_nights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entury Gothic"/>
                <a:cs typeface="Segoe UI Semibold"/>
              </a:rPr>
              <a:t> &gt; 0)?</a:t>
            </a: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entury Gothic"/>
                <a:cs typeface="Segoe UI Semibold"/>
              </a:rPr>
              <a:t>7. What is the highest and lowest lead time for reservations?</a:t>
            </a: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entury Gothic"/>
                <a:cs typeface="Segoe UI Semibold"/>
              </a:rPr>
              <a:t>8. What is the most common market segment type for reservations?</a:t>
            </a: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entury Gothic"/>
                <a:cs typeface="Segoe UI Semibold"/>
              </a:rPr>
              <a:t>9. How many reservations have a booking status of "Confirmed"?</a:t>
            </a: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entury Gothic"/>
                <a:cs typeface="Segoe UI Semibold"/>
              </a:rPr>
              <a:t>10. What is the total number of adults and children across all reservations?</a:t>
            </a: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entury Gothic"/>
                <a:cs typeface="Segoe UI Semibold"/>
              </a:rPr>
              <a:t>11. What is the average number of weekend nights for reservations involving children?</a:t>
            </a: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entury Gothic"/>
                <a:cs typeface="Segoe UI Semibold"/>
              </a:rPr>
              <a:t>12. How many reservations were made in each month of the year?</a:t>
            </a: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entury Gothic"/>
                <a:cs typeface="Segoe UI Semibold"/>
              </a:rPr>
              <a:t>13. What is the average number of nights (both weekend and weekday) spent by guests for each room type?</a:t>
            </a: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entury Gothic"/>
                <a:cs typeface="Segoe UI Semibold"/>
              </a:rPr>
              <a:t>14. For reservations involving children, what is the most common room type, and what is the average</a:t>
            </a: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entury Gothic"/>
                <a:cs typeface="Segoe UI Semibold"/>
              </a:rPr>
              <a:t>price for that room type?</a:t>
            </a: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entury Gothic"/>
                <a:cs typeface="Segoe UI Semibold"/>
              </a:rPr>
              <a:t>15. Find the market segment type that generates the highest average price per room.</a:t>
            </a:r>
          </a:p>
          <a:p>
            <a:endParaRPr lang="en-US" sz="1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1714D7-B173-20B1-C8CE-0D87197662F4}"/>
              </a:ext>
            </a:extLst>
          </p:cNvPr>
          <p:cNvSpPr txBox="1"/>
          <p:nvPr/>
        </p:nvSpPr>
        <p:spPr>
          <a:xfrm>
            <a:off x="1774658" y="381000"/>
            <a:ext cx="30780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entury Gothic"/>
                <a:cs typeface="Segoe UI Semibold"/>
              </a:rPr>
              <a:t>QUESTION</a:t>
            </a:r>
            <a:endParaRPr lang="en-US" sz="2400" dirty="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78599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62CE031E-EE35-4AA7-9784-80509332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2F4F389-A013-DBED-0D0D-E76965C0B8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51" b="-1"/>
          <a:stretch/>
        </p:blipFill>
        <p:spPr>
          <a:xfrm>
            <a:off x="269872" y="1283518"/>
            <a:ext cx="3776660" cy="2998819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3BFA01-B43D-022C-822C-8BF0B50966BC}"/>
              </a:ext>
            </a:extLst>
          </p:cNvPr>
          <p:cNvSpPr txBox="1"/>
          <p:nvPr/>
        </p:nvSpPr>
        <p:spPr>
          <a:xfrm>
            <a:off x="4335722" y="1495647"/>
            <a:ext cx="7585734" cy="16608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 </a:t>
            </a:r>
            <a:r>
              <a:rPr lang="en-US" b="1" dirty="0"/>
              <a:t>What is the total number of reservations in the dataset?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The analysis shows that the total number of reservation is 700.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>
              <a:solidFill>
                <a:schemeClr val="bg2">
                  <a:lumMod val="75000"/>
                </a:schemeClr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297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2CE031E-EE35-4AA7-9784-80509332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124D9F5B-C72B-41EE-97C2-D3600B627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EE0AC5-D97F-88F6-0501-746127F3F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51" y="2060410"/>
            <a:ext cx="4887466" cy="2517044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AC15D3-9722-AEDF-3CB1-E3C61F36D61F}"/>
              </a:ext>
            </a:extLst>
          </p:cNvPr>
          <p:cNvSpPr txBox="1"/>
          <p:nvPr/>
        </p:nvSpPr>
        <p:spPr>
          <a:xfrm>
            <a:off x="6095998" y="685800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 </a:t>
            </a:r>
            <a:r>
              <a:rPr lang="en-US" b="1" dirty="0">
                <a:solidFill>
                  <a:schemeClr val="bg1"/>
                </a:solidFill>
              </a:rPr>
              <a:t>Which meal plan is the most popular among guests?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rgbClr val="0F496F"/>
                </a:solidFill>
              </a:rPr>
              <a:t>	</a:t>
            </a:r>
            <a:r>
              <a:rPr lang="en-US" b="1" dirty="0">
                <a:solidFill>
                  <a:srgbClr val="0F496F"/>
                </a:solidFill>
              </a:rPr>
              <a:t>This analysis shows that mean plan 1 is the most popular mean and has a total of 527.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180A64C-1862-4B1B-8953-FA96DEE4C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2859A51-B3CA-4126-956F-D0DCCBA21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CA05ED-FBC3-48F4-8E6D-AB89EC608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E24CC5-F080-45A3-B2B4-59A7BCA5A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EC6EC2-2351-427C-90C2-F10791573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524D87A-9540-4F77-B006-823176623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7033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9FAAD1-461F-C39A-61C0-96128E84FADC}"/>
              </a:ext>
            </a:extLst>
          </p:cNvPr>
          <p:cNvSpPr txBox="1"/>
          <p:nvPr/>
        </p:nvSpPr>
        <p:spPr>
          <a:xfrm>
            <a:off x="7285189" y="2315828"/>
            <a:ext cx="5285116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b="1" dirty="0"/>
              <a:t>What is the average price per room for reservations involving children?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8DE80C-120B-9D25-CDB6-339E24839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2" y="1577978"/>
            <a:ext cx="7050506" cy="397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334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2CE031E-EE35-4AA7-9784-80509332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2D3C1AF-00C8-A3BF-6516-8E536E6F5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39" y="1221923"/>
            <a:ext cx="5304759" cy="2599331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B2AE2A-1BB6-178E-EE62-D023199BAE19}"/>
              </a:ext>
            </a:extLst>
          </p:cNvPr>
          <p:cNvSpPr txBox="1"/>
          <p:nvPr/>
        </p:nvSpPr>
        <p:spPr>
          <a:xfrm>
            <a:off x="6499654" y="733647"/>
            <a:ext cx="4419171" cy="3575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b="1" dirty="0"/>
              <a:t>How many reservations were made for the year 20XX (replace XX with the desired year)?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	This analysis shows that in year 2018 a total of 577 reservations were made.</a:t>
            </a:r>
          </a:p>
        </p:txBody>
      </p:sp>
    </p:spTree>
    <p:extLst>
      <p:ext uri="{BB962C8B-B14F-4D97-AF65-F5344CB8AC3E}">
        <p14:creationId xmlns:p14="http://schemas.microsoft.com/office/powerpoint/2010/main" val="511609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2CE031E-EE35-4AA7-9784-80509332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24D9F5B-C72B-41EE-97C2-D3600B627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F725FC-4951-72E8-D804-A0327625A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51" y="1956551"/>
            <a:ext cx="4887466" cy="2724762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3702F0-BEDE-42B6-2190-1A9D833AABAF}"/>
              </a:ext>
            </a:extLst>
          </p:cNvPr>
          <p:cNvSpPr txBox="1"/>
          <p:nvPr/>
        </p:nvSpPr>
        <p:spPr>
          <a:xfrm>
            <a:off x="6095998" y="685800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b="1" dirty="0">
                <a:solidFill>
                  <a:schemeClr val="bg1"/>
                </a:solidFill>
              </a:rPr>
              <a:t>What is the most commonly booked room type?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rgbClr val="0F496F"/>
                </a:solidFill>
              </a:rPr>
              <a:t>	</a:t>
            </a:r>
            <a:r>
              <a:rPr lang="en-US" b="1" dirty="0">
                <a:solidFill>
                  <a:srgbClr val="0F496F"/>
                </a:solidFill>
              </a:rPr>
              <a:t>This shows that the common room type reserved is room type 1 which contributed to 534 of the reservation.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180A64C-1862-4B1B-8953-FA96DEE4C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2859A51-B3CA-4126-956F-D0DCCBA21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CA05ED-FBC3-48F4-8E6D-AB89EC608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E24CC5-F080-45A3-B2B4-59A7BCA5A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EC6EC2-2351-427C-90C2-F10791573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524D87A-9540-4F77-B006-823176623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979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184</TotalTime>
  <Words>483</Words>
  <Application>Microsoft Office PowerPoint</Application>
  <PresentationFormat>Widescreen</PresentationFormat>
  <Paragraphs>58</Paragraphs>
  <Slides>19</Slides>
  <Notes>1</Notes>
  <HiddenSlides>0</HiddenSlides>
  <MMClips>16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Slice</vt:lpstr>
      <vt:lpstr>Hotel Reservation Analysis with SQL </vt:lpstr>
      <vt:lpstr>OVERVIEW</vt:lpstr>
      <vt:lpstr>THE DATASET INCLUDES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Reservation Analysis with SQL</dc:title>
  <dc:creator>Hammed Gboyega</dc:creator>
  <cp:lastModifiedBy>Mariam Mojeed</cp:lastModifiedBy>
  <cp:revision>263</cp:revision>
  <dcterms:created xsi:type="dcterms:W3CDTF">2024-05-18T09:56:23Z</dcterms:created>
  <dcterms:modified xsi:type="dcterms:W3CDTF">2024-05-19T16:37:16Z</dcterms:modified>
</cp:coreProperties>
</file>