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97" r:id="rId6"/>
    <p:sldMasterId id="214748370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zDukMpinRasuKzzbbrd8vw3ui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3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1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p11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597" name="Google Shape;597;p11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3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516" name="Google Shape;516;p3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6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552" name="Google Shape;552;p6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:notes"/>
          <p:cNvSpPr/>
          <p:nvPr>
            <p:ph idx="2" type="sldImg"/>
          </p:nvPr>
        </p:nvSpPr>
        <p:spPr>
          <a:xfrm>
            <a:off x="457200" y="571500"/>
            <a:ext cx="3657600" cy="15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9:notes"/>
          <p:cNvSpPr txBox="1"/>
          <p:nvPr>
            <p:ph idx="1" type="body"/>
          </p:nvPr>
        </p:nvSpPr>
        <p:spPr>
          <a:xfrm>
            <a:off x="457200" y="2200275"/>
            <a:ext cx="3657600" cy="18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  <p:sp>
        <p:nvSpPr>
          <p:cNvPr id="584" name="Google Shape;584;p9:notes"/>
          <p:cNvSpPr txBox="1"/>
          <p:nvPr>
            <p:ph idx="12" type="sldNum"/>
          </p:nvPr>
        </p:nvSpPr>
        <p:spPr>
          <a:xfrm>
            <a:off x="2589742" y="4342607"/>
            <a:ext cx="19812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27925" lIns="55875" spcFirstLastPara="1" rIns="55875" wrap="square" tIns="279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ru-RU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15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1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87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52" name="Google Shape;52;p8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8" name="Google Shape;58;p8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8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8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9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1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">
  <p:cSld name="Сетка_основная_1_2">
    <p:bg>
      <p:bgPr>
        <a:solidFill>
          <a:srgbClr val="47C39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5" name="Google Shape;85;p1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основная">
  <p:cSld name="Сетка_основна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ик_mono">
  <p:cSld name="Сетка_основная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">
  <p:cSld name="Сетка_основная_3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6"/>
          <p:cNvGrpSpPr/>
          <p:nvPr/>
        </p:nvGrpSpPr>
        <p:grpSpPr>
          <a:xfrm>
            <a:off x="5737860" y="7650"/>
            <a:ext cx="3406140" cy="5128200"/>
            <a:chOff x="11475720" y="0"/>
            <a:chExt cx="6812280" cy="10256400"/>
          </a:xfrm>
        </p:grpSpPr>
        <p:sp>
          <p:nvSpPr>
            <p:cNvPr id="97" name="Google Shape;97;p2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mono_образец с заголовком">
  <p:cSld name="Сетка_основная_3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7"/>
          <p:cNvGrpSpPr/>
          <p:nvPr/>
        </p:nvGrpSpPr>
        <p:grpSpPr>
          <a:xfrm>
            <a:off x="5737860" y="7650"/>
            <a:ext cx="3406140" cy="5128200"/>
            <a:chOff x="11475720" y="0"/>
            <a:chExt cx="6812280" cy="10256400"/>
          </a:xfrm>
        </p:grpSpPr>
        <p:sp>
          <p:nvSpPr>
            <p:cNvPr id="105" name="Google Shape;105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7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mono">
  <p:cSld name="Сетка_основная_3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dark">
  <p:cSld name="Сетка_основная_2">
    <p:bg>
      <p:bgPr>
        <a:solidFill>
          <a:schemeClr val="l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2857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">
  <p:cSld name="Сетка_основная_2_1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21" name="Google Shape;121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dark_образец с заголовком">
  <p:cSld name="Сетка_основная_2_1_2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29" name="Google Shape;129;p3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31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dark">
  <p:cSld name="Сетка_основная_2_1_1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neo">
  <p:cSld name="Сетка_основная_1">
    <p:bg>
      <p:bgPr>
        <a:solidFill>
          <a:srgbClr val="47C39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3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бивка_neo_образец с заголовком">
  <p:cSld name="Сетка_основная_1_2_2">
    <p:bg>
      <p:bgPr>
        <a:solidFill>
          <a:srgbClr val="47C39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45" name="Google Shape;145;p34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4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4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4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4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4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34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neo ">
  <p:cSld name="Сетка_основная_1_2_1">
    <p:bg>
      <p:bgPr>
        <a:solidFill>
          <a:srgbClr val="47C397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5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pro">
  <p:cSld name="Сетка_основная_1_1">
    <p:bg>
      <p:bgPr>
        <a:solidFill>
          <a:srgbClr val="0066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 ">
  <p:cSld name="Сетка_основная_1_1_2">
    <p:bg>
      <p:bgPr>
        <a:solidFill>
          <a:srgbClr val="0066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1" name="Google Shape;161;p3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pro_образец с заголовком">
  <p:cSld name="Сетка_основная_1_1_2_2">
    <p:bg>
      <p:bgPr>
        <a:solidFill>
          <a:srgbClr val="0066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9" name="Google Shape;169;p3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3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38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pro ">
  <p:cSld name="Сетка_основная_1_1_2_1">
    <p:bg>
      <p:bgPr>
        <a:solidFill>
          <a:srgbClr val="0066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top">
  <p:cSld name="Сетка_основная_1_1_1">
    <p:bg>
      <p:bgPr>
        <a:solidFill>
          <a:srgbClr val="EB236B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 ">
  <p:cSld name="Сетка_основная_1_1_1_2">
    <p:bg>
      <p:bgPr>
        <a:solidFill>
          <a:srgbClr val="EB236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4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5" name="Google Shape;185;p4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top_образец с заголовком">
  <p:cSld name="Сетка_основная_1_1_1_2_2">
    <p:bg>
      <p:bgPr>
        <a:solidFill>
          <a:srgbClr val="EB236B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42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93" name="Google Shape;193;p42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2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2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2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42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top ">
  <p:cSld name="Сетка_основная_1_1_1_2_1">
    <p:bg>
      <p:bgPr>
        <a:solidFill>
          <a:srgbClr val="EB236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_biz">
  <p:cSld name="Сетка_основная_1_1_1_1">
    <p:bg>
      <p:bgPr>
        <a:solidFill>
          <a:srgbClr val="5D00F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">
  <p:cSld name="Сетка_основная_1_1_1_1_1">
    <p:bg>
      <p:bgPr>
        <a:solidFill>
          <a:srgbClr val="5D00F5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45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09" name="Google Shape;209;p45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5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5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5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5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5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0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80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0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_biz_образец с заголовком">
  <p:cSld name="Сетка_основная_1_1_1_1_1_2">
    <p:bg>
      <p:bgPr>
        <a:solidFill>
          <a:srgbClr val="5D00F5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4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217" name="Google Shape;217;p4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46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пределение_biz">
  <p:cSld name="Сетка_основная_1_1_1_1_1_1">
    <p:bg>
      <p:bgPr>
        <a:solidFill>
          <a:srgbClr val="5D00F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chemeClr val="accent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620">
          <p15:clr>
            <a:srgbClr val="FBAE40"/>
          </p15:clr>
        </p15:guide>
        <p15:guide id="6" orient="horz" pos="929">
          <p15:clr>
            <a:schemeClr val="accent1"/>
          </p15:clr>
        </p15:guide>
        <p15:guide id="7" orient="horz" pos="2323">
          <p15:clr>
            <a:srgbClr val="FBAE40"/>
          </p15:clr>
        </p15:guide>
        <p15:guide id="8" pos="2880">
          <p15:clr>
            <a:srgbClr val="FBAE40"/>
          </p15:clr>
        </p15:guide>
        <p15:guide id="9" pos="1497">
          <p15:clr>
            <a:srgbClr val="FBAE40"/>
          </p15:clr>
        </p15:guide>
        <p15:guide id="10" pos="4264">
          <p15:clr>
            <a:srgbClr val="FBAE40"/>
          </p15:clr>
        </p15:guide>
        <p15:guide id="11" orient="horz" pos="588">
          <p15:clr>
            <a:schemeClr val="accent1"/>
          </p15:clr>
        </p15:guide>
        <p15:guide id="12" orient="horz" pos="1972">
          <p15:clr>
            <a:srgbClr val="FBAE40"/>
          </p15:clr>
        </p15:guide>
        <p15:guide id="13" orient="horz" pos="1269">
          <p15:clr>
            <a:srgbClr val="FBAE40"/>
          </p15:clr>
        </p15:guide>
        <p15:guide id="14" orient="horz" pos="2652">
          <p15:clr>
            <a:srgbClr val="FBAE40"/>
          </p15:clr>
        </p15:guide>
        <p15:guide id="15" pos="2664">
          <p15:clr>
            <a:srgbClr val="EEEEEE"/>
          </p15:clr>
        </p15:guide>
        <p15:guide id="16" pos="3096">
          <p15:clr>
            <a:srgbClr val="EEEEEE"/>
          </p15:clr>
        </p15:guide>
        <p15:guide id="17" orient="horz" pos="1548">
          <p15:clr>
            <a:srgbClr val="C4C4C4"/>
          </p15:clr>
        </p15:guide>
        <p15:guide id="18" orient="horz" pos="1692">
          <p15:clr>
            <a:srgbClr val="C4C4C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4 колонки">
  <p:cSld name="Список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>
  <p:cSld name="Список_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>
            <p:ph type="title"/>
          </p:nvPr>
        </p:nvSpPr>
        <p:spPr>
          <a:xfrm>
            <a:off x="212325" y="178450"/>
            <a:ext cx="69753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тбивка с заголовком">
  <p:cSld name="Список_3_1">
    <p:bg>
      <p:bgPr>
        <a:solidFill>
          <a:schemeClr val="dk2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0"/>
          <p:cNvSpPr txBox="1"/>
          <p:nvPr>
            <p:ph type="title"/>
          </p:nvPr>
        </p:nvSpPr>
        <p:spPr>
          <a:xfrm>
            <a:off x="199078" y="185358"/>
            <a:ext cx="8483700" cy="22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880">
          <p15:clr>
            <a:srgbClr val="FBAE40"/>
          </p15:clr>
        </p15:guide>
        <p15:guide id="8" pos="1497">
          <p15:clr>
            <a:srgbClr val="FBAE40"/>
          </p15:clr>
        </p15:guide>
        <p15:guide id="9" pos="4264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396">
          <p15:clr>
            <a:srgbClr val="C4C4C4"/>
          </p15:clr>
        </p15:guide>
        <p15:guide id="35" pos="1597">
          <p15:clr>
            <a:srgbClr val="C4C4C4"/>
          </p15:clr>
        </p15:guide>
        <p15:guide id="36" pos="2789">
          <p15:clr>
            <a:srgbClr val="C4C4C4"/>
          </p15:clr>
        </p15:guide>
        <p15:guide id="37" pos="2971">
          <p15:clr>
            <a:srgbClr val="C4C4C4"/>
          </p15:clr>
        </p15:guide>
        <p15:guide id="38" pos="4163">
          <p15:clr>
            <a:srgbClr val="C4C4C4"/>
          </p15:clr>
        </p15:guide>
        <p15:guide id="39" pos="4364">
          <p15:clr>
            <a:srgbClr val="C4C4C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5 колонок">
  <p:cSld name="Список_2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2327">
          <p15:clr>
            <a:srgbClr val="FBAE40"/>
          </p15:clr>
        </p15:guide>
        <p15:guide id="8" pos="1220">
          <p15:clr>
            <a:srgbClr val="FBAE40"/>
          </p15:clr>
        </p15:guide>
        <p15:guide id="9" pos="3433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25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7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2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1128">
          <p15:clr>
            <a:srgbClr val="C4C4C4"/>
          </p15:clr>
        </p15:guide>
        <p15:guide id="35" pos="1311">
          <p15:clr>
            <a:srgbClr val="C4C4C4"/>
          </p15:clr>
        </p15:guide>
        <p15:guide id="36" pos="2235">
          <p15:clr>
            <a:srgbClr val="C4C4C4"/>
          </p15:clr>
        </p15:guide>
        <p15:guide id="37" pos="2418">
          <p15:clr>
            <a:srgbClr val="C4C4C4"/>
          </p15:clr>
        </p15:guide>
        <p15:guide id="38" pos="3342">
          <p15:clr>
            <a:srgbClr val="C4C4C4"/>
          </p15:clr>
        </p15:guide>
        <p15:guide id="39" pos="3525">
          <p15:clr>
            <a:srgbClr val="C4C4C4"/>
          </p15:clr>
        </p15:guide>
        <p15:guide id="40" pos="4540">
          <p15:clr>
            <a:srgbClr val="FA7B17"/>
          </p15:clr>
        </p15:guide>
        <p15:guide id="41" pos="4632">
          <p15:clr>
            <a:srgbClr val="C4C4C4"/>
          </p15:clr>
        </p15:guide>
        <p15:guide id="42" pos="4449">
          <p15:clr>
            <a:srgbClr val="C4C4C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7 колонок">
  <p:cSld name="Список_2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1057">
          <p15:clr>
            <a:srgbClr val="A4A3A4"/>
          </p15:clr>
        </p15:guide>
        <p15:guide id="6" orient="horz" pos="1150">
          <p15:clr>
            <a:srgbClr val="F26B43"/>
          </p15:clr>
        </p15:guide>
        <p15:guide id="7" pos="1703">
          <p15:clr>
            <a:srgbClr val="FBAE40"/>
          </p15:clr>
        </p15:guide>
        <p15:guide id="8" pos="919">
          <p15:clr>
            <a:srgbClr val="FBAE40"/>
          </p15:clr>
        </p15:guide>
        <p15:guide id="9" pos="2487">
          <p15:clr>
            <a:srgbClr val="FBAE40"/>
          </p15:clr>
        </p15:guide>
        <p15:guide id="10" orient="horz" pos="588">
          <p15:clr>
            <a:srgbClr val="F26B43"/>
          </p15:clr>
        </p15:guide>
        <p15:guide id="11" orient="horz" pos="682">
          <p15:clr>
            <a:srgbClr val="A4A3A4"/>
          </p15:clr>
        </p15:guide>
        <p15:guide id="12" orient="horz" pos="963">
          <p15:clr>
            <a:srgbClr val="F26B43"/>
          </p15:clr>
        </p15:guide>
        <p15:guide id="13" orient="horz" pos="1244">
          <p15:clr>
            <a:srgbClr val="A4A3A4"/>
          </p15:clr>
        </p15:guide>
        <p15:guide id="14" orient="horz" pos="775">
          <p15:clr>
            <a:srgbClr val="F26B43"/>
          </p15:clr>
        </p15:guide>
        <p15:guide id="15" orient="horz" pos="869">
          <p15:clr>
            <a:srgbClr val="A4A3A4"/>
          </p15:clr>
        </p15:guide>
        <p15:guide id="16" orient="horz" pos="1338">
          <p15:clr>
            <a:srgbClr val="F26B43"/>
          </p15:clr>
        </p15:guide>
        <p15:guide id="17" orient="horz" pos="1439">
          <p15:clr>
            <a:srgbClr val="F26B43"/>
          </p15:clr>
        </p15:guide>
        <p15:guide id="18" orient="horz" pos="1518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7">
          <p15:clr>
            <a:srgbClr val="A4A3A4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850">
          <p15:clr>
            <a:srgbClr val="C4C4C4"/>
          </p15:clr>
        </p15:guide>
        <p15:guide id="35" pos="988">
          <p15:clr>
            <a:srgbClr val="C4C4C4"/>
          </p15:clr>
        </p15:guide>
        <p15:guide id="36" pos="1634">
          <p15:clr>
            <a:srgbClr val="C4C4C4"/>
          </p15:clr>
        </p15:guide>
        <p15:guide id="37" pos="1773">
          <p15:clr>
            <a:srgbClr val="C4C4C4"/>
          </p15:clr>
        </p15:guide>
        <p15:guide id="38" pos="2419">
          <p15:clr>
            <a:srgbClr val="C4C4C4"/>
          </p15:clr>
        </p15:guide>
        <p15:guide id="39" pos="2557">
          <p15:clr>
            <a:srgbClr val="C4C4C4"/>
          </p15:clr>
        </p15:guide>
        <p15:guide id="40" pos="3273">
          <p15:clr>
            <a:srgbClr val="FA7B17"/>
          </p15:clr>
        </p15:guide>
        <p15:guide id="41" pos="3341">
          <p15:clr>
            <a:srgbClr val="C4C4C4"/>
          </p15:clr>
        </p15:guide>
        <p15:guide id="42" pos="3203">
          <p15:clr>
            <a:srgbClr val="C4C4C4"/>
          </p15:clr>
        </p15:guide>
        <p15:guide id="43" pos="4126">
          <p15:clr>
            <a:srgbClr val="C4C4C4"/>
          </p15:clr>
        </p15:guide>
        <p15:guide id="44" pos="3987">
          <p15:clr>
            <a:srgbClr val="C4C4C4"/>
          </p15:clr>
        </p15:guide>
        <p15:guide id="45" pos="4056">
          <p15:clr>
            <a:srgbClr val="FA7B17"/>
          </p15:clr>
        </p15:guide>
        <p15:guide id="46" pos="4841">
          <p15:clr>
            <a:srgbClr val="FA7B17"/>
          </p15:clr>
        </p15:guide>
        <p15:guide id="47" pos="4772">
          <p15:clr>
            <a:srgbClr val="C4C4C4"/>
          </p15:clr>
        </p15:guide>
        <p15:guide id="48" pos="4910">
          <p15:clr>
            <a:srgbClr val="C4C4C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тка_три_колонки">
  <p:cSld name="Список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4">
          <p15:clr>
            <a:srgbClr val="F26B43"/>
          </p15:clr>
        </p15:guide>
        <p15:guide id="2" pos="204">
          <p15:clr>
            <a:srgbClr val="0000FF"/>
          </p15:clr>
        </p15:guide>
        <p15:guide id="3" pos="5556">
          <p15:clr>
            <a:schemeClr val="accent3"/>
          </p15:clr>
        </p15:guide>
        <p15:guide id="4" orient="horz" pos="3026">
          <p15:clr>
            <a:srgbClr val="0066FF"/>
          </p15:clr>
        </p15:guide>
        <p15:guide id="5" orient="horz" pos="963">
          <p15:clr>
            <a:srgbClr val="A4A3A4"/>
          </p15:clr>
        </p15:guide>
        <p15:guide id="6" orient="horz" pos="1057">
          <p15:clr>
            <a:srgbClr val="F26B43"/>
          </p15:clr>
        </p15:guide>
        <p15:guide id="7" pos="3806">
          <p15:clr>
            <a:srgbClr val="FBAE40"/>
          </p15:clr>
        </p15:guide>
        <p15:guide id="8" pos="1962">
          <p15:clr>
            <a:srgbClr val="FBAE40"/>
          </p15:clr>
        </p15:guide>
        <p15:guide id="9" orient="horz" pos="588">
          <p15:clr>
            <a:srgbClr val="F26B43"/>
          </p15:clr>
        </p15:guide>
        <p15:guide id="10" orient="horz" pos="588">
          <p15:clr>
            <a:srgbClr val="A4A3A4"/>
          </p15:clr>
        </p15:guide>
        <p15:guide id="11" orient="horz" pos="869">
          <p15:clr>
            <a:srgbClr val="F26B43"/>
          </p15:clr>
        </p15:guide>
        <p15:guide id="12" orient="horz" pos="1150">
          <p15:clr>
            <a:srgbClr val="A4A3A4"/>
          </p15:clr>
        </p15:guide>
        <p15:guide id="13" orient="horz" pos="682">
          <p15:clr>
            <a:srgbClr val="F26B43"/>
          </p15:clr>
        </p15:guide>
        <p15:guide id="14" orient="horz" pos="775">
          <p15:clr>
            <a:srgbClr val="A4A3A4"/>
          </p15:clr>
        </p15:guide>
        <p15:guide id="15" orient="horz" pos="1244">
          <p15:clr>
            <a:srgbClr val="F26B43"/>
          </p15:clr>
        </p15:guide>
        <p15:guide id="16" orient="horz" pos="1338">
          <p15:clr>
            <a:srgbClr val="A4A3A4"/>
          </p15:clr>
        </p15:guide>
        <p15:guide id="17" orient="horz" pos="1432">
          <p15:clr>
            <a:srgbClr val="F26B43"/>
          </p15:clr>
        </p15:guide>
        <p15:guide id="18" orient="horz" pos="1525">
          <p15:clr>
            <a:srgbClr val="A4A3A4"/>
          </p15:clr>
        </p15:guide>
        <p15:guide id="19" orient="horz" pos="1620">
          <p15:clr>
            <a:srgbClr val="F26B43"/>
          </p15:clr>
        </p15:guide>
        <p15:guide id="20" orient="horz" pos="1713">
          <p15:clr>
            <a:srgbClr val="A4A3A4"/>
          </p15:clr>
        </p15:guide>
        <p15:guide id="21" orient="horz" pos="1806">
          <p15:clr>
            <a:srgbClr val="F26B43"/>
          </p15:clr>
        </p15:guide>
        <p15:guide id="22" orient="horz" pos="1900">
          <p15:clr>
            <a:srgbClr val="A4A3A4"/>
          </p15:clr>
        </p15:guide>
        <p15:guide id="23" orient="horz" pos="1994">
          <p15:clr>
            <a:srgbClr val="F26B43"/>
          </p15:clr>
        </p15:guide>
        <p15:guide id="24" orient="horz" pos="2088">
          <p15:clr>
            <a:srgbClr val="A4A3A4"/>
          </p15:clr>
        </p15:guide>
        <p15:guide id="25" orient="horz" pos="2181">
          <p15:clr>
            <a:srgbClr val="F26B43"/>
          </p15:clr>
        </p15:guide>
        <p15:guide id="26" orient="horz" pos="2278">
          <p15:clr>
            <a:srgbClr val="F26B43"/>
          </p15:clr>
        </p15:guide>
        <p15:guide id="27" orient="horz" pos="2369">
          <p15:clr>
            <a:srgbClr val="A4A3A4"/>
          </p15:clr>
        </p15:guide>
        <p15:guide id="28" orient="horz" pos="2463">
          <p15:clr>
            <a:srgbClr val="F26B43"/>
          </p15:clr>
        </p15:guide>
        <p15:guide id="29" orient="horz" pos="2556">
          <p15:clr>
            <a:srgbClr val="A4A3A4"/>
          </p15:clr>
        </p15:guide>
        <p15:guide id="30" orient="horz" pos="2650">
          <p15:clr>
            <a:srgbClr val="F26B43"/>
          </p15:clr>
        </p15:guide>
        <p15:guide id="31" orient="horz" pos="2744">
          <p15:clr>
            <a:srgbClr val="A4A3A4"/>
          </p15:clr>
        </p15:guide>
        <p15:guide id="32" orient="horz" pos="2837">
          <p15:clr>
            <a:srgbClr val="F26B43"/>
          </p15:clr>
        </p15:guide>
        <p15:guide id="33" orient="horz" pos="2931">
          <p15:clr>
            <a:srgbClr val="A4A3A4"/>
          </p15:clr>
        </p15:guide>
        <p15:guide id="34" pos="2056">
          <p15:clr>
            <a:srgbClr val="C4C4C4"/>
          </p15:clr>
        </p15:guide>
        <p15:guide id="35" pos="1868">
          <p15:clr>
            <a:srgbClr val="C4C4C4"/>
          </p15:clr>
        </p15:guide>
        <p15:guide id="36" pos="3712">
          <p15:clr>
            <a:srgbClr val="C4C4C4"/>
          </p15:clr>
        </p15:guide>
        <p15:guide id="37" pos="3900">
          <p15:clr>
            <a:srgbClr val="C4C4C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2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242" name="Google Shape;242;p2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5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248" name="Google Shape;248;p5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55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254" name="Google Shape;254;p55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5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5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5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6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0" name="Google Shape;260;p56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1" name="Google Shape;261;p5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262" name="Google Shape;262;p5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7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8" name="Google Shape;268;p57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9" name="Google Shape;269;p5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270" name="Google Shape;270;p5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76" name="Google Shape;276;p58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277" name="Google Shape;277;p58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8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8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8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8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8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8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8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8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8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8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8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58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91" name="Google Shape;291;p58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9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59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5" name="Google Shape;295;p59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296" name="Google Shape;296;p59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59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10" name="Google Shape;310;p59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3" name="Google Shape;313;p60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314" name="Google Shape;314;p60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315" name="Google Shape;315;p60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0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0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0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0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0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0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0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0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0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0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0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0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FF0000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FF0000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FF0000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"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23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334" name="Google Shape;334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_11. Фон dark"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 1">
  <p:cSld name="11. Фон dark 1">
    <p:bg>
      <p:bgPr>
        <a:solidFill>
          <a:schemeClr val="lt2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2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">
    <p:bg>
      <p:bgPr>
        <a:solidFill>
          <a:schemeClr val="accen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">
    <p:bg>
      <p:bgPr>
        <a:solidFill>
          <a:schemeClr val="accen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">
    <p:bg>
      <p:bgPr>
        <a:solidFill>
          <a:schemeClr val="accent2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5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6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356" name="Google Shape;356;p6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6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6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6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62" name="Google Shape;362;p6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6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7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376" name="Google Shape;376;p70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0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0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0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7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2" name="Google Shape;382;p7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Отбивка neo">
  <p:cSld name="13. Отбивка">
    <p:bg>
      <p:bgPr>
        <a:solidFill>
          <a:schemeClr val="accent2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75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401" name="Google Shape;401;p75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5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5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5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5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5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 1">
  <p:cSld name="16. Фон neo">
    <p:bg>
      <p:bgPr>
        <a:solidFill>
          <a:schemeClr val="accen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7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7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7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7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7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4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4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84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32" name="Google Shape;32;p8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85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" name="Google Shape;38;p85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5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5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5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5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5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45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31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32" Type="http://schemas.openxmlformats.org/officeDocument/2006/relationships/theme" Target="../theme/theme5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5.xml"/><Relationship Id="rId21" Type="http://schemas.openxmlformats.org/officeDocument/2006/relationships/theme" Target="../theme/theme2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Proxima Nova"/>
              <a:buNone/>
              <a:defRPr b="1" i="0" sz="4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800875"/>
            <a:ext cx="85206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Char char="●"/>
              <a:defRPr b="1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○"/>
              <a:defRPr b="0" i="0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■"/>
              <a:defRPr b="0" i="0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●"/>
              <a:defRPr b="0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Char char="○"/>
              <a:defRPr b="0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9" name="Google Shape;2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1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423" name="Google Shape;423;p1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1"/>
          <p:cNvSpPr txBox="1"/>
          <p:nvPr/>
        </p:nvSpPr>
        <p:spPr>
          <a:xfrm>
            <a:off x="319074" y="294016"/>
            <a:ext cx="85665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Итоговое задание по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аналитике Empires &amp; Puzzles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1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Ваше </a:t>
            </a: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Демин Даниил Игоревич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GDA-</a:t>
            </a:r>
            <a:r>
              <a:rPr lang="ru-RU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24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Руководитель: Вацек В.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0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2" name="Google Shape;592;p10"/>
          <p:cNvSpPr txBox="1"/>
          <p:nvPr/>
        </p:nvSpPr>
        <p:spPr>
          <a:xfrm>
            <a:off x="322550" y="676875"/>
            <a:ext cx="70176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сессий: 41 (не платящие) и 35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просмотра рекламы: 16 (не платящие) и 11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рейдов: 175 (не платящие) и 210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просмотра призывов: 121 (не платящие) и 93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просмотра ивентов: 17 (не платящие) и 19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・Общее кол-во просмотров VIP-пропусков: 70 (не платящие) и 19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・Общее кол-во просмотров магазина: 145 (не платящие) и 216 (платящие);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・Кол-во пройденных ивентов: 31 (не платящие) и 42 (платящие).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3" name="Google Shape;593;p10"/>
          <p:cNvSpPr txBox="1"/>
          <p:nvPr/>
        </p:nvSpPr>
        <p:spPr>
          <a:xfrm>
            <a:off x="322550" y="4505150"/>
            <a:ext cx="78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4C4C4C"/>
                </a:solidFill>
                <a:latin typeface="Proxima Nova"/>
                <a:ea typeface="Proxima Nova"/>
                <a:cs typeface="Proxima Nova"/>
                <a:sym typeface="Proxima Nova"/>
              </a:rPr>
              <a:t>ссылка на расчет</a:t>
            </a:r>
            <a:endParaRPr b="0" i="0" sz="1200" u="none" cap="none" strike="noStrike">
              <a:solidFill>
                <a:srgbClr val="4C4C4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 txBox="1"/>
          <p:nvPr/>
        </p:nvSpPr>
        <p:spPr>
          <a:xfrm>
            <a:off x="282925" y="278892"/>
            <a:ext cx="85665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Формулирование гипотез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"/>
          <p:cNvSpPr/>
          <p:nvPr/>
        </p:nvSpPr>
        <p:spPr>
          <a:xfrm>
            <a:off x="370005" y="918196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5" name="Google Shape;605;p12"/>
          <p:cNvSpPr/>
          <p:nvPr/>
        </p:nvSpPr>
        <p:spPr>
          <a:xfrm>
            <a:off x="369906" y="2115240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12"/>
          <p:cNvSpPr/>
          <p:nvPr/>
        </p:nvSpPr>
        <p:spPr>
          <a:xfrm>
            <a:off x="747350" y="2137400"/>
            <a:ext cx="81252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Если при повышении уровня игроку будет выдаваться персональная скидка на какой-либо баннер с призывом персонажа и повышенным шансом на более редкого персонажа, то повысится вовлеченность игрока и вероятность конверсии в платящего игрока 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7" name="Google Shape;607;p12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Гипотезы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08" name="Google Shape;608;p12"/>
          <p:cNvSpPr/>
          <p:nvPr/>
        </p:nvSpPr>
        <p:spPr>
          <a:xfrm>
            <a:off x="729800" y="3368625"/>
            <a:ext cx="8160300" cy="1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Если, при достижении игроком новой провинции в игровой кампании, выдавать ему на сутки возможности VIP-пропуска, то увеличится количество сессий, вовлеченность игрока, понимание ценности VIP-пропуска и вероятность конверсии в платящего игрока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9" name="Google Shape;609;p12"/>
          <p:cNvSpPr/>
          <p:nvPr/>
        </p:nvSpPr>
        <p:spPr>
          <a:xfrm>
            <a:off x="352356" y="3348179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0" name="Google Shape;610;p12"/>
          <p:cNvSpPr/>
          <p:nvPr/>
        </p:nvSpPr>
        <p:spPr>
          <a:xfrm>
            <a:off x="754000" y="884025"/>
            <a:ext cx="81252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Если добавить соревновательный ивенты между всеми игроками, где от игроков будет требоваться тратить премиальную валюту только на различные ускорения или покупку пищи и металлов, и за это будут </a:t>
            </a: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выдаваться</a:t>
            </a:r>
            <a:r>
              <a:rPr lang="ru-RU" sz="1700">
                <a:latin typeface="Proxima Nova"/>
                <a:ea typeface="Proxima Nova"/>
                <a:cs typeface="Proxima Nova"/>
                <a:sym typeface="Proxima Nova"/>
              </a:rPr>
              <a:t> награды, то увеличится количество сессий и вероятность конверсии не платящего игрока в платящего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3"/>
          <p:cNvSpPr txBox="1"/>
          <p:nvPr/>
        </p:nvSpPr>
        <p:spPr>
          <a:xfrm>
            <a:off x="320996" y="311638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</a:t>
            </a:r>
            <a:b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 внимание!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Структура презентации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4" name="Google Shape;434;p2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435" name="Google Shape;435;p2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2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438" name="Google Shape;438;p2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439" name="Google Shape;439;p2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rect b="b" l="l" r="r" t="t"/>
                  <a:pathLst>
                    <a:path extrusionOk="0" h="1235" w="1479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rect b="b" l="l" r="r" t="t"/>
                  <a:pathLst>
                    <a:path extrusionOk="0" h="1235" w="1442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2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rect b="b" l="l" r="r" t="t"/>
                  <a:pathLst>
                    <a:path extrusionOk="0" h="187" w="279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rect b="b" l="l" r="r" t="t"/>
                  <a:pathLst>
                    <a:path extrusionOk="0" h="191" w="274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2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rect b="b" l="l" r="r" t="t"/>
                  <a:pathLst>
                    <a:path extrusionOk="0" h="607" w="121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2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rect b="b" l="l" r="r" t="t"/>
                  <a:pathLst>
                    <a:path extrusionOk="0" h="603" w="1177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rect b="b" l="l" r="r" t="t"/>
                  <a:pathLst>
                    <a:path extrusionOk="0" h="351" w="529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rect b="b" l="l" r="r" t="t"/>
                  <a:pathLst>
                    <a:path extrusionOk="0" h="361" w="535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2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rect b="b" l="l" r="r" t="t"/>
                  <a:pathLst>
                    <a:path extrusionOk="0" h="176" w="196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2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rect b="b" l="l" r="r" t="t"/>
                  <a:pathLst>
                    <a:path extrusionOk="0" h="166" w="204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rect b="b" l="l" r="r" t="t"/>
                  <a:pathLst>
                    <a:path extrusionOk="0" h="71" w="345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rect b="b" l="l" r="r" t="t"/>
                  <a:pathLst>
                    <a:path extrusionOk="0" h="82" w="348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2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rect b="b" l="l" r="r" t="t"/>
                  <a:pathLst>
                    <a:path extrusionOk="0" h="182" w="594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2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rect b="b" l="l" r="r" t="t"/>
                  <a:pathLst>
                    <a:path extrusionOk="0" h="183" w="586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rect b="b" l="l" r="r" t="t"/>
                  <a:pathLst>
                    <a:path extrusionOk="0" h="883" w="1423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2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rect b="b" l="l" r="r" t="t"/>
                  <a:pathLst>
                    <a:path extrusionOk="0" h="883" w="1422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2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rect b="b" l="l" r="r" t="t"/>
                  <a:pathLst>
                    <a:path extrusionOk="0" h="895" w="1418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rect b="b" l="l" r="r" t="t"/>
                  <a:pathLst>
                    <a:path extrusionOk="0" h="268" w="296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2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rect b="b" l="l" r="r" t="t"/>
                  <a:pathLst>
                    <a:path extrusionOk="0" h="184" w="271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2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rect b="b" l="l" r="r" t="t"/>
                  <a:pathLst>
                    <a:path extrusionOk="0" h="188" w="14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rect b="b" l="l" r="r" t="t"/>
                  <a:pathLst>
                    <a:path extrusionOk="0" h="46" w="115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rect b="b" l="l" r="r" t="t"/>
                  <a:pathLst>
                    <a:path extrusionOk="0" h="23" w="2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rect b="b" l="l" r="r" t="t"/>
                  <a:pathLst>
                    <a:path extrusionOk="0" h="26" w="23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rect b="b" l="l" r="r" t="t"/>
                  <a:pathLst>
                    <a:path extrusionOk="0" h="52" w="43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rect b="b" l="l" r="r" t="t"/>
                  <a:pathLst>
                    <a:path extrusionOk="0" h="32" w="48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rect b="b" l="l" r="r" t="t"/>
                  <a:pathLst>
                    <a:path extrusionOk="0" h="64" w="16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2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rect b="b" l="l" r="r" t="t"/>
                  <a:pathLst>
                    <a:path extrusionOk="0" h="54" w="46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rect b="b" l="l" r="r" t="t"/>
                  <a:pathLst>
                    <a:path extrusionOk="0" h="48" w="53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rect b="b" l="l" r="r" t="t"/>
                  <a:pathLst>
                    <a:path extrusionOk="0" h="14" w="49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rect b="b" l="l" r="r" t="t"/>
                  <a:pathLst>
                    <a:path extrusionOk="0" h="217" w="177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rect b="b" l="l" r="r" t="t"/>
                  <a:pathLst>
                    <a:path extrusionOk="0" h="216" w="176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2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rect b="b" l="l" r="r" t="t"/>
                  <a:pathLst>
                    <a:path extrusionOk="0" h="225" w="186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2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2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rect b="b" l="l" r="r" t="t"/>
                  <a:pathLst>
                    <a:path extrusionOk="0" h="216" w="177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2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rect b="b" l="l" r="r" t="t"/>
                  <a:pathLst>
                    <a:path extrusionOk="0" h="222" w="172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2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rect b="b" l="l" r="r" t="t"/>
                  <a:pathLst>
                    <a:path extrusionOk="0" h="216" w="177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rect b="b" l="l" r="r" t="t"/>
                  <a:pathLst>
                    <a:path extrusionOk="0" h="861" w="1093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2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rect b="b" l="l" r="r" t="t"/>
                  <a:pathLst>
                    <a:path extrusionOk="0" h="873" w="1105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2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rect b="b" l="l" r="r" t="t"/>
                  <a:pathLst>
                    <a:path extrusionOk="0" h="115" w="117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rect b="b" l="l" r="r" t="t"/>
                  <a:pathLst>
                    <a:path extrusionOk="0" h="40" w="61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2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2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2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rect b="b" l="l" r="r" t="t"/>
                  <a:pathLst>
                    <a:path extrusionOk="0" h="85" w="85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2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rect b="b" l="l" r="r" t="t"/>
                  <a:pathLst>
                    <a:path extrusionOk="0" h="152" w="301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2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rect b="b" l="l" r="r" t="t"/>
                  <a:pathLst>
                    <a:path extrusionOk="0" h="29" w="73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2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rect b="b" l="l" r="r" t="t"/>
                  <a:pathLst>
                    <a:path extrusionOk="0" h="28" w="72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2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rect b="b" l="l" r="r" t="t"/>
                  <a:pathLst>
                    <a:path extrusionOk="0" h="175" w="53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2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rect b="b" l="l" r="r" t="t"/>
                  <a:pathLst>
                    <a:path extrusionOk="0" h="101" w="413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2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rect b="b" l="l" r="r" t="t"/>
                  <a:pathLst>
                    <a:path extrusionOk="0" h="174" w="511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2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rect b="b" l="l" r="r" t="t"/>
                  <a:pathLst>
                    <a:path extrusionOk="0" h="1119" w="125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2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rect b="b" l="l" r="r" t="t"/>
                  <a:pathLst>
                    <a:path extrusionOk="0" h="1119" w="1262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2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rect b="b" l="l" r="r" t="t"/>
                  <a:pathLst>
                    <a:path extrusionOk="0" h="34" w="694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2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rect b="b" l="l" r="r" t="t"/>
                  <a:pathLst>
                    <a:path extrusionOk="0" h="61" w="179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2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rect b="b" l="l" r="r" t="t"/>
                  <a:pathLst>
                    <a:path extrusionOk="0" h="54" w="156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2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rect b="b" l="l" r="r" t="t"/>
                  <a:pathLst>
                    <a:path extrusionOk="0" h="395" w="204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2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rect b="b" l="l" r="r" t="t"/>
                  <a:pathLst>
                    <a:path extrusionOk="0" h="37" w="84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2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rect b="b" l="l" r="r" t="t"/>
                  <a:pathLst>
                    <a:path extrusionOk="0" h="53" w="64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2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rect b="b" l="l" r="r" t="t"/>
                  <a:pathLst>
                    <a:path extrusionOk="0" h="86" w="18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5" name="Google Shape;505;p2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2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8" name="Google Shape;508;p2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9" name="Google Shape;509;p2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2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2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B0B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1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1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2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Качественный анализ игры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Количественный анализ игры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-RU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Формулирование гипотез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"/>
          <p:cNvSpPr txBox="1"/>
          <p:nvPr/>
        </p:nvSpPr>
        <p:spPr>
          <a:xfrm>
            <a:off x="282925" y="278892"/>
            <a:ext cx="85665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проекта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Empires &amp; Puzzles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игры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24" name="Google Shape;524;p4"/>
          <p:cNvSpPr txBox="1"/>
          <p:nvPr/>
        </p:nvSpPr>
        <p:spPr>
          <a:xfrm>
            <a:off x="322550" y="676875"/>
            <a:ext cx="8582100" cy="4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Empires &amp; Puzzles - это мобильная игра, сочетающая в себе элементы стратегии, RPG и головоломок. Игроки собирают коллекцию героев, развивают свою крепость и сражаются с другими игроками в рэйдах. Геймплей включает в себя сбор ресурсов, постройку базы, тренировку и улучшение своих героев, а также участие в PvP и PvE сражениях. Игра также предлагает возможность создания и управления альянсом, в котором игроки могут объединить усилия для совместных активностей. Empires &amp; Puzzles отличается красочной графикой, увлекательным игровым процессом и постоянными обновлениями, которые добавляют новые герои, задания и возможности.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Жанр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3 в ряд / Match three, RPG			</a:t>
            </a: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Тип монетизации</a:t>
            </a: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F2P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Платф</a:t>
            </a: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ормы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Android, IOS				</a:t>
            </a:r>
            <a:r>
              <a:rPr b="1"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Разработчик и издатель</a:t>
            </a:r>
            <a:r>
              <a:rPr lang="ru-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2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Small Giant Games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5" name="Google Shape;5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2825" y="2968381"/>
            <a:ext cx="4338526" cy="1974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Игровая экономика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531" name="Google Shape;531;p5"/>
          <p:cNvGrpSpPr/>
          <p:nvPr/>
        </p:nvGrpSpPr>
        <p:grpSpPr>
          <a:xfrm>
            <a:off x="369341" y="676876"/>
            <a:ext cx="7996159" cy="669000"/>
            <a:chOff x="369341" y="1970481"/>
            <a:chExt cx="7996159" cy="669000"/>
          </a:xfrm>
        </p:grpSpPr>
        <p:sp>
          <p:nvSpPr>
            <p:cNvPr id="532" name="Google Shape;532;p5"/>
            <p:cNvSpPr/>
            <p:nvPr/>
          </p:nvSpPr>
          <p:spPr>
            <a:xfrm>
              <a:off x="778500" y="1970481"/>
              <a:ext cx="75870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Собирательство. В качестве </a:t>
              </a:r>
              <a:r>
                <a:rPr lang="ru-RU" sz="1300">
                  <a:solidFill>
                    <a:schemeClr val="dk1"/>
                  </a:solidFill>
                </a:rPr>
                <a:t>производимых </a:t>
              </a:r>
              <a:r>
                <a:rPr lang="ru-RU" sz="1300">
                  <a:solidFill>
                    <a:schemeClr val="dk1"/>
                  </a:solidFill>
                </a:rPr>
                <a:t>ресурсов используется «пища» и «металлы». </a:t>
              </a:r>
              <a:r>
                <a:rPr lang="ru-RU" sz="1300">
                  <a:solidFill>
                    <a:schemeClr val="dk1"/>
                  </a:solidFill>
                </a:rPr>
                <a:t>В дальнейшем э</a:t>
              </a:r>
              <a:r>
                <a:rPr lang="ru-RU" sz="1300">
                  <a:solidFill>
                    <a:schemeClr val="dk1"/>
                  </a:solidFill>
                </a:rPr>
                <a:t>ти ресурсы используются для большого количества внутриигровых активностей. Например, улучшение персонажей, создание расходуемых предметов, рэйды на других игроков.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369341" y="1970481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ru-RU" sz="9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34" name="Google Shape;534;p5"/>
          <p:cNvGrpSpPr/>
          <p:nvPr/>
        </p:nvGrpSpPr>
        <p:grpSpPr>
          <a:xfrm>
            <a:off x="361991" y="1440326"/>
            <a:ext cx="8003509" cy="426270"/>
            <a:chOff x="369341" y="2353481"/>
            <a:chExt cx="8003509" cy="426270"/>
          </a:xfrm>
        </p:grpSpPr>
        <p:sp>
          <p:nvSpPr>
            <p:cNvPr id="535" name="Google Shape;535;p5"/>
            <p:cNvSpPr/>
            <p:nvPr/>
          </p:nvSpPr>
          <p:spPr>
            <a:xfrm>
              <a:off x="785850" y="2373551"/>
              <a:ext cx="75870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Ивенты. Игрок имеет список испытаний, за выполнение каждого дается определенное количество очков. Больше очков = больше наград. Имеется два варианта ленты: бесплатная и премиальная.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369341" y="2353481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ru-RU" sz="9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37" name="Google Shape;537;p5"/>
          <p:cNvGrpSpPr/>
          <p:nvPr/>
        </p:nvGrpSpPr>
        <p:grpSpPr>
          <a:xfrm>
            <a:off x="354641" y="2025594"/>
            <a:ext cx="8010859" cy="738799"/>
            <a:chOff x="369341" y="2566931"/>
            <a:chExt cx="8010859" cy="738799"/>
          </a:xfrm>
        </p:grpSpPr>
        <p:sp>
          <p:nvSpPr>
            <p:cNvPr id="538" name="Google Shape;538;p5"/>
            <p:cNvSpPr/>
            <p:nvPr/>
          </p:nvSpPr>
          <p:spPr>
            <a:xfrm>
              <a:off x="793200" y="2607030"/>
              <a:ext cx="7587000" cy="6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Призывы персонажей. Игроку предлагается несколько баннеров с разным содержимым. В каждом баннере игроку предлагается 2 варианта призыва: 1 раз за 150 премиальной валюты и 10 раз со скидкой в 1200 премиальной валюты.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5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369341" y="2566931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ru-RU" sz="9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40" name="Google Shape;540;p5"/>
          <p:cNvGrpSpPr/>
          <p:nvPr/>
        </p:nvGrpSpPr>
        <p:grpSpPr>
          <a:xfrm>
            <a:off x="369341" y="2856992"/>
            <a:ext cx="7996159" cy="738900"/>
            <a:chOff x="376691" y="2353464"/>
            <a:chExt cx="7996159" cy="738900"/>
          </a:xfrm>
        </p:grpSpPr>
        <p:sp>
          <p:nvSpPr>
            <p:cNvPr id="541" name="Google Shape;541;p5"/>
            <p:cNvSpPr/>
            <p:nvPr/>
          </p:nvSpPr>
          <p:spPr>
            <a:xfrm>
              <a:off x="785850" y="2353464"/>
              <a:ext cx="758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Внутриигровой магазин – место, где игроку представляется немалый ассортимент различных предметов, выгодных и завлекающих наборов, покупка премиальной валюты за реальные деньги, ресурсов для внутриигровых активностей. 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376691" y="2353481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ru-RU" sz="9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4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43" name="Google Shape;543;p5"/>
          <p:cNvGrpSpPr/>
          <p:nvPr/>
        </p:nvGrpSpPr>
        <p:grpSpPr>
          <a:xfrm>
            <a:off x="369341" y="3648297"/>
            <a:ext cx="7996159" cy="669004"/>
            <a:chOff x="384041" y="2141394"/>
            <a:chExt cx="7996159" cy="669004"/>
          </a:xfrm>
        </p:grpSpPr>
        <p:sp>
          <p:nvSpPr>
            <p:cNvPr id="544" name="Google Shape;544;p5"/>
            <p:cNvSpPr/>
            <p:nvPr/>
          </p:nvSpPr>
          <p:spPr>
            <a:xfrm>
              <a:off x="793200" y="2141398"/>
              <a:ext cx="75870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Управление ресурсами: игроки должны управлять своими ресурсами, чтобы производить предметы, тренировать персонажей, улучшать здания, принимать участие во внутриигровых активностях.</a:t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384041" y="2141394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ru-RU" sz="900"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46" name="Google Shape;546;p5"/>
          <p:cNvGrpSpPr/>
          <p:nvPr/>
        </p:nvGrpSpPr>
        <p:grpSpPr>
          <a:xfrm>
            <a:off x="361991" y="4403784"/>
            <a:ext cx="7996159" cy="406202"/>
            <a:chOff x="376691" y="2213006"/>
            <a:chExt cx="7996159" cy="406202"/>
          </a:xfrm>
        </p:grpSpPr>
        <p:sp>
          <p:nvSpPr>
            <p:cNvPr id="547" name="Google Shape;547;p5"/>
            <p:cNvSpPr/>
            <p:nvPr/>
          </p:nvSpPr>
          <p:spPr>
            <a:xfrm>
              <a:off x="785850" y="2213008"/>
              <a:ext cx="75870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ru-RU" sz="1300">
                  <a:solidFill>
                    <a:schemeClr val="dk1"/>
                  </a:solidFill>
                </a:rPr>
                <a:t>Развитие персонажа: зарабатывая ресурсы, игроки могут улучшать своего персонажа, делая больше призывов, что и является основным компонентов для развития персонажа.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376691" y="2213006"/>
              <a:ext cx="274500" cy="274500"/>
            </a:xfrm>
            <a:prstGeom prst="ellipse">
              <a:avLst/>
            </a:prstGeom>
            <a:noFill/>
            <a:ln cap="flat" cmpd="sng" w="9525">
              <a:solidFill>
                <a:srgbClr val="0B0B0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lang="ru-RU" sz="900">
                  <a:latin typeface="Proxima Nova"/>
                  <a:ea typeface="Proxima Nova"/>
                  <a:cs typeface="Proxima Nova"/>
                  <a:sym typeface="Proxima Nova"/>
                </a:rPr>
                <a:t>6</a:t>
              </a:r>
              <a:endParaRPr b="1" i="0" sz="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"/>
          <p:cNvSpPr txBox="1"/>
          <p:nvPr/>
        </p:nvSpPr>
        <p:spPr>
          <a:xfrm>
            <a:off x="282925" y="278900"/>
            <a:ext cx="65568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Качественный анализ игры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"/>
          <p:cNvSpPr/>
          <p:nvPr/>
        </p:nvSpPr>
        <p:spPr>
          <a:xfrm>
            <a:off x="355600" y="1138233"/>
            <a:ext cx="3729900" cy="13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более привлекательных и интересных рекламных акций и магазина в игру приведет к увеличению конверсии не платящих игроков в платящих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7"/>
          <p:cNvSpPr/>
          <p:nvPr/>
        </p:nvSpPr>
        <p:spPr>
          <a:xfrm>
            <a:off x="355600" y="2889333"/>
            <a:ext cx="3729900" cy="13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</a:rPr>
              <a:t> </a:t>
            </a:r>
            <a:r>
              <a:rPr lang="ru-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Улучшение социальной составляющей игры, например, добавление нового кооперативного режима для участников одного альянса, помимо атаки на боссов и войны между альянсами, что может привлечь игроков и увеличить их вовлеченность, что в свою очередь может повысить уровень монетизации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7"/>
          <p:cNvSpPr/>
          <p:nvPr/>
        </p:nvSpPr>
        <p:spPr>
          <a:xfrm>
            <a:off x="4467269" y="2886071"/>
            <a:ext cx="3729900" cy="13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</a:rPr>
              <a:t> </a:t>
            </a:r>
            <a:r>
              <a:rPr lang="ru-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и внедрение контентных обновлений, которые будут регулярно предлагать новые задания (как пример: ежедневные, еженедельные задания), ивенты (полноценные регулярные ивенты) и предметы, может стимулировать игроков к более частым сессиям игры и увеличить вероятность их участия в монетизации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7"/>
          <p:cNvSpPr/>
          <p:nvPr/>
        </p:nvSpPr>
        <p:spPr>
          <a:xfrm>
            <a:off x="4467275" y="1138233"/>
            <a:ext cx="3729900" cy="136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Внедрение новых игровых механик, которые позволят не платящим игрокам более активно участвовать в конкурентных аспектах игры, может привести к увеличению их участия в монетизации игры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7"/>
          <p:cNvSpPr/>
          <p:nvPr/>
        </p:nvSpPr>
        <p:spPr>
          <a:xfrm>
            <a:off x="607963" y="994664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Google Shape;564;p7"/>
          <p:cNvSpPr/>
          <p:nvPr/>
        </p:nvSpPr>
        <p:spPr>
          <a:xfrm>
            <a:off x="4723788" y="994664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5" name="Google Shape;565;p7"/>
          <p:cNvSpPr/>
          <p:nvPr/>
        </p:nvSpPr>
        <p:spPr>
          <a:xfrm>
            <a:off x="607963" y="2758503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Google Shape;566;p7"/>
          <p:cNvSpPr/>
          <p:nvPr/>
        </p:nvSpPr>
        <p:spPr>
          <a:xfrm>
            <a:off x="4723788" y="2758503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7" name="Google Shape;567;p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Что можно улучшить в геймдизайне?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"/>
          <p:cNvSpPr/>
          <p:nvPr/>
        </p:nvSpPr>
        <p:spPr>
          <a:xfrm>
            <a:off x="355600" y="766823"/>
            <a:ext cx="3729900" cy="173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b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Просмотр магазина 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первый же день приобрел VIP пропуск. Неоднократно скупает акционные предложения.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 п</a:t>
            </a: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латящий: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Акцентировал внимание на предметы, которые продаются за премиальную валюту, нежели за реальные деньги. Изредка тратит премиальную валюту на ускорения тренировок и призывы персонажей</a:t>
            </a:r>
            <a:endParaRPr/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Proxima Nov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8"/>
          <p:cNvSpPr/>
          <p:nvPr/>
        </p:nvSpPr>
        <p:spPr>
          <a:xfrm>
            <a:off x="355600" y="2757625"/>
            <a:ext cx="3729900" cy="23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героев</a:t>
            </a: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игрока имелись персонажи всех редкостей. Наибольшее количество персонажей за уровень - 152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 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имел персонажей выше 3 редкости. Наибольшее количество персонажей за уровень - 53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8"/>
          <p:cNvSpPr/>
          <p:nvPr/>
        </p:nvSpPr>
        <p:spPr>
          <a:xfrm>
            <a:off x="4467275" y="2757576"/>
            <a:ext cx="3729900" cy="232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b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PvP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Рано открыл редких персонажей, игрок стал активнее и рискованнее нападать на других игроков.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 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Проявляет больший интерес к конкурентной составляющей игры, просматривая топовых игроков и альянсы. Совершает большое количество неудачных попыток, несмотря на то, что уровни героев других игроков значительно выше, довольно часто сменяет противника.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8"/>
          <p:cNvSpPr/>
          <p:nvPr/>
        </p:nvSpPr>
        <p:spPr>
          <a:xfrm>
            <a:off x="4467275" y="766775"/>
            <a:ext cx="3729900" cy="173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B0B0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b="0" i="0" lang="ru-RU" sz="13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Сбор материалов</a:t>
            </a: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Спокойно тратит премиальную валюту на дополнительные ресурсы, ускорение улучшения построек и тренировок.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18288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None/>
            </a:pPr>
            <a:r>
              <a:rPr lang="ru-RU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Не платящий: </a:t>
            </a:r>
            <a:r>
              <a:rPr lang="ru-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нехватке ресурсов отказывается докупать недостающее количество за премиальную валюту.</a:t>
            </a:r>
            <a:endParaRPr b="0" i="0" sz="13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8"/>
          <p:cNvSpPr/>
          <p:nvPr/>
        </p:nvSpPr>
        <p:spPr>
          <a:xfrm>
            <a:off x="607963" y="629514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8"/>
          <p:cNvSpPr/>
          <p:nvPr/>
        </p:nvSpPr>
        <p:spPr>
          <a:xfrm>
            <a:off x="4723788" y="629514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8"/>
          <p:cNvSpPr/>
          <p:nvPr/>
        </p:nvSpPr>
        <p:spPr>
          <a:xfrm>
            <a:off x="607963" y="2630653"/>
            <a:ext cx="274500" cy="274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9" name="Google Shape;579;p8"/>
          <p:cNvSpPr/>
          <p:nvPr/>
        </p:nvSpPr>
        <p:spPr>
          <a:xfrm>
            <a:off x="4723788" y="2622550"/>
            <a:ext cx="274500" cy="29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-RU" sz="9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9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0" name="Google Shape;580;p8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Поведения платящего и не платящего игроков</a:t>
            </a:r>
            <a:endParaRPr b="0" i="0" sz="2500" u="none" cap="none" strike="noStrike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9"/>
          <p:cNvSpPr txBox="1"/>
          <p:nvPr/>
        </p:nvSpPr>
        <p:spPr>
          <a:xfrm>
            <a:off x="282925" y="278892"/>
            <a:ext cx="85665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Количественный анализ игры</a:t>
            </a:r>
            <a:endParaRPr b="1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C4C4C4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4BD0A0"/>
      </a:dk2>
      <a:lt2>
        <a:srgbClr val="27282D"/>
      </a:lt2>
      <a:accent1>
        <a:srgbClr val="FD2E79"/>
      </a:accent1>
      <a:accent2>
        <a:srgbClr val="6D14FF"/>
      </a:accent2>
      <a:accent3>
        <a:srgbClr val="217AFF"/>
      </a:accent3>
      <a:accent4>
        <a:srgbClr val="4CB5F5"/>
      </a:accent4>
      <a:accent5>
        <a:srgbClr val="C4C4C4"/>
      </a:accent5>
      <a:accent6>
        <a:srgbClr val="F3F4F7"/>
      </a:accent6>
      <a:hlink>
        <a:srgbClr val="4BD0A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