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8E434-B024-4345-BED4-999E40B7D5B1}" type="datetimeFigureOut">
              <a:rPr lang="ru-RU" smtClean="0"/>
              <a:t>09.08.2023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E505D-1A2E-4333-B7B0-84933D026C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93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Иллюстрацию меняем на релевантную теме урока!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1378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Стандартный слайд знакомства. Не меняем его, меняем текст в нем.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7662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2B0C-A280-4B69-8C68-40EBFB3B5AF2}" type="datetimeFigureOut">
              <a:rPr lang="ru-RU" smtClean="0"/>
              <a:t>09.08.2023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2F0F-A5A5-494E-A011-808C30CE0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62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2B0C-A280-4B69-8C68-40EBFB3B5AF2}" type="datetimeFigureOut">
              <a:rPr lang="ru-RU" smtClean="0"/>
              <a:t>09.08.2023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2F0F-A5A5-494E-A011-808C30CE0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37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2B0C-A280-4B69-8C68-40EBFB3B5AF2}" type="datetimeFigureOut">
              <a:rPr lang="ru-RU" smtClean="0"/>
              <a:t>09.08.2023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2F0F-A5A5-494E-A011-808C30CE0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59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 (фиолетовый фон)">
  <p:cSld name="1_Титульный слайд (фиолетовый фон)">
    <p:bg>
      <p:bgPr>
        <a:solidFill>
          <a:srgbClr val="252525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1"/>
          <p:cNvSpPr txBox="1">
            <a:spLocks noGrp="1"/>
          </p:cNvSpPr>
          <p:nvPr>
            <p:ph type="title"/>
          </p:nvPr>
        </p:nvSpPr>
        <p:spPr>
          <a:xfrm>
            <a:off x="720000" y="960000"/>
            <a:ext cx="5136000" cy="34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SemiBold"/>
              <a:buNone/>
              <a:defRPr sz="48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48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48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48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48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48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48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48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BM Plex Sans SemiBold"/>
              <a:buNone/>
              <a:defRPr sz="4800" b="0" i="0" u="none" strike="noStrike" cap="non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subTitle" idx="1"/>
          </p:nvPr>
        </p:nvSpPr>
        <p:spPr>
          <a:xfrm>
            <a:off x="720000" y="4362933"/>
            <a:ext cx="5136000" cy="38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"/>
              <a:buNone/>
              <a:defRPr sz="1333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333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333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333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333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333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333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333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None/>
              <a:defRPr sz="1333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14" name="Google Shape;14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0000" y="480001"/>
            <a:ext cx="2148133" cy="2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1"/>
          <p:cNvSpPr/>
          <p:nvPr/>
        </p:nvSpPr>
        <p:spPr>
          <a:xfrm>
            <a:off x="6638867" y="0"/>
            <a:ext cx="5553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78618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Карточка преподавателя">
  <p:cSld name="2_Карточка преподавателя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2"/>
          <p:cNvSpPr txBox="1">
            <a:spLocks noGrp="1"/>
          </p:cNvSpPr>
          <p:nvPr>
            <p:ph type="title"/>
          </p:nvPr>
        </p:nvSpPr>
        <p:spPr>
          <a:xfrm>
            <a:off x="5073600" y="960000"/>
            <a:ext cx="63984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32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3467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3467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3467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3467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3467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3467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3467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3467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subTitle" idx="1"/>
          </p:nvPr>
        </p:nvSpPr>
        <p:spPr>
          <a:xfrm>
            <a:off x="5073600" y="1496800"/>
            <a:ext cx="63984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867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subTitle" idx="2"/>
          </p:nvPr>
        </p:nvSpPr>
        <p:spPr>
          <a:xfrm>
            <a:off x="5073600" y="2131600"/>
            <a:ext cx="6398400" cy="5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867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body" idx="3"/>
          </p:nvPr>
        </p:nvSpPr>
        <p:spPr>
          <a:xfrm>
            <a:off x="5073600" y="3034400"/>
            <a:ext cx="5328400" cy="29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867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867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828754" marR="0" lvl="2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867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2438339" marR="0" lvl="3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867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3047924" marR="0" lvl="4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867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3657509" marR="0" lvl="5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867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4267093" marR="0" lvl="6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867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4876678" marR="0" lvl="7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867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5486263" marR="0" lvl="8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867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pic>
        <p:nvPicPr>
          <p:cNvPr id="21" name="Google Shape;21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72000" y="248800"/>
            <a:ext cx="388800" cy="38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2"/>
          <p:cNvSpPr txBox="1">
            <a:spLocks noGrp="1"/>
          </p:cNvSpPr>
          <p:nvPr>
            <p:ph type="subTitle" idx="4"/>
          </p:nvPr>
        </p:nvSpPr>
        <p:spPr>
          <a:xfrm>
            <a:off x="720000" y="203200"/>
            <a:ext cx="79440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333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333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333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333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333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333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333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333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333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11325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2B0C-A280-4B69-8C68-40EBFB3B5AF2}" type="datetimeFigureOut">
              <a:rPr lang="ru-RU" smtClean="0"/>
              <a:t>09.08.2023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2F0F-A5A5-494E-A011-808C30CE0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94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2B0C-A280-4B69-8C68-40EBFB3B5AF2}" type="datetimeFigureOut">
              <a:rPr lang="ru-RU" smtClean="0"/>
              <a:t>09.08.2023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2F0F-A5A5-494E-A011-808C30CE0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05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2B0C-A280-4B69-8C68-40EBFB3B5AF2}" type="datetimeFigureOut">
              <a:rPr lang="ru-RU" smtClean="0"/>
              <a:t>09.08.2023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2F0F-A5A5-494E-A011-808C30CE0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02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2B0C-A280-4B69-8C68-40EBFB3B5AF2}" type="datetimeFigureOut">
              <a:rPr lang="ru-RU" smtClean="0"/>
              <a:t>09.08.2023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2F0F-A5A5-494E-A011-808C30CE0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96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2B0C-A280-4B69-8C68-40EBFB3B5AF2}" type="datetimeFigureOut">
              <a:rPr lang="ru-RU" smtClean="0"/>
              <a:t>09.08.2023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2F0F-A5A5-494E-A011-808C30CE0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53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2B0C-A280-4B69-8C68-40EBFB3B5AF2}" type="datetimeFigureOut">
              <a:rPr lang="ru-RU" smtClean="0"/>
              <a:t>09.08.2023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2F0F-A5A5-494E-A011-808C30CE0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12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2B0C-A280-4B69-8C68-40EBFB3B5AF2}" type="datetimeFigureOut">
              <a:rPr lang="ru-RU" smtClean="0"/>
              <a:t>09.08.2023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2F0F-A5A5-494E-A011-808C30CE0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27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2B0C-A280-4B69-8C68-40EBFB3B5AF2}" type="datetimeFigureOut">
              <a:rPr lang="ru-RU" smtClean="0"/>
              <a:t>09.08.2023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2F0F-A5A5-494E-A011-808C30CE0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67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52B0C-A280-4B69-8C68-40EBFB3B5AF2}" type="datetimeFigureOut">
              <a:rPr lang="ru-RU" smtClean="0"/>
              <a:t>09.08.2023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D2F0F-A5A5-494E-A011-808C30CE0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21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>
            <a:spLocks noGrp="1"/>
          </p:cNvSpPr>
          <p:nvPr>
            <p:ph type="title"/>
          </p:nvPr>
        </p:nvSpPr>
        <p:spPr>
          <a:xfrm>
            <a:off x="720000" y="1313391"/>
            <a:ext cx="5136000" cy="3402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ru-RU" dirty="0"/>
              <a:t>Внедрение и доработка коробочного решения ПО 1С Предприятие </a:t>
            </a:r>
          </a:p>
        </p:txBody>
      </p:sp>
      <p:sp>
        <p:nvSpPr>
          <p:cNvPr id="154" name="Google Shape;154;p7"/>
          <p:cNvSpPr txBox="1">
            <a:spLocks noGrp="1"/>
          </p:cNvSpPr>
          <p:nvPr>
            <p:ph type="subTitle" idx="1"/>
          </p:nvPr>
        </p:nvSpPr>
        <p:spPr>
          <a:xfrm>
            <a:off x="720000" y="5036264"/>
            <a:ext cx="5057345" cy="65642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1900" rIns="121900" bIns="121900" rtlCol="0" anchor="t" anchorCtr="0">
            <a:spAutoFit/>
          </a:bodyPr>
          <a:lstStyle/>
          <a:p>
            <a:pPr marL="0" indent="0"/>
            <a:r>
              <a:rPr lang="ru-RU" dirty="0"/>
              <a:t>Автоматизация процессов расчета зарплаты и формирования отчётности</a:t>
            </a:r>
            <a:endParaRPr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451" y="1743686"/>
            <a:ext cx="5431183" cy="362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00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rPr>
              <a:t>Достигнутые</a:t>
            </a:r>
            <a:r>
              <a:rPr lang="ru-RU" dirty="0" smtClean="0"/>
              <a:t> </a:t>
            </a:r>
            <a:r>
              <a:rPr lang="ru-RU" sz="3600" dirty="0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rPr>
              <a:t>цели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latin typeface="IBM Plex Sans SemiBold" panose="020B0604020202020204" charset="0"/>
              </a:rPr>
              <a:t>Проект был завершён в срок</a:t>
            </a:r>
          </a:p>
          <a:p>
            <a:r>
              <a:rPr lang="ru-RU" sz="2000" dirty="0" smtClean="0">
                <a:latin typeface="IBM Plex Sans SemiBold" panose="020B0604020202020204" charset="0"/>
              </a:rPr>
              <a:t>Экономия бюджета по проекту составила 18 093 441,36 рублей</a:t>
            </a:r>
          </a:p>
          <a:p>
            <a:r>
              <a:rPr lang="ru-RU" sz="2000" dirty="0" smtClean="0">
                <a:latin typeface="IBM Plex Sans SemiBold" panose="020B0604020202020204" charset="0"/>
              </a:rPr>
              <a:t>Все поставленные задачи были выполнены</a:t>
            </a:r>
          </a:p>
          <a:p>
            <a:r>
              <a:rPr lang="ru-RU" sz="2000" dirty="0" smtClean="0">
                <a:latin typeface="IBM Plex Sans SemiBold" panose="020B0604020202020204" charset="0"/>
              </a:rPr>
              <a:t>Внедрение проекта позволило Компании: </a:t>
            </a:r>
          </a:p>
          <a:p>
            <a:r>
              <a:rPr lang="ru-RU" sz="2000" dirty="0">
                <a:latin typeface="IBM Plex Sans SemiBold" panose="020B0604020202020204" charset="0"/>
              </a:rPr>
              <a:t>а</a:t>
            </a:r>
            <a:r>
              <a:rPr lang="ru-RU" sz="2000" dirty="0" smtClean="0">
                <a:latin typeface="IBM Plex Sans SemiBold" panose="020B0604020202020204" charset="0"/>
              </a:rPr>
              <a:t>втоматизировать процессы Отдела кадров и Бухгалтерии</a:t>
            </a:r>
          </a:p>
          <a:p>
            <a:r>
              <a:rPr lang="ru-RU" sz="2000" dirty="0">
                <a:latin typeface="IBM Plex Sans SemiBold" panose="020B0604020202020204" charset="0"/>
              </a:rPr>
              <a:t>п</a:t>
            </a:r>
            <a:r>
              <a:rPr lang="ru-RU" sz="2000" dirty="0" smtClean="0">
                <a:latin typeface="IBM Plex Sans SemiBold" panose="020B0604020202020204" charset="0"/>
              </a:rPr>
              <a:t>олучить дополнительную выгоду в размере 4 217 557,84 рублей уже на 4 год после внедрения Проекта</a:t>
            </a:r>
          </a:p>
          <a:p>
            <a:r>
              <a:rPr lang="ru-RU" sz="2000" dirty="0">
                <a:latin typeface="IBM Plex Sans SemiBold" panose="020B0604020202020204" charset="0"/>
              </a:rPr>
              <a:t>п</a:t>
            </a:r>
            <a:r>
              <a:rPr lang="ru-RU" sz="2000" dirty="0" smtClean="0">
                <a:latin typeface="IBM Plex Sans SemiBold" panose="020B0604020202020204" charset="0"/>
              </a:rPr>
              <a:t>риобрести необходимый опыт для дальнейшей модификации учетной системы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5160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>
                <a:latin typeface="IBM Plex Sans SemiBold" panose="020B0604020202020204" charset="0"/>
              </a:rPr>
              <a:t>На основе полученных результатов, можно рекомендовать Компании следующие шаги: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smtClean="0">
                <a:latin typeface="IBM Plex Sans SemiBold" panose="020B0604020202020204" charset="0"/>
              </a:rPr>
              <a:t>Постоянно </a:t>
            </a:r>
            <a:r>
              <a:rPr lang="ru-RU" sz="2000" dirty="0">
                <a:latin typeface="IBM Plex Sans SemiBold" panose="020B0604020202020204" charset="0"/>
              </a:rPr>
              <a:t>следить за обновлениями и новыми версиями ПО 1С Предприятие и рассмотреть возможность их внедрения, чтобы быть в курсе последних технологических достижений и функций</a:t>
            </a:r>
            <a:r>
              <a:rPr lang="ru-RU" sz="2000" dirty="0" smtClean="0">
                <a:latin typeface="IBM Plex Sans SemiBold" panose="020B0604020202020204" charset="0"/>
              </a:rPr>
              <a:t>.</a:t>
            </a:r>
          </a:p>
          <a:p>
            <a:endParaRPr lang="ru-RU" sz="2000" dirty="0">
              <a:latin typeface="IBM Plex Sans SemiBold" panose="020B0604020202020204" charset="0"/>
            </a:endParaRPr>
          </a:p>
          <a:p>
            <a:r>
              <a:rPr lang="ru-RU" sz="2000" dirty="0">
                <a:latin typeface="IBM Plex Sans SemiBold" panose="020B0604020202020204" charset="0"/>
              </a:rPr>
              <a:t>Проводить регулярное обновление и оптимизацию системы, чтобы поддерживать ее работоспособность и эффективность</a:t>
            </a:r>
            <a:r>
              <a:rPr lang="ru-RU" sz="2000" dirty="0" smtClean="0">
                <a:latin typeface="IBM Plex Sans SemiBold" panose="020B0604020202020204" charset="0"/>
              </a:rPr>
              <a:t>.</a:t>
            </a:r>
          </a:p>
          <a:p>
            <a:endParaRPr lang="ru-RU" sz="2000" dirty="0">
              <a:latin typeface="IBM Plex Sans SemiBold" panose="020B0604020202020204" charset="0"/>
            </a:endParaRPr>
          </a:p>
          <a:p>
            <a:r>
              <a:rPr lang="ru-RU" sz="2000" dirty="0">
                <a:latin typeface="IBM Plex Sans SemiBold" panose="020B0604020202020204" charset="0"/>
              </a:rPr>
              <a:t>Включать сотрудников предприятия в процесс разработки и внедрения, проводить обучение для повышения компетенций по работе с ПО 1С Предприятие.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973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88" y="0"/>
            <a:ext cx="9073498" cy="6799811"/>
          </a:xfrm>
        </p:spPr>
      </p:pic>
    </p:spTree>
    <p:extLst>
      <p:ext uri="{BB962C8B-B14F-4D97-AF65-F5344CB8AC3E}">
        <p14:creationId xmlns:p14="http://schemas.microsoft.com/office/powerpoint/2010/main" val="302638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>
            <a:spLocks noGrp="1"/>
          </p:cNvSpPr>
          <p:nvPr>
            <p:ph type="subTitle" idx="4"/>
          </p:nvPr>
        </p:nvSpPr>
        <p:spPr>
          <a:xfrm>
            <a:off x="720000" y="203200"/>
            <a:ext cx="7944000" cy="480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8000" rIns="0" bIns="48000" rtlCol="0" anchor="ctr" anchorCtr="0">
            <a:noAutofit/>
          </a:bodyPr>
          <a:lstStyle/>
          <a:p>
            <a:pPr marL="16933" marR="1574761" indent="0">
              <a:lnSpc>
                <a:spcPct val="85000"/>
              </a:lnSpc>
            </a:pPr>
            <a:r>
              <a:rPr lang="ru" dirty="0"/>
              <a:t>Давайте знакомиться!</a:t>
            </a:r>
            <a:endParaRPr dirty="0"/>
          </a:p>
        </p:txBody>
      </p:sp>
      <p:sp>
        <p:nvSpPr>
          <p:cNvPr id="162" name="Google Shape;162;p8"/>
          <p:cNvSpPr txBox="1">
            <a:spLocks noGrp="1"/>
          </p:cNvSpPr>
          <p:nvPr>
            <p:ph type="title"/>
          </p:nvPr>
        </p:nvSpPr>
        <p:spPr>
          <a:xfrm>
            <a:off x="5073600" y="960000"/>
            <a:ext cx="6398400" cy="31393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spAutoFit/>
          </a:bodyPr>
          <a:lstStyle/>
          <a:p>
            <a:pPr>
              <a:lnSpc>
                <a:spcPct val="85000"/>
              </a:lnSpc>
            </a:pPr>
            <a:r>
              <a:rPr lang="ru" sz="2400" dirty="0">
                <a:solidFill>
                  <a:schemeClr val="dk1"/>
                </a:solidFill>
              </a:rPr>
              <a:t>Дёмин Роман</a:t>
            </a:r>
            <a:endParaRPr sz="2400" dirty="0"/>
          </a:p>
        </p:txBody>
      </p:sp>
      <p:sp>
        <p:nvSpPr>
          <p:cNvPr id="163" name="Google Shape;163;p8"/>
          <p:cNvSpPr txBox="1">
            <a:spLocks noGrp="1"/>
          </p:cNvSpPr>
          <p:nvPr>
            <p:ph type="subTitle" idx="1"/>
          </p:nvPr>
        </p:nvSpPr>
        <p:spPr>
          <a:xfrm>
            <a:off x="5073600" y="1372200"/>
            <a:ext cx="6398400" cy="28315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spAutoFit/>
          </a:bodyPr>
          <a:lstStyle/>
          <a:p>
            <a:pPr marL="0" indent="0">
              <a:lnSpc>
                <a:spcPct val="115000"/>
              </a:lnSpc>
            </a:pPr>
            <a:r>
              <a:rPr lang="ru" sz="1600" dirty="0">
                <a:solidFill>
                  <a:schemeClr val="dk2"/>
                </a:solidFill>
              </a:rPr>
              <a:t>Проджект - менеджер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164" name="Google Shape;164;p8"/>
          <p:cNvSpPr txBox="1">
            <a:spLocks noGrp="1"/>
          </p:cNvSpPr>
          <p:nvPr>
            <p:ph type="subTitle" idx="2"/>
          </p:nvPr>
        </p:nvSpPr>
        <p:spPr>
          <a:xfrm>
            <a:off x="5073600" y="1920001"/>
            <a:ext cx="6398400" cy="349839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spAutoFit/>
          </a:bodyPr>
          <a:lstStyle/>
          <a:p>
            <a:pPr marL="0" indent="0">
              <a:lnSpc>
                <a:spcPct val="115000"/>
              </a:lnSpc>
            </a:pPr>
            <a:r>
              <a:rPr lang="ru" sz="1600" dirty="0">
                <a:solidFill>
                  <a:schemeClr val="dk1"/>
                </a:solidFill>
              </a:rPr>
              <a:t>Немного о себе. </a:t>
            </a:r>
            <a:endParaRPr sz="1600" dirty="0">
              <a:solidFill>
                <a:schemeClr val="dk1"/>
              </a:solidFill>
            </a:endParaRPr>
          </a:p>
          <a:p>
            <a:pPr marL="0" indent="0">
              <a:lnSpc>
                <a:spcPct val="115000"/>
              </a:lnSpc>
            </a:pPr>
            <a:endParaRPr sz="1600" dirty="0">
              <a:solidFill>
                <a:schemeClr val="dk1"/>
              </a:solidFill>
            </a:endParaRPr>
          </a:p>
          <a:p>
            <a:pPr marL="499186" indent="-408788">
              <a:lnSpc>
                <a:spcPct val="115000"/>
              </a:lnSpc>
              <a:buClr>
                <a:schemeClr val="accent1"/>
              </a:buClr>
              <a:buSzPts val="1200"/>
              <a:buFont typeface="IBM Plex Sans"/>
              <a:buChar char="💥"/>
            </a:pPr>
            <a:r>
              <a:rPr lang="ru-RU" sz="1600" dirty="0">
                <a:solidFill>
                  <a:schemeClr val="dk1"/>
                </a:solidFill>
              </a:rPr>
              <a:t>г</a:t>
            </a:r>
            <a:r>
              <a:rPr lang="ru-RU" sz="1600" dirty="0" smtClean="0">
                <a:solidFill>
                  <a:schemeClr val="dk1"/>
                </a:solidFill>
              </a:rPr>
              <a:t> Москва</a:t>
            </a:r>
            <a:endParaRPr sz="1600" dirty="0">
              <a:solidFill>
                <a:schemeClr val="dk1"/>
              </a:solidFill>
            </a:endParaRPr>
          </a:p>
          <a:p>
            <a:pPr marL="499186" indent="-408788">
              <a:lnSpc>
                <a:spcPct val="115000"/>
              </a:lnSpc>
              <a:spcBef>
                <a:spcPts val="1333"/>
              </a:spcBef>
              <a:buClr>
                <a:schemeClr val="accent1"/>
              </a:buClr>
              <a:buSzPts val="1200"/>
              <a:buFont typeface="IBM Plex Sans"/>
              <a:buChar char="💥"/>
            </a:pPr>
            <a:r>
              <a:rPr lang="ru-RU" sz="1600" dirty="0" smtClean="0">
                <a:solidFill>
                  <a:schemeClr val="dk1"/>
                </a:solidFill>
              </a:rPr>
              <a:t>Более 10 лет работы в качестве Бизнес – аналитика и Менеджера проектов</a:t>
            </a:r>
            <a:endParaRPr sz="1600" dirty="0">
              <a:solidFill>
                <a:schemeClr val="dk1"/>
              </a:solidFill>
            </a:endParaRPr>
          </a:p>
          <a:p>
            <a:pPr marL="499186" indent="-408788">
              <a:lnSpc>
                <a:spcPct val="115000"/>
              </a:lnSpc>
              <a:spcBef>
                <a:spcPts val="1333"/>
              </a:spcBef>
              <a:buClr>
                <a:schemeClr val="accent1"/>
              </a:buClr>
              <a:buSzPts val="1200"/>
              <a:buFont typeface="IBM Plex Sans"/>
              <a:buChar char="💥"/>
            </a:pPr>
            <a:r>
              <a:rPr lang="ru" sz="1600" dirty="0" smtClean="0">
                <a:solidFill>
                  <a:schemeClr val="dk1"/>
                </a:solidFill>
              </a:rPr>
              <a:t>Большое количество успешных проектов по доработке и усовершенствованию процессов в Продажах, Закупках, Бухгалтерии, Логистике, работе Склада</a:t>
            </a:r>
            <a:endParaRPr sz="1600" dirty="0">
              <a:solidFill>
                <a:schemeClr val="dk1"/>
              </a:solidFill>
            </a:endParaRPr>
          </a:p>
          <a:p>
            <a:pPr marL="499186" marR="321725" indent="-408788">
              <a:lnSpc>
                <a:spcPct val="115000"/>
              </a:lnSpc>
              <a:spcBef>
                <a:spcPts val="1333"/>
              </a:spcBef>
              <a:buClr>
                <a:schemeClr val="accent1"/>
              </a:buClr>
              <a:buSzPts val="1200"/>
              <a:buFont typeface="IBM Plex Sans"/>
              <a:buChar char="💥"/>
            </a:pPr>
            <a:endParaRPr sz="1600" dirty="0">
              <a:solidFill>
                <a:schemeClr val="dk1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1333"/>
              </a:spcBef>
            </a:pPr>
            <a:endParaRPr sz="1600" dirty="0">
              <a:solidFill>
                <a:schemeClr val="dk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655354"/>
            <a:ext cx="34671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3600"/>
            </a:pPr>
            <a:r>
              <a:rPr lang="ru-RU" sz="3600" dirty="0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Arial"/>
              </a:rPr>
              <a:t>Цели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2249424"/>
            <a:ext cx="8229600" cy="182764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None/>
            </a:pPr>
            <a:r>
              <a:rPr lang="ru-RU" sz="2400" dirty="0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Arial"/>
              </a:rPr>
              <a:t>До 28.07.2023 произвести внедрение и доработку коробочного решения от вендора  "1С-предприятие" согласно БФТ, не превышая бюджет 50 млн. рублей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76" y="3717032"/>
            <a:ext cx="3939513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1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764704"/>
            <a:ext cx="8229600" cy="1066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3600"/>
            </a:pPr>
            <a:r>
              <a:rPr lang="ru-RU" sz="3600" dirty="0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Arial"/>
              </a:rPr>
              <a:t>Описание функционала продукта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None/>
            </a:pPr>
            <a:r>
              <a:rPr lang="ru-RU" sz="1800" b="1" dirty="0" smtClean="0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Arial"/>
              </a:rPr>
              <a:t>    </a:t>
            </a:r>
            <a:r>
              <a:rPr lang="ru-RU" b="1" dirty="0" smtClean="0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Arial"/>
              </a:rPr>
              <a:t>  </a:t>
            </a:r>
            <a:r>
              <a:rPr lang="ru-RU" sz="2400" dirty="0" smtClean="0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Arial"/>
              </a:rPr>
              <a:t>Доработанное </a:t>
            </a:r>
            <a:r>
              <a:rPr lang="ru-RU" sz="2400" dirty="0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Arial"/>
              </a:rPr>
              <a:t>коробочное решение на базе программы "1С-предприятие". Общая схема процесса расчета зарплаты</a:t>
            </a:r>
            <a:r>
              <a:rPr lang="ru-RU" sz="2400" dirty="0" smtClean="0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Arial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None/>
            </a:pPr>
            <a:endParaRPr lang="ru-RU" sz="2400" b="1" dirty="0">
              <a:solidFill>
                <a:srgbClr val="000000"/>
              </a:solidFill>
              <a:latin typeface="IBM Plex Sans SemiBold"/>
              <a:ea typeface="IBM Plex Sans SemiBold"/>
              <a:cs typeface="IBM Plex Sans SemiBold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800"/>
              <a:buNone/>
            </a:pPr>
            <a:endParaRPr lang="ru-RU" sz="2400" b="1" dirty="0">
              <a:solidFill>
                <a:srgbClr val="000000"/>
              </a:solidFill>
              <a:latin typeface="IBM Plex Sans SemiBold"/>
              <a:ea typeface="IBM Plex Sans SemiBold"/>
              <a:cs typeface="IBM Plex Sans SemiBold"/>
              <a:sym typeface="Arial"/>
            </a:endParaRPr>
          </a:p>
          <a:p>
            <a:pPr marL="0" indent="0">
              <a:buNone/>
            </a:pPr>
            <a:r>
              <a:rPr lang="ru-RU" sz="1800" dirty="0">
                <a:latin typeface="IBM Plex Sans SemiBold" panose="020B0604020202020204" charset="0"/>
                <a:cs typeface="Times New Roman" panose="02020603050405020304" pitchFamily="18" charset="0"/>
              </a:rPr>
              <a:t>1. Учет табельных данных — количество отработанных дней в месяце.</a:t>
            </a:r>
          </a:p>
          <a:p>
            <a:pPr marL="0" indent="0">
              <a:buNone/>
            </a:pPr>
            <a:r>
              <a:rPr lang="ru-RU" sz="1800" dirty="0">
                <a:latin typeface="IBM Plex Sans SemiBold" panose="020B0604020202020204" charset="0"/>
                <a:cs typeface="Times New Roman" panose="02020603050405020304" pitchFamily="18" charset="0"/>
              </a:rPr>
              <a:t>2. Формирование исходных данных для расчета.</a:t>
            </a:r>
          </a:p>
          <a:p>
            <a:pPr marL="0" indent="0">
              <a:buNone/>
            </a:pPr>
            <a:r>
              <a:rPr lang="ru-RU" sz="1800" dirty="0">
                <a:latin typeface="IBM Plex Sans SemiBold" panose="020B0604020202020204" charset="0"/>
                <a:cs typeface="Times New Roman" panose="02020603050405020304" pitchFamily="18" charset="0"/>
              </a:rPr>
              <a:t>3. Расчёт.</a:t>
            </a:r>
          </a:p>
          <a:p>
            <a:pPr marL="0" indent="0">
              <a:buNone/>
            </a:pPr>
            <a:r>
              <a:rPr lang="ru-RU" sz="1800" dirty="0">
                <a:latin typeface="IBM Plex Sans SemiBold" panose="020B0604020202020204" charset="0"/>
                <a:cs typeface="Times New Roman" panose="02020603050405020304" pitchFamily="18" charset="0"/>
              </a:rPr>
              <a:t>4. Формирование проводок, перечисление на карточки клиентов — за скоупом проекта.</a:t>
            </a:r>
          </a:p>
          <a:p>
            <a:pPr marL="0" indent="0">
              <a:buNone/>
            </a:pPr>
            <a:r>
              <a:rPr lang="ru-RU" sz="1800" dirty="0">
                <a:latin typeface="IBM Plex Sans SemiBold" panose="020B0604020202020204" charset="0"/>
                <a:cs typeface="Times New Roman" panose="02020603050405020304" pitchFamily="18" charset="0"/>
              </a:rPr>
              <a:t>5. Выпуск отчётности — расчётный листок, больничный, отпускные и </a:t>
            </a:r>
            <a:r>
              <a:rPr lang="ru-RU" sz="1800" dirty="0" smtClean="0">
                <a:latin typeface="IBM Plex Sans SemiBold" panose="020B0604020202020204" charset="0"/>
                <a:cs typeface="Times New Roman" panose="02020603050405020304" pitchFamily="18" charset="0"/>
              </a:rPr>
              <a:t>т.д.</a:t>
            </a:r>
            <a:endParaRPr lang="ru-RU" sz="1800" dirty="0">
              <a:latin typeface="IBM Plex Sans SemiBold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076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908720"/>
            <a:ext cx="8229600" cy="1066800"/>
          </a:xfrm>
        </p:spPr>
        <p:txBody>
          <a:bodyPr/>
          <a:lstStyle/>
          <a:p>
            <a:pPr algn="ctr"/>
            <a:r>
              <a:rPr lang="ru-RU" sz="3600" dirty="0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rPr>
              <a:t>Основные работы на проекте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 indent="-457200">
              <a:lnSpc>
                <a:spcPct val="110000"/>
              </a:lnSpc>
              <a:buFont typeface="+mj-lt"/>
              <a:buAutoNum type="arabicPeriod"/>
            </a:pPr>
            <a:r>
              <a:rPr lang="ru-RU" sz="1800" dirty="0" smtClean="0">
                <a:latin typeface="IBM Plex Sans SemiBold" panose="020B0604020202020204" charset="0"/>
                <a:cs typeface="Times New Roman" panose="02020603050405020304" pitchFamily="18" charset="0"/>
              </a:rPr>
              <a:t>Внедрение </a:t>
            </a:r>
            <a:r>
              <a:rPr lang="ru-RU" sz="1800" dirty="0">
                <a:latin typeface="IBM Plex Sans SemiBold" panose="020B0604020202020204" charset="0"/>
                <a:cs typeface="Times New Roman" panose="02020603050405020304" pitchFamily="18" charset="0"/>
              </a:rPr>
              <a:t>коробочного решения от вендора "1С-предприятие"( </a:t>
            </a:r>
            <a:r>
              <a:rPr lang="ru-RU" sz="1800" dirty="0" smtClean="0">
                <a:latin typeface="IBM Plex Sans SemiBold" panose="020B0604020202020204" charset="0"/>
                <a:cs typeface="Times New Roman" panose="02020603050405020304" pitchFamily="18" charset="0"/>
              </a:rPr>
              <a:t>MVP)</a:t>
            </a:r>
          </a:p>
          <a:p>
            <a:pPr marL="457200" lvl="0" indent="-457200">
              <a:lnSpc>
                <a:spcPct val="110000"/>
              </a:lnSpc>
              <a:buFont typeface="+mj-lt"/>
              <a:buAutoNum type="arabicPeriod"/>
            </a:pPr>
            <a:r>
              <a:rPr lang="ru-RU" sz="1800" dirty="0" smtClean="0">
                <a:latin typeface="IBM Plex Sans SemiBold" panose="020B0604020202020204" charset="0"/>
                <a:cs typeface="Times New Roman" panose="02020603050405020304" pitchFamily="18" charset="0"/>
              </a:rPr>
              <a:t>Тестирование </a:t>
            </a:r>
            <a:r>
              <a:rPr lang="ru-RU" sz="1800" dirty="0">
                <a:latin typeface="IBM Plex Sans SemiBold" panose="020B0604020202020204" charset="0"/>
                <a:cs typeface="Times New Roman" panose="02020603050405020304" pitchFamily="18" charset="0"/>
              </a:rPr>
              <a:t>на фокус-группе основного (базового) </a:t>
            </a:r>
            <a:r>
              <a:rPr lang="ru-RU" sz="1800" dirty="0" smtClean="0">
                <a:latin typeface="IBM Plex Sans SemiBold" panose="020B0604020202020204" charset="0"/>
                <a:cs typeface="Times New Roman" panose="02020603050405020304" pitchFamily="18" charset="0"/>
              </a:rPr>
              <a:t>функционала</a:t>
            </a:r>
          </a:p>
          <a:p>
            <a:pPr marL="457200" lvl="0" indent="-457200">
              <a:lnSpc>
                <a:spcPct val="110000"/>
              </a:lnSpc>
              <a:buFont typeface="+mj-lt"/>
              <a:buAutoNum type="arabicPeriod"/>
            </a:pPr>
            <a:r>
              <a:rPr lang="ru-RU" sz="1800" dirty="0" smtClean="0">
                <a:latin typeface="IBM Plex Sans SemiBold" panose="020B0604020202020204" charset="0"/>
                <a:cs typeface="Times New Roman" panose="02020603050405020304" pitchFamily="18" charset="0"/>
              </a:rPr>
              <a:t>Доработка </a:t>
            </a:r>
            <a:r>
              <a:rPr lang="ru-RU" sz="1800" dirty="0">
                <a:latin typeface="IBM Plex Sans SemiBold" panose="020B0604020202020204" charset="0"/>
                <a:cs typeface="Times New Roman" panose="02020603050405020304" pitchFamily="18" charset="0"/>
              </a:rPr>
              <a:t>программы в соответствием с ТЗ (</a:t>
            </a:r>
            <a:r>
              <a:rPr lang="ru-RU" sz="1800" dirty="0" smtClean="0">
                <a:latin typeface="IBM Plex Sans SemiBold" panose="020B0604020202020204" charset="0"/>
                <a:cs typeface="Times New Roman" panose="02020603050405020304" pitchFamily="18" charset="0"/>
              </a:rPr>
              <a:t>v1.0)</a:t>
            </a:r>
          </a:p>
          <a:p>
            <a:pPr marL="457200" lvl="0" indent="-457200">
              <a:lnSpc>
                <a:spcPct val="110000"/>
              </a:lnSpc>
              <a:buFont typeface="+mj-lt"/>
              <a:buAutoNum type="arabicPeriod"/>
            </a:pPr>
            <a:r>
              <a:rPr lang="ru-RU" sz="1800" dirty="0" smtClean="0">
                <a:latin typeface="IBM Plex Sans SemiBold" panose="020B0604020202020204" charset="0"/>
                <a:cs typeface="Times New Roman" panose="02020603050405020304" pitchFamily="18" charset="0"/>
              </a:rPr>
              <a:t>Тестирование</a:t>
            </a:r>
            <a:endParaRPr lang="ru-RU" sz="1800" dirty="0">
              <a:latin typeface="IBM Plex Sans SemiBold" panose="020B060402020202020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0000"/>
              </a:lnSpc>
              <a:buFont typeface="+mj-lt"/>
              <a:buAutoNum type="arabicPeriod"/>
            </a:pPr>
            <a:r>
              <a:rPr lang="ru-RU" sz="1800" dirty="0" smtClean="0">
                <a:latin typeface="IBM Plex Sans SemiBold" panose="020B0604020202020204" charset="0"/>
                <a:cs typeface="Times New Roman" panose="02020603050405020304" pitchFamily="18" charset="0"/>
              </a:rPr>
              <a:t>Анализ</a:t>
            </a:r>
            <a:endParaRPr lang="ru-RU" sz="1800" dirty="0">
              <a:latin typeface="IBM Plex Sans SemiBold" panose="020B060402020202020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0000"/>
              </a:lnSpc>
              <a:buFont typeface="+mj-lt"/>
              <a:buAutoNum type="arabicPeriod"/>
            </a:pPr>
            <a:r>
              <a:rPr lang="ru-RU" sz="1800" dirty="0" smtClean="0">
                <a:latin typeface="IBM Plex Sans SemiBold" panose="020B0604020202020204" charset="0"/>
                <a:cs typeface="Times New Roman" panose="02020603050405020304" pitchFamily="18" charset="0"/>
              </a:rPr>
              <a:t>Дальнейшая </a:t>
            </a:r>
            <a:r>
              <a:rPr lang="ru-RU" sz="1800" dirty="0">
                <a:latin typeface="IBM Plex Sans SemiBold" panose="020B0604020202020204" charset="0"/>
                <a:cs typeface="Times New Roman" panose="02020603050405020304" pitchFamily="18" charset="0"/>
              </a:rPr>
              <a:t>доработка (</a:t>
            </a:r>
            <a:r>
              <a:rPr lang="ru-RU" sz="1800" dirty="0" smtClean="0">
                <a:latin typeface="IBM Plex Sans SemiBold" panose="020B0604020202020204" charset="0"/>
                <a:cs typeface="Times New Roman" panose="02020603050405020304" pitchFamily="18" charset="0"/>
              </a:rPr>
              <a:t>v.2.0)</a:t>
            </a:r>
          </a:p>
          <a:p>
            <a:pPr marL="457200" lvl="0" indent="-457200">
              <a:lnSpc>
                <a:spcPct val="110000"/>
              </a:lnSpc>
              <a:buFont typeface="+mj-lt"/>
              <a:buAutoNum type="arabicPeriod"/>
            </a:pPr>
            <a:r>
              <a:rPr lang="ru-RU" sz="1800" dirty="0" smtClean="0">
                <a:latin typeface="IBM Plex Sans SemiBold" panose="020B0604020202020204" charset="0"/>
                <a:cs typeface="Times New Roman" panose="02020603050405020304" pitchFamily="18" charset="0"/>
              </a:rPr>
              <a:t>UAT-тестирование</a:t>
            </a:r>
            <a:endParaRPr lang="ru-RU" sz="1800" dirty="0">
              <a:latin typeface="IBM Plex Sans SemiBold" panose="020B060402020202020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0000"/>
              </a:lnSpc>
              <a:buFont typeface="+mj-lt"/>
              <a:buAutoNum type="arabicPeriod"/>
            </a:pPr>
            <a:r>
              <a:rPr lang="ru-RU" sz="1800" dirty="0" smtClean="0">
                <a:latin typeface="IBM Plex Sans SemiBold" panose="020B0604020202020204" charset="0"/>
                <a:cs typeface="Times New Roman" panose="02020603050405020304" pitchFamily="18" charset="0"/>
              </a:rPr>
              <a:t>Внедрение </a:t>
            </a:r>
            <a:r>
              <a:rPr lang="ru-RU" sz="1800" dirty="0">
                <a:latin typeface="IBM Plex Sans SemiBold" panose="020B0604020202020204" charset="0"/>
                <a:cs typeface="Times New Roman" panose="02020603050405020304" pitchFamily="18" charset="0"/>
              </a:rPr>
              <a:t>в головном </a:t>
            </a:r>
            <a:r>
              <a:rPr lang="ru-RU" sz="1800" dirty="0" smtClean="0">
                <a:latin typeface="IBM Plex Sans SemiBold" panose="020B0604020202020204" charset="0"/>
                <a:cs typeface="Times New Roman" panose="02020603050405020304" pitchFamily="18" charset="0"/>
              </a:rPr>
              <a:t>офисе</a:t>
            </a:r>
          </a:p>
          <a:p>
            <a:pPr marL="457200" lvl="0" indent="-457200">
              <a:lnSpc>
                <a:spcPct val="110000"/>
              </a:lnSpc>
              <a:buFont typeface="+mj-lt"/>
              <a:buAutoNum type="arabicPeriod"/>
            </a:pPr>
            <a:r>
              <a:rPr lang="ru-RU" sz="1800" dirty="0" smtClean="0">
                <a:latin typeface="IBM Plex Sans SemiBold" panose="020B0604020202020204" charset="0"/>
                <a:cs typeface="Times New Roman" panose="02020603050405020304" pitchFamily="18" charset="0"/>
              </a:rPr>
              <a:t>Внедрение </a:t>
            </a:r>
            <a:r>
              <a:rPr lang="ru-RU" sz="1800" dirty="0">
                <a:latin typeface="IBM Plex Sans SemiBold" panose="020B0604020202020204" charset="0"/>
                <a:cs typeface="Times New Roman" panose="02020603050405020304" pitchFamily="18" charset="0"/>
              </a:rPr>
              <a:t>во всех </a:t>
            </a:r>
            <a:r>
              <a:rPr lang="ru-RU" sz="1800" dirty="0" smtClean="0">
                <a:latin typeface="IBM Plex Sans SemiBold" panose="020B0604020202020204" charset="0"/>
                <a:cs typeface="Times New Roman" panose="02020603050405020304" pitchFamily="18" charset="0"/>
              </a:rPr>
              <a:t>филиалах</a:t>
            </a:r>
          </a:p>
          <a:p>
            <a:pPr marL="457200" lvl="0" indent="-457200">
              <a:lnSpc>
                <a:spcPct val="110000"/>
              </a:lnSpc>
              <a:buFont typeface="+mj-lt"/>
              <a:buAutoNum type="arabicPeriod"/>
            </a:pPr>
            <a:r>
              <a:rPr lang="ru-RU" sz="1800" dirty="0" smtClean="0">
                <a:latin typeface="IBM Plex Sans SemiBold" panose="020B0604020202020204" charset="0"/>
                <a:cs typeface="Times New Roman" panose="02020603050405020304" pitchFamily="18" charset="0"/>
              </a:rPr>
              <a:t>Сдача </a:t>
            </a:r>
            <a:r>
              <a:rPr lang="ru-RU" sz="1800" dirty="0">
                <a:latin typeface="IBM Plex Sans SemiBold" panose="020B0604020202020204" charset="0"/>
                <a:cs typeface="Times New Roman" panose="02020603050405020304" pitchFamily="18" charset="0"/>
              </a:rPr>
              <a:t>проекта (завершение проекта)</a:t>
            </a:r>
          </a:p>
        </p:txBody>
      </p:sp>
    </p:spTree>
    <p:extLst>
      <p:ext uri="{BB962C8B-B14F-4D97-AF65-F5344CB8AC3E}">
        <p14:creationId xmlns:p14="http://schemas.microsoft.com/office/powerpoint/2010/main" val="3171835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692696"/>
            <a:ext cx="8229600" cy="1066800"/>
          </a:xfrm>
        </p:spPr>
        <p:txBody>
          <a:bodyPr/>
          <a:lstStyle/>
          <a:p>
            <a:r>
              <a:rPr lang="ru-RU" sz="3600" dirty="0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rPr>
              <a:t>Дорожная карта Проекта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3977598"/>
              </p:ext>
            </p:extLst>
          </p:nvPr>
        </p:nvGraphicFramePr>
        <p:xfrm>
          <a:off x="2207568" y="1772817"/>
          <a:ext cx="7776864" cy="43204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37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8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IBM Plex Sans SemiBold" panose="020B0604020202020204" charset="0"/>
                        </a:rPr>
                        <a:t>Описание контрольных событий</a:t>
                      </a:r>
                      <a:endParaRPr lang="ru-RU" sz="1600" dirty="0">
                        <a:effectLst/>
                        <a:latin typeface="IBM Plex Sans SemiBold" panose="020B060402020202020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IBM Plex Sans SemiBold" panose="020B0604020202020204" charset="0"/>
                        </a:rPr>
                        <a:t>Дата</a:t>
                      </a:r>
                      <a:endParaRPr lang="ru-RU" sz="1600">
                        <a:effectLst/>
                        <a:latin typeface="IBM Plex Sans SemiBold" panose="020B060402020202020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29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IBM Plex Sans SemiBold" panose="020B0604020202020204" charset="0"/>
                        </a:rPr>
                        <a:t>Готовый Product Vision</a:t>
                      </a:r>
                      <a:endParaRPr lang="ru-RU" sz="1600" dirty="0">
                        <a:effectLst/>
                        <a:latin typeface="IBM Plex Sans SemiBold" panose="020B060402020202020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IBM Plex Sans SemiBold" panose="020B0604020202020204" charset="0"/>
                        </a:rPr>
                        <a:t>06.02.2023</a:t>
                      </a:r>
                      <a:endParaRPr lang="ru-RU" sz="1600">
                        <a:effectLst/>
                        <a:latin typeface="IBM Plex Sans SemiBold" panose="020B060402020202020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29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IBM Plex Sans SemiBold" panose="020B0604020202020204" charset="0"/>
                        </a:rPr>
                        <a:t>Согласованы БФТ</a:t>
                      </a:r>
                      <a:endParaRPr lang="ru-RU" sz="1600" dirty="0">
                        <a:effectLst/>
                        <a:latin typeface="IBM Plex Sans SemiBold" panose="020B060402020202020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IBM Plex Sans SemiBold" panose="020B0604020202020204" charset="0"/>
                        </a:rPr>
                        <a:t>20.03.2023</a:t>
                      </a:r>
                      <a:endParaRPr lang="ru-RU" sz="1600" dirty="0">
                        <a:effectLst/>
                        <a:latin typeface="IBM Plex Sans SemiBold" panose="020B060402020202020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29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IBM Plex Sans SemiBold" panose="020B0604020202020204" charset="0"/>
                        </a:rPr>
                        <a:t>Согласован бюджет проекта</a:t>
                      </a:r>
                      <a:endParaRPr lang="ru-RU" sz="1600" dirty="0">
                        <a:effectLst/>
                        <a:latin typeface="IBM Plex Sans SemiBold" panose="020B060402020202020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IBM Plex Sans SemiBold" panose="020B0604020202020204" charset="0"/>
                        </a:rPr>
                        <a:t>31.03.2023</a:t>
                      </a:r>
                      <a:endParaRPr lang="ru-RU" sz="1600" dirty="0">
                        <a:effectLst/>
                        <a:latin typeface="IBM Plex Sans SemiBold" panose="020B060402020202020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29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IBM Plex Sans SemiBold" panose="020B0604020202020204" charset="0"/>
                        </a:rPr>
                        <a:t>Согласованный Устав Проекта (итоговая версия)</a:t>
                      </a:r>
                      <a:endParaRPr lang="ru-RU" sz="1600" dirty="0">
                        <a:effectLst/>
                        <a:latin typeface="IBM Plex Sans SemiBold" panose="020B060402020202020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IBM Plex Sans SemiBold" panose="020B0604020202020204" charset="0"/>
                        </a:rPr>
                        <a:t>03.04.2023</a:t>
                      </a:r>
                      <a:endParaRPr lang="ru-RU" sz="1600" dirty="0">
                        <a:effectLst/>
                        <a:latin typeface="IBM Plex Sans SemiBold" panose="020B060402020202020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294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ru-RU" sz="1600" b="1" kern="1200" dirty="0">
                          <a:solidFill>
                            <a:schemeClr val="lt1"/>
                          </a:solidFill>
                          <a:effectLst/>
                          <a:latin typeface="IBM Plex Sans SemiBold" panose="020B0604020202020204" charset="0"/>
                          <a:ea typeface="+mn-ea"/>
                          <a:cs typeface="+mn-cs"/>
                        </a:rPr>
                        <a:t>Успешный запуск MVP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ru-RU" sz="1600" kern="1200" dirty="0">
                          <a:solidFill>
                            <a:schemeClr val="dk1"/>
                          </a:solidFill>
                          <a:effectLst/>
                          <a:latin typeface="IBM Plex Sans SemiBold" panose="020B0604020202020204" charset="0"/>
                          <a:ea typeface="+mn-ea"/>
                          <a:cs typeface="+mn-cs"/>
                        </a:rPr>
                        <a:t>17.04.2023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29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IBM Plex Sans SemiBold" panose="020B0604020202020204" charset="0"/>
                        </a:rPr>
                        <a:t>Версия 2.0 запущена</a:t>
                      </a:r>
                      <a:endParaRPr lang="ru-RU" sz="1600" dirty="0">
                        <a:effectLst/>
                        <a:latin typeface="IBM Plex Sans SemiBold" panose="020B060402020202020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IBM Plex Sans SemiBold" panose="020B0604020202020204" charset="0"/>
                        </a:rPr>
                        <a:t>22.05.2023</a:t>
                      </a:r>
                      <a:endParaRPr lang="ru-RU" sz="1600">
                        <a:effectLst/>
                        <a:latin typeface="IBM Plex Sans SemiBold" panose="020B060402020202020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29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IBM Plex Sans SemiBold" panose="020B0604020202020204" charset="0"/>
                        </a:rPr>
                        <a:t>Программа версии 2.0 в филиалах установлена</a:t>
                      </a:r>
                      <a:endParaRPr lang="ru-RU" sz="1600" dirty="0">
                        <a:effectLst/>
                        <a:latin typeface="IBM Plex Sans SemiBold" panose="020B060402020202020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IBM Plex Sans SemiBold" panose="020B0604020202020204" charset="0"/>
                        </a:rPr>
                        <a:t>05.06.2023</a:t>
                      </a:r>
                      <a:endParaRPr lang="ru-RU" sz="1600" dirty="0">
                        <a:effectLst/>
                        <a:latin typeface="IBM Plex Sans SemiBold" panose="020B060402020202020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329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IBM Plex Sans SemiBold" panose="020B0604020202020204" charset="0"/>
                        </a:rPr>
                        <a:t>Программа с доработками запущена во всей компании</a:t>
                      </a:r>
                      <a:endParaRPr lang="ru-RU" sz="1600" dirty="0">
                        <a:effectLst/>
                        <a:latin typeface="IBM Plex Sans SemiBold" panose="020B060402020202020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IBM Plex Sans SemiBold" panose="020B0604020202020204" charset="0"/>
                        </a:rPr>
                        <a:t>03.07.2023</a:t>
                      </a:r>
                      <a:endParaRPr lang="ru-RU" sz="1600" dirty="0">
                        <a:effectLst/>
                        <a:latin typeface="IBM Plex Sans SemiBold" panose="020B060402020202020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329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IBM Plex Sans SemiBold" panose="020B0604020202020204" charset="0"/>
                        </a:rPr>
                        <a:t>Успешный запуск продукта в эксплуатацию</a:t>
                      </a:r>
                      <a:endParaRPr lang="ru-RU" sz="1600" dirty="0">
                        <a:effectLst/>
                        <a:latin typeface="IBM Plex Sans SemiBold" panose="020B060402020202020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IBM Plex Sans SemiBold" panose="020B0604020202020204" charset="0"/>
                        </a:rPr>
                        <a:t>26.07.2023</a:t>
                      </a:r>
                      <a:endParaRPr lang="ru-RU" sz="1600" dirty="0">
                        <a:effectLst/>
                        <a:latin typeface="IBM Plex Sans SemiBold" panose="020B060402020202020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78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rPr>
              <a:t>Экономический эффект Проекта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IBM Plex Sans SemiBold" panose="020B0604020202020204" charset="0"/>
              </a:rPr>
              <a:t> Внедрение продукта позволит сократить 2 сотрудников ОК и 4 сотрудников Бухгалтерии в Москве, 1 сотрудника Бухгалтерии в каждом филиале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370" y="3040639"/>
            <a:ext cx="4439430" cy="334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07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04528"/>
              </p:ext>
            </p:extLst>
          </p:nvPr>
        </p:nvGraphicFramePr>
        <p:xfrm>
          <a:off x="2344189" y="1554479"/>
          <a:ext cx="8337665" cy="4380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34419">
                  <a:extLst>
                    <a:ext uri="{9D8B030D-6E8A-4147-A177-3AD203B41FA5}">
                      <a16:colId xmlns:a16="http://schemas.microsoft.com/office/drawing/2014/main" val="2627554301"/>
                    </a:ext>
                  </a:extLst>
                </a:gridCol>
                <a:gridCol w="1575861">
                  <a:extLst>
                    <a:ext uri="{9D8B030D-6E8A-4147-A177-3AD203B41FA5}">
                      <a16:colId xmlns:a16="http://schemas.microsoft.com/office/drawing/2014/main" val="2278264966"/>
                    </a:ext>
                  </a:extLst>
                </a:gridCol>
                <a:gridCol w="1727385">
                  <a:extLst>
                    <a:ext uri="{9D8B030D-6E8A-4147-A177-3AD203B41FA5}">
                      <a16:colId xmlns:a16="http://schemas.microsoft.com/office/drawing/2014/main" val="3288821602"/>
                    </a:ext>
                  </a:extLst>
                </a:gridCol>
              </a:tblGrid>
              <a:tr h="312915"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IBM Plex Sans SemiBold" panose="020B0604020202020204" charset="0"/>
                        </a:rPr>
                        <a:t>До внедрения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IBM Plex Sans SemiBold" panose="020B0604020202020204" charset="0"/>
                        </a:rPr>
                        <a:t>После внедрения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7049668"/>
                  </a:ext>
                </a:extLst>
              </a:tr>
              <a:tr h="312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IBM Plex Sans SemiBold" panose="020B0604020202020204" charset="0"/>
                        </a:rPr>
                        <a:t>FTE </a:t>
                      </a:r>
                      <a:r>
                        <a:rPr lang="ru-RU" sz="1400" u="none" strike="noStrike">
                          <a:effectLst/>
                          <a:latin typeface="IBM Plex Sans SemiBold" panose="020B0604020202020204" charset="0"/>
                        </a:rPr>
                        <a:t>ОК (Москва)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IBM Plex Sans SemiBold" panose="020B0604020202020204" charset="0"/>
                        </a:rPr>
                        <a:t>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IBM Plex Sans SemiBold" panose="020B0604020202020204" charset="0"/>
                        </a:rPr>
                        <a:t>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4206232"/>
                  </a:ext>
                </a:extLst>
              </a:tr>
              <a:tr h="312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IBM Plex Sans SemiBold" panose="020B0604020202020204" charset="0"/>
                        </a:rPr>
                        <a:t>FTE </a:t>
                      </a:r>
                      <a:r>
                        <a:rPr lang="ru-RU" sz="1400" u="none" strike="noStrike">
                          <a:effectLst/>
                          <a:latin typeface="IBM Plex Sans SemiBold" panose="020B0604020202020204" charset="0"/>
                        </a:rPr>
                        <a:t>Бухгалтерия (Москва)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IBM Plex Sans SemiBold" panose="020B0604020202020204" charset="0"/>
                        </a:rPr>
                        <a:t>10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IBM Plex Sans SemiBold" panose="020B0604020202020204" charset="0"/>
                        </a:rPr>
                        <a:t>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5581064"/>
                  </a:ext>
                </a:extLst>
              </a:tr>
              <a:tr h="3129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IBM Plex Sans SemiBold" panose="020B0604020202020204" charset="0"/>
                        </a:rPr>
                        <a:t>FTE </a:t>
                      </a:r>
                      <a:r>
                        <a:rPr lang="ru-RU" sz="1400" u="none" strike="noStrike">
                          <a:effectLst/>
                          <a:latin typeface="IBM Plex Sans SemiBold" panose="020B0604020202020204" charset="0"/>
                        </a:rPr>
                        <a:t>Бухгалтерия (филиалы)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IBM Plex Sans SemiBold" panose="020B0604020202020204" charset="0"/>
                        </a:rPr>
                        <a:t>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IBM Plex Sans SemiBold" panose="020B0604020202020204" charset="0"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6414737"/>
                  </a:ext>
                </a:extLst>
              </a:tr>
              <a:tr h="312915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IBM Plex Sans SemiBold" panose="020B0604020202020204" charset="0"/>
                        </a:rPr>
                        <a:t>Ставка сотрудника ОК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IBM Plex Sans SemiBold" panose="020B0604020202020204" charset="0"/>
                        </a:rPr>
                        <a:t>960 000,00 ₽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IBM Plex Sans SemiBold" panose="020B0604020202020204" charset="0"/>
                        </a:rPr>
                        <a:t>960 000,00 ₽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6951034"/>
                  </a:ext>
                </a:extLst>
              </a:tr>
              <a:tr h="312915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IBM Plex Sans SemiBold" panose="020B0604020202020204" charset="0"/>
                        </a:rPr>
                        <a:t>Ставка сотрудника Бухгалтерии (Москва)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IBM Plex Sans SemiBold" panose="020B0604020202020204" charset="0"/>
                        </a:rPr>
                        <a:t>900 000,00 ₽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IBM Plex Sans SemiBold" panose="020B0604020202020204" charset="0"/>
                        </a:rPr>
                        <a:t>900 000,00 ₽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7126299"/>
                  </a:ext>
                </a:extLst>
              </a:tr>
              <a:tr h="312915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IBM Plex Sans SemiBold" panose="020B0604020202020204" charset="0"/>
                        </a:rPr>
                        <a:t>Ставка сотрудника Бухгалтерии (филиалы)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IBM Plex Sans SemiBold" panose="020B0604020202020204" charset="0"/>
                        </a:rPr>
                        <a:t>600 000,00 ₽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IBM Plex Sans SemiBold" panose="020B0604020202020204" charset="0"/>
                        </a:rPr>
                        <a:t>600 000,00 ₽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0284421"/>
                  </a:ext>
                </a:extLst>
              </a:tr>
              <a:tr h="312915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IBM Plex Sans SemiBold" panose="020B0604020202020204" charset="0"/>
                        </a:rPr>
                        <a:t>Итого затраты на ФЗП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IBM Plex Sans SemiBold" panose="020B0604020202020204" charset="0"/>
                        </a:rPr>
                        <a:t>17 400 000,00 ₽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  <a:latin typeface="IBM Plex Sans SemiBold" panose="020B0604020202020204" charset="0"/>
                        </a:rPr>
                        <a:t>10 080 000,00 ₽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4577523"/>
                  </a:ext>
                </a:extLst>
              </a:tr>
              <a:tr h="312915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IBM Plex Sans SemiBold" panose="020B0604020202020204" charset="0"/>
                        </a:rPr>
                        <a:t>Итого эффект за 23 год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IBM Plex Sans SemiBold" panose="020B0604020202020204" charset="0"/>
                        </a:rPr>
                        <a:t>12 360 000,00 ₽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3261363"/>
                  </a:ext>
                </a:extLst>
              </a:tr>
              <a:tr h="312915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IBM Plex Sans SemiBold" panose="020B0604020202020204" charset="0"/>
                        </a:rPr>
                        <a:t>Итого эффект за 24 год (с учетом 4% индексации ЗП)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IBM Plex Sans SemiBold" panose="020B0604020202020204" charset="0"/>
                        </a:rPr>
                        <a:t>7 612 800,00 ₽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6317007"/>
                  </a:ext>
                </a:extLst>
              </a:tr>
              <a:tr h="312915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IBM Plex Sans SemiBold" panose="020B0604020202020204" charset="0"/>
                        </a:rPr>
                        <a:t>Итого эффект за 25 год (с учетом 4% индексации ЗП)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IBM Plex Sans SemiBold" panose="020B0604020202020204" charset="0"/>
                        </a:rPr>
                        <a:t>7 917 312,00 ₽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0810685"/>
                  </a:ext>
                </a:extLst>
              </a:tr>
              <a:tr h="312915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IBM Plex Sans SemiBold" panose="020B0604020202020204" charset="0"/>
                        </a:rPr>
                        <a:t>Итого эффект за 26 год (с учетом 4% индексации ЗП)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IBM Plex Sans SemiBold" panose="020B0604020202020204" charset="0"/>
                        </a:rPr>
                        <a:t>8 234 004,48 ₽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3028658"/>
                  </a:ext>
                </a:extLst>
              </a:tr>
              <a:tr h="312915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IBM Plex Sans SemiBold" panose="020B0604020202020204" charset="0"/>
                        </a:rPr>
                        <a:t>Итого эффект за 27 год (с учетом 4% индексации ЗП)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IBM Plex Sans SemiBold" panose="020B0604020202020204" charset="0"/>
                        </a:rPr>
                        <a:t>8 563 364,66 ₽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5730562"/>
                  </a:ext>
                </a:extLst>
              </a:tr>
              <a:tr h="312915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IBM Plex Sans SemiBold" panose="020B0604020202020204" charset="0"/>
                        </a:rPr>
                        <a:t>Итого эффект за 5 лет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  <a:latin typeface="IBM Plex Sans SemiBold" panose="020B0604020202020204" charset="0"/>
                        </a:rPr>
                        <a:t>44 687 481,14 ₽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2024678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346663" y="674007"/>
            <a:ext cx="11116528" cy="68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SzPts val="1400"/>
            </a:pPr>
            <a:r>
              <a:rPr lang="ru-RU" sz="3600" dirty="0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rPr>
              <a:t>Оценка экономического эффекта от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695545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rPr>
              <a:t>Исполнение</a:t>
            </a:r>
            <a:r>
              <a:rPr lang="ru-RU" dirty="0" smtClean="0"/>
              <a:t> </a:t>
            </a:r>
            <a:r>
              <a:rPr lang="ru-RU" sz="3600" dirty="0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rPr>
              <a:t>бюджета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290468"/>
              </p:ext>
            </p:extLst>
          </p:nvPr>
        </p:nvGraphicFramePr>
        <p:xfrm>
          <a:off x="1795549" y="1837107"/>
          <a:ext cx="8711738" cy="42311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83626">
                  <a:extLst>
                    <a:ext uri="{9D8B030D-6E8A-4147-A177-3AD203B41FA5}">
                      <a16:colId xmlns:a16="http://schemas.microsoft.com/office/drawing/2014/main" val="2193211896"/>
                    </a:ext>
                  </a:extLst>
                </a:gridCol>
                <a:gridCol w="2528112">
                  <a:extLst>
                    <a:ext uri="{9D8B030D-6E8A-4147-A177-3AD203B41FA5}">
                      <a16:colId xmlns:a16="http://schemas.microsoft.com/office/drawing/2014/main" val="196628490"/>
                    </a:ext>
                  </a:extLst>
                </a:gridCol>
              </a:tblGrid>
              <a:tr h="384653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2000" u="none" strike="noStrike" dirty="0">
                          <a:effectLst/>
                          <a:latin typeface="IBM Plex Sans SemiBold" panose="020B0604020202020204" charset="0"/>
                        </a:rPr>
                        <a:t>Заложенный бюджет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u="none" strike="noStrike">
                          <a:effectLst/>
                          <a:latin typeface="IBM Plex Sans SemiBold" panose="020B0604020202020204" charset="0"/>
                        </a:rPr>
                        <a:t>50 000 000,00 ₽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0984763"/>
                  </a:ext>
                </a:extLst>
              </a:tr>
              <a:tr h="384653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2000" u="none" strike="noStrike">
                          <a:effectLst/>
                          <a:latin typeface="IBM Plex Sans SemiBold" panose="020B0604020202020204" charset="0"/>
                        </a:rPr>
                        <a:t> 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u="none" strike="noStrike">
                          <a:effectLst/>
                          <a:latin typeface="IBM Plex Sans SemiBold" panose="020B0604020202020204" charset="0"/>
                        </a:rPr>
                        <a:t> 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4564258"/>
                  </a:ext>
                </a:extLst>
              </a:tr>
              <a:tr h="384653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2000" u="none" strike="noStrike">
                          <a:effectLst/>
                          <a:latin typeface="IBM Plex Sans SemiBold" panose="020B0604020202020204" charset="0"/>
                        </a:rPr>
                        <a:t>На текущий момент исполнено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b="1" u="none" strike="noStrike" dirty="0">
                          <a:effectLst/>
                          <a:latin typeface="IBM Plex Sans SemiBold" panose="020B0604020202020204" charset="0"/>
                        </a:rPr>
                        <a:t>31 906 558,64 ₽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9955784"/>
                  </a:ext>
                </a:extLst>
              </a:tr>
              <a:tr h="384653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2000" u="none" strike="noStrike" dirty="0">
                          <a:effectLst/>
                          <a:latin typeface="IBM Plex Sans SemiBold" panose="020B0604020202020204" charset="0"/>
                        </a:rPr>
                        <a:t>Из них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u="none" strike="noStrike">
                          <a:effectLst/>
                          <a:latin typeface="IBM Plex Sans SemiBold" panose="020B0604020202020204" charset="0"/>
                        </a:rPr>
                        <a:t> 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5065163"/>
                  </a:ext>
                </a:extLst>
              </a:tr>
              <a:tr h="384653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2000" u="none" strike="noStrike">
                          <a:effectLst/>
                          <a:latin typeface="IBM Plex Sans SemiBold" panose="020B0604020202020204" charset="0"/>
                        </a:rPr>
                        <a:t>Стоимость команды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u="none" strike="noStrike">
                          <a:effectLst/>
                          <a:latin typeface="IBM Plex Sans SemiBold" panose="020B0604020202020204" charset="0"/>
                        </a:rPr>
                        <a:t>17 643 662,40 ₽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8500347"/>
                  </a:ext>
                </a:extLst>
              </a:tr>
              <a:tr h="384653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2000" u="none" strike="noStrike">
                          <a:effectLst/>
                          <a:latin typeface="IBM Plex Sans SemiBold" panose="020B0604020202020204" charset="0"/>
                        </a:rPr>
                        <a:t>Оплата услуг консультанта от вендора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u="none" strike="noStrike" dirty="0">
                          <a:effectLst/>
                          <a:latin typeface="IBM Plex Sans SemiBold" panose="020B0604020202020204" charset="0"/>
                        </a:rPr>
                        <a:t>1 910 300,00 ₽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4508958"/>
                  </a:ext>
                </a:extLst>
              </a:tr>
              <a:tr h="384653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2000" u="none" strike="noStrike" dirty="0">
                          <a:effectLst/>
                          <a:latin typeface="IBM Plex Sans SemiBold" panose="020B0604020202020204" charset="0"/>
                        </a:rPr>
                        <a:t>Стоимость коробочного решения 1С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u="none" strike="noStrike">
                          <a:effectLst/>
                          <a:latin typeface="IBM Plex Sans SemiBold" panose="020B0604020202020204" charset="0"/>
                        </a:rPr>
                        <a:t>1 250 000,00 ₽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5649185"/>
                  </a:ext>
                </a:extLst>
              </a:tr>
              <a:tr h="384653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2000" u="none" strike="noStrike">
                          <a:effectLst/>
                          <a:latin typeface="IBM Plex Sans SemiBold" panose="020B0604020202020204" charset="0"/>
                        </a:rPr>
                        <a:t>Стоимость лицензии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u="none" strike="noStrike">
                          <a:effectLst/>
                          <a:latin typeface="IBM Plex Sans SemiBold" panose="020B0604020202020204" charset="0"/>
                        </a:rPr>
                        <a:t>492 000,00 ₽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1487986"/>
                  </a:ext>
                </a:extLst>
              </a:tr>
              <a:tr h="384653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2000" u="none" strike="noStrike">
                          <a:effectLst/>
                          <a:latin typeface="IBM Plex Sans SemiBold" panose="020B0604020202020204" charset="0"/>
                        </a:rPr>
                        <a:t>Стоимость системного оборудования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u="none" strike="noStrike" dirty="0">
                          <a:effectLst/>
                          <a:latin typeface="IBM Plex Sans SemiBold" panose="020B0604020202020204" charset="0"/>
                        </a:rPr>
                        <a:t>7 500 000,00 ₽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8920131"/>
                  </a:ext>
                </a:extLst>
              </a:tr>
              <a:tr h="384653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2000" u="none" strike="noStrike">
                          <a:effectLst/>
                          <a:latin typeface="IBM Plex Sans SemiBold" panose="020B0604020202020204" charset="0"/>
                        </a:rPr>
                        <a:t>Резерв на возможные потери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u="none" strike="noStrike">
                          <a:effectLst/>
                          <a:latin typeface="IBM Plex Sans SemiBold" panose="020B0604020202020204" charset="0"/>
                        </a:rPr>
                        <a:t>210 000,00 ₽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1607832"/>
                  </a:ext>
                </a:extLst>
              </a:tr>
              <a:tr h="384653">
                <a:tc>
                  <a:txBody>
                    <a:bodyPr/>
                    <a:lstStyle/>
                    <a:p>
                      <a:pPr algn="l" rtl="0" fontAlgn="b"/>
                      <a:r>
                        <a:rPr lang="ru-RU" sz="2000" u="none" strike="noStrike">
                          <a:effectLst/>
                          <a:latin typeface="IBM Plex Sans SemiBold" panose="020B0604020202020204" charset="0"/>
                        </a:rPr>
                        <a:t>Управленческий резерв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2000" u="none" strike="noStrike" dirty="0">
                          <a:effectLst/>
                          <a:latin typeface="IBM Plex Sans SemiBold" panose="020B0604020202020204" charset="0"/>
                        </a:rPr>
                        <a:t>2 900 596,24 ₽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IBM Plex Sans SemiBold" panose="020B060402020202020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9515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2091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668</Words>
  <Application>Microsoft Office PowerPoint</Application>
  <PresentationFormat>Широкоэкранный</PresentationFormat>
  <Paragraphs>130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IBM Plex Sans</vt:lpstr>
      <vt:lpstr>IBM Plex Sans SemiBold</vt:lpstr>
      <vt:lpstr>Times New Roman</vt:lpstr>
      <vt:lpstr>Тема Office</vt:lpstr>
      <vt:lpstr>Внедрение и доработка коробочного решения ПО 1С Предприятие </vt:lpstr>
      <vt:lpstr>Дёмин Роман</vt:lpstr>
      <vt:lpstr>Цели проекта</vt:lpstr>
      <vt:lpstr>Описание функционала продукта</vt:lpstr>
      <vt:lpstr>Основные работы на проекте</vt:lpstr>
      <vt:lpstr>Дорожная карта Проекта</vt:lpstr>
      <vt:lpstr>Экономический эффект Проекта</vt:lpstr>
      <vt:lpstr>Презентация PowerPoint</vt:lpstr>
      <vt:lpstr>Исполнение бюджета</vt:lpstr>
      <vt:lpstr>Достигнутые цели</vt:lpstr>
      <vt:lpstr>На основе полученных результатов, можно рекомендовать Компании следующие шаги: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Внедрение и доработка коробочного решения ПО 1С Предприятие</dc:title>
  <dc:creator>Дёмин Роман Алексеевич</dc:creator>
  <cp:lastModifiedBy>Дёмин Роман Алексеевич</cp:lastModifiedBy>
  <cp:revision>10</cp:revision>
  <dcterms:created xsi:type="dcterms:W3CDTF">2023-08-09T07:00:40Z</dcterms:created>
  <dcterms:modified xsi:type="dcterms:W3CDTF">2023-08-09T08:56:36Z</dcterms:modified>
</cp:coreProperties>
</file>