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86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3" r:id="rId14"/>
    <p:sldId id="275" r:id="rId15"/>
    <p:sldId id="268" r:id="rId16"/>
    <p:sldId id="305" r:id="rId17"/>
    <p:sldId id="325" r:id="rId18"/>
    <p:sldId id="277" r:id="rId19"/>
    <p:sldId id="31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7AAAD-5858-4C79-8AEE-8D5113FC01B1}">
          <p14:sldIdLst>
            <p14:sldId id="256"/>
          </p14:sldIdLst>
        </p14:section>
        <p14:section name="Untitled Section" id="{0B81B9E5-36DE-4F21-AF24-1487910EBF9C}">
          <p14:sldIdLst>
            <p14:sldId id="259"/>
            <p14:sldId id="286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73"/>
            <p14:sldId id="275"/>
            <p14:sldId id="268"/>
            <p14:sldId id="305"/>
            <p14:sldId id="325"/>
            <p14:sldId id="277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9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5572-C378-4343-8E35-EEF5120E9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40223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97000">
                <a:schemeClr val="bg1">
                  <a:alpha val="0"/>
                </a:schemeClr>
              </a:gs>
              <a:gs pos="97000">
                <a:srgbClr val="E20039"/>
              </a:gs>
              <a:gs pos="100000">
                <a:srgbClr val="E20039"/>
              </a:gs>
            </a:gsLst>
            <a:lin ang="5400000" scaled="0"/>
            <a:tileRect/>
          </a:gradFill>
        </p:spPr>
        <p:txBody>
          <a:bodyPr anchor="b"/>
          <a:lstStyle>
            <a:lvl1pPr algn="ctr">
              <a:spcAft>
                <a:spcPts val="0"/>
              </a:spcAft>
              <a:defRPr sz="6000" baseline="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60DF-8689-42F4-A135-D7BB9942B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9AD0-7867-4588-862E-8E7B5C79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FE4C-E52E-4D50-933D-9A1D26CE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F2A5-1BD9-4FDE-8B1E-EDCD696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2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E58A-8B78-48E0-B577-896ED49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3528"/>
          </a:xfrm>
          <a:gradFill>
            <a:gsLst>
              <a:gs pos="0">
                <a:schemeClr val="bg1">
                  <a:alpha val="0"/>
                </a:schemeClr>
              </a:gs>
              <a:gs pos="93000">
                <a:schemeClr val="bg1">
                  <a:alpha val="0"/>
                </a:schemeClr>
              </a:gs>
              <a:gs pos="93000">
                <a:srgbClr val="E20039"/>
              </a:gs>
              <a:gs pos="100000">
                <a:srgbClr val="E20039"/>
              </a:gs>
            </a:gsLst>
            <a:lin ang="5400000" scaled="0"/>
          </a:gradFill>
        </p:spPr>
        <p:txBody>
          <a:bodyPr anchor="b"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7D78-76D1-44E9-9C6D-0D0AF8E9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DFEE-EE85-4B9F-9BD0-692FC23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5DCF-0798-4850-A39E-66802F3C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4A8-F091-4884-8922-8E3F4C8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3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E8F02-13EA-4E05-9E5E-3E250668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71562-0F07-41B6-AF16-7A73D6F5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5552-3B1D-45DC-A14C-7BA957A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1A7B80-C364-4AF1-B908-FC04A98F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3528"/>
          </a:xfrm>
          <a:gradFill>
            <a:gsLst>
              <a:gs pos="0">
                <a:schemeClr val="bg1">
                  <a:alpha val="0"/>
                </a:schemeClr>
              </a:gs>
              <a:gs pos="93000">
                <a:schemeClr val="bg1">
                  <a:alpha val="0"/>
                </a:schemeClr>
              </a:gs>
              <a:gs pos="93000">
                <a:srgbClr val="E20039"/>
              </a:gs>
              <a:gs pos="100000">
                <a:srgbClr val="E20039"/>
              </a:gs>
            </a:gsLst>
            <a:lin ang="5400000" scaled="0"/>
          </a:gradFill>
        </p:spPr>
        <p:txBody>
          <a:bodyPr anchor="b"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12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6DB39-F0E2-4520-A32C-7863D2AF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FC84-FD23-4F47-B07B-B1462A74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A5968-32BF-4AA0-89AB-56503E4F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79E50-4C97-46DB-93E9-81A5592A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71DF-6EC9-47C0-9210-FCF88162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64EA-6A9B-4D77-809A-DEF3F22C7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61E9-CB64-4ED3-A0FB-8E01F3103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90B8-D839-4AC7-933E-37437BE88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9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206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Declaration </a:t>
            </a:r>
            <a:r>
              <a:rPr lang="de-DE" dirty="0" err="1"/>
              <a:t>of</a:t>
            </a:r>
            <a:r>
              <a:rPr lang="de-DE" dirty="0"/>
              <a:t>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85548"/>
            <a:ext cx="5688632" cy="50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5868144" y="1685548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550115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414682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27924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5069125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359533" y="1952835"/>
            <a:ext cx="216022" cy="432048"/>
          </a:xfrm>
          <a:prstGeom prst="rightBrace">
            <a:avLst>
              <a:gd name="adj1" fmla="val 23867"/>
              <a:gd name="adj2" fmla="val 5000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0" y="236544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Datatype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0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Declaration </a:t>
            </a:r>
            <a:r>
              <a:rPr lang="de-DE" dirty="0" err="1"/>
              <a:t>of</a:t>
            </a:r>
            <a:r>
              <a:rPr lang="de-DE" dirty="0"/>
              <a:t>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85548"/>
            <a:ext cx="5688632" cy="50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5868144" y="1685548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550115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414682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27924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5069125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741657" y="1982684"/>
            <a:ext cx="132210" cy="348742"/>
          </a:xfrm>
          <a:prstGeom prst="rightBrace">
            <a:avLst>
              <a:gd name="adj1" fmla="val 23867"/>
              <a:gd name="adj2" fmla="val 5000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0" y="2365449"/>
            <a:ext cx="5796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This </a:t>
            </a:r>
            <a:r>
              <a:rPr lang="de-DE" sz="2000" dirty="0" err="1"/>
              <a:t>is</a:t>
            </a:r>
            <a:r>
              <a:rPr lang="de-DE" sz="2000" dirty="0"/>
              <a:t> not a normal Integer but an Integer-Array.</a:t>
            </a:r>
            <a:br>
              <a:rPr lang="de-DE" sz="2000" dirty="0"/>
            </a:br>
            <a:r>
              <a:rPr lang="de-DE" sz="2000" dirty="0"/>
              <a:t>This </a:t>
            </a:r>
            <a:r>
              <a:rPr lang="de-DE" sz="2000" dirty="0" err="1"/>
              <a:t>means</a:t>
            </a:r>
            <a:r>
              <a:rPr lang="de-DE" sz="2000" dirty="0"/>
              <a:t>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an </a:t>
            </a:r>
            <a:r>
              <a:rPr lang="de-DE" sz="2000" dirty="0" err="1"/>
              <a:t>array</a:t>
            </a:r>
            <a:r>
              <a:rPr lang="de-DE" sz="2000" dirty="0"/>
              <a:t>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store</a:t>
            </a:r>
            <a:r>
              <a:rPr lang="de-DE" sz="2000" dirty="0"/>
              <a:t> Integer-Values.</a:t>
            </a:r>
          </a:p>
        </p:txBody>
      </p:sp>
    </p:spTree>
    <p:extLst>
      <p:ext uri="{BB962C8B-B14F-4D97-AF65-F5344CB8AC3E}">
        <p14:creationId xmlns:p14="http://schemas.microsoft.com/office/powerpoint/2010/main" val="302136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Declaration </a:t>
            </a:r>
            <a:r>
              <a:rPr lang="de-DE" dirty="0" err="1"/>
              <a:t>of</a:t>
            </a:r>
            <a:r>
              <a:rPr lang="de-DE" dirty="0"/>
              <a:t> an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85548"/>
            <a:ext cx="5688632" cy="50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5868144" y="1685548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550115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414682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27924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5069125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1849969" y="1348189"/>
            <a:ext cx="306328" cy="1728192"/>
          </a:xfrm>
          <a:prstGeom prst="rightBrace">
            <a:avLst>
              <a:gd name="adj1" fmla="val 23867"/>
              <a:gd name="adj2" fmla="val 5000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1139036" y="2365449"/>
            <a:ext cx="465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48028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Declaration </a:t>
            </a:r>
            <a:r>
              <a:rPr lang="de-DE" dirty="0" err="1"/>
              <a:t>of</a:t>
            </a:r>
            <a:r>
              <a:rPr lang="de-DE" dirty="0"/>
              <a:t> an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85548"/>
            <a:ext cx="5688632" cy="50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5868144" y="1685548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550115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414682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27924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5069125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3831204" y="1408629"/>
            <a:ext cx="306328" cy="1607312"/>
          </a:xfrm>
          <a:prstGeom prst="rightBrace">
            <a:avLst>
              <a:gd name="adj1" fmla="val 23867"/>
              <a:gd name="adj2" fmla="val 5000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2987824" y="2365449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Creates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array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integers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place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4 </a:t>
            </a:r>
            <a:r>
              <a:rPr lang="de-DE" sz="2000" dirty="0" err="1"/>
              <a:t>values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6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Accessing</a:t>
            </a:r>
            <a:r>
              <a:rPr lang="de-DE" dirty="0"/>
              <a:t> Array-Elements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85548"/>
            <a:ext cx="5688632" cy="50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[2] = 32;</a:t>
            </a:r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5868144" y="1685548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550115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414682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27924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5069125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1178476" y="1992491"/>
            <a:ext cx="306328" cy="2160240"/>
          </a:xfrm>
          <a:prstGeom prst="rightBrace">
            <a:avLst>
              <a:gd name="adj1" fmla="val 23867"/>
              <a:gd name="adj2" fmla="val 5000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-30248" y="3280926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Access </a:t>
            </a:r>
            <a:r>
              <a:rPr lang="de-DE" dirty="0" err="1"/>
              <a:t>the</a:t>
            </a:r>
            <a:r>
              <a:rPr lang="de-DE" dirty="0"/>
              <a:t> Value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25514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2155344"/>
            <a:ext cx="6095065" cy="50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[0] = 17;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= 18;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[2] = 150;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= 12345;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  <a:endParaRPr lang="de-DE" sz="2400" b="1" dirty="0"/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6156176" y="1556792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8304" y="242135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3285926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4150493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8304" y="4940369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79512" y="2155344"/>
            <a:ext cx="5460870" cy="394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TextBox 9"/>
          <p:cNvSpPr txBox="1"/>
          <p:nvPr/>
        </p:nvSpPr>
        <p:spPr>
          <a:xfrm>
            <a:off x="200440" y="1734243"/>
            <a:ext cx="486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rgbClr val="FF0000"/>
                </a:solidFill>
              </a:rPr>
              <a:t>Declares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int</a:t>
            </a:r>
            <a:r>
              <a:rPr lang="de-DE" sz="2000" dirty="0">
                <a:solidFill>
                  <a:srgbClr val="FF0000"/>
                </a:solidFill>
              </a:rPr>
              <a:t>-Array </a:t>
            </a:r>
            <a:r>
              <a:rPr lang="de-DE" sz="2000" dirty="0" err="1">
                <a:solidFill>
                  <a:srgbClr val="FF0000"/>
                </a:solidFill>
              </a:rPr>
              <a:t>with</a:t>
            </a:r>
            <a:r>
              <a:rPr lang="de-DE" sz="2000" dirty="0">
                <a:solidFill>
                  <a:srgbClr val="FF0000"/>
                </a:solidFill>
              </a:rPr>
              <a:t> 4 </a:t>
            </a:r>
            <a:r>
              <a:rPr lang="de-DE" sz="2000" dirty="0" err="1">
                <a:solidFill>
                  <a:srgbClr val="FF0000"/>
                </a:solidFill>
              </a:rPr>
              <a:t>values</a:t>
            </a:r>
            <a:r>
              <a:rPr lang="de-DE" sz="2000" dirty="0">
                <a:solidFill>
                  <a:srgbClr val="FF0000"/>
                </a:solidFill>
              </a:rPr>
              <a:t> at </a:t>
            </a:r>
            <a:r>
              <a:rPr lang="de-DE" sz="2000" dirty="0" err="1">
                <a:solidFill>
                  <a:srgbClr val="FF0000"/>
                </a:solidFill>
              </a:rPr>
              <a:t>max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194995" y="3098724"/>
            <a:ext cx="3728933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TextBox 11"/>
          <p:cNvSpPr txBox="1"/>
          <p:nvPr/>
        </p:nvSpPr>
        <p:spPr>
          <a:xfrm>
            <a:off x="200440" y="2726155"/>
            <a:ext cx="411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Sets </a:t>
            </a:r>
            <a:r>
              <a:rPr lang="de-DE" sz="2000" dirty="0" err="1">
                <a:solidFill>
                  <a:srgbClr val="FF0000"/>
                </a:solidFill>
              </a:rPr>
              <a:t>the</a:t>
            </a:r>
            <a:r>
              <a:rPr lang="de-DE" sz="2000" dirty="0">
                <a:solidFill>
                  <a:srgbClr val="FF0000"/>
                </a:solidFill>
              </a:rPr>
              <a:t> Element at </a:t>
            </a:r>
            <a:r>
              <a:rPr lang="de-DE" sz="2000" dirty="0" err="1">
                <a:solidFill>
                  <a:srgbClr val="FF0000"/>
                </a:solidFill>
              </a:rPr>
              <a:t>index</a:t>
            </a:r>
            <a:r>
              <a:rPr lang="de-DE" sz="2000" dirty="0">
                <a:solidFill>
                  <a:srgbClr val="FF0000"/>
                </a:solidFill>
              </a:rPr>
              <a:t> 0 </a:t>
            </a:r>
            <a:r>
              <a:rPr lang="de-DE" sz="2000" dirty="0" err="1">
                <a:solidFill>
                  <a:srgbClr val="FF0000"/>
                </a:solidFill>
              </a:rPr>
              <a:t>to</a:t>
            </a:r>
            <a:r>
              <a:rPr lang="de-DE" sz="2000" dirty="0">
                <a:solidFill>
                  <a:srgbClr val="FF0000"/>
                </a:solidFill>
              </a:rPr>
              <a:t> 17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105784" y="5129681"/>
            <a:ext cx="6050391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4" name="TextBox 13"/>
          <p:cNvSpPr txBox="1"/>
          <p:nvPr/>
        </p:nvSpPr>
        <p:spPr>
          <a:xfrm>
            <a:off x="14658" y="4796973"/>
            <a:ext cx="546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Prints </a:t>
            </a:r>
            <a:r>
              <a:rPr lang="de-DE" sz="2000" dirty="0" err="1">
                <a:solidFill>
                  <a:srgbClr val="FF0000"/>
                </a:solidFill>
              </a:rPr>
              <a:t>the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value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which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is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stores</a:t>
            </a:r>
            <a:r>
              <a:rPr lang="de-DE" sz="2000" dirty="0">
                <a:solidFill>
                  <a:srgbClr val="FF0000"/>
                </a:solidFill>
              </a:rPr>
              <a:t> in </a:t>
            </a:r>
            <a:r>
              <a:rPr lang="de-DE" sz="2000" dirty="0" err="1">
                <a:solidFill>
                  <a:srgbClr val="FF0000"/>
                </a:solidFill>
              </a:rPr>
              <a:t>index</a:t>
            </a:r>
            <a:r>
              <a:rPr lang="de-DE" sz="2000" dirty="0">
                <a:solidFill>
                  <a:srgbClr val="FF0000"/>
                </a:solidFill>
              </a:rPr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68059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7662-F747-4F26-8A5C-681FB7F7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Advanced:</a:t>
            </a:r>
            <a:br>
              <a:rPr lang="en-GB" dirty="0"/>
            </a:br>
            <a:r>
              <a:rPr lang="en-GB" dirty="0"/>
              <a:t>Shorter Declaration of Arrays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6C79-0A75-4F27-A28F-BF906DF9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77841"/>
            <a:ext cx="8627328" cy="4515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enemyHP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10, 13, 18, 19, 16};</a:t>
            </a:r>
            <a:endParaRPr lang="de-AT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EE832-9192-43EF-AC82-CB3466D7FE65}"/>
              </a:ext>
            </a:extLst>
          </p:cNvPr>
          <p:cNvSpPr txBox="1"/>
          <p:nvPr/>
        </p:nvSpPr>
        <p:spPr>
          <a:xfrm>
            <a:off x="2291119" y="2780928"/>
            <a:ext cx="45617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Declares an Array with 5 elements.</a:t>
            </a:r>
          </a:p>
          <a:p>
            <a:endParaRPr lang="en-GB" sz="2400" dirty="0"/>
          </a:p>
          <a:p>
            <a:r>
              <a:rPr lang="en-GB" sz="2400" dirty="0" err="1"/>
              <a:t>enemyHP</a:t>
            </a:r>
            <a:r>
              <a:rPr lang="en-GB" sz="2400" dirty="0"/>
              <a:t>[0] has the value 10</a:t>
            </a:r>
          </a:p>
          <a:p>
            <a:r>
              <a:rPr lang="en-GB" sz="2400" dirty="0" err="1"/>
              <a:t>enemyHP</a:t>
            </a:r>
            <a:r>
              <a:rPr lang="en-GB" sz="2400" dirty="0"/>
              <a:t>[1] has the value 13</a:t>
            </a:r>
          </a:p>
          <a:p>
            <a:r>
              <a:rPr lang="en-GB" sz="2400" dirty="0"/>
              <a:t>etc.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8352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08EA-06F5-4D76-A3E4-868824D4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Pass </a:t>
            </a:r>
            <a:r>
              <a:rPr lang="de-AT" dirty="0" err="1"/>
              <a:t>through</a:t>
            </a:r>
            <a:r>
              <a:rPr lang="de-AT" dirty="0"/>
              <a:t> an Array </a:t>
            </a:r>
            <a:r>
              <a:rPr lang="de-AT" dirty="0" err="1"/>
              <a:t>with</a:t>
            </a:r>
            <a:r>
              <a:rPr lang="de-AT" dirty="0"/>
              <a:t>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90D1-7539-48B2-A6E2-1B005F53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84784"/>
            <a:ext cx="91440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hpEnemyList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  <a:endParaRPr lang="nn-NO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hpEnemyList.Length; i++)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hpEnemyList</a:t>
            </a:r>
            <a:r>
              <a:rPr lang="de-DE" sz="2800" dirty="0">
                <a:solidFill>
                  <a:srgbClr val="000000"/>
                </a:solidFill>
                <a:latin typeface="Consolas" panose="020B0609020204030204" pitchFamily="49" charset="0"/>
              </a:rPr>
              <a:t>[i] = 100;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2800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0367D01-E653-4F06-B555-A5AD13DFB839}"/>
              </a:ext>
            </a:extLst>
          </p:cNvPr>
          <p:cNvSpPr/>
          <p:nvPr/>
        </p:nvSpPr>
        <p:spPr>
          <a:xfrm rot="5400000">
            <a:off x="5575302" y="820875"/>
            <a:ext cx="306328" cy="3522128"/>
          </a:xfrm>
          <a:prstGeom prst="rightBrace">
            <a:avLst>
              <a:gd name="adj1" fmla="val 23867"/>
              <a:gd name="adj2" fmla="val 5000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7D2B-83B4-4EFE-B9FA-82CC72CF9FB3}"/>
              </a:ext>
            </a:extLst>
          </p:cNvPr>
          <p:cNvSpPr txBox="1"/>
          <p:nvPr/>
        </p:nvSpPr>
        <p:spPr>
          <a:xfrm>
            <a:off x="4077950" y="2762467"/>
            <a:ext cx="330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Length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array</a:t>
            </a:r>
            <a:r>
              <a:rPr lang="de-DE" dirty="0">
                <a:solidFill>
                  <a:srgbClr val="FF0000"/>
                </a:solidFill>
              </a:rPr>
              <a:t>, in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case</a:t>
            </a:r>
            <a:r>
              <a:rPr lang="de-DE" dirty="0">
                <a:solidFill>
                  <a:srgbClr val="FF0000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1499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of</a:t>
            </a:r>
            <a:r>
              <a:rPr lang="de-DE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Fixed </a:t>
            </a:r>
            <a:r>
              <a:rPr lang="de-DE" dirty="0" err="1"/>
              <a:t>size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like </a:t>
            </a:r>
            <a:r>
              <a:rPr lang="de-DE" dirty="0" err="1"/>
              <a:t>sorting</a:t>
            </a:r>
            <a:r>
              <a:rPr lang="de-DE" dirty="0"/>
              <a:t>, </a:t>
            </a:r>
            <a:r>
              <a:rPr lang="de-DE" dirty="0" err="1"/>
              <a:t>inserting</a:t>
            </a:r>
            <a:r>
              <a:rPr lang="de-DE" dirty="0"/>
              <a:t>, etc.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4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17A3-AD9C-4848-B25A-96C3D5AE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Common Pitfall: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3B71-8E92-4C83-A4AD-079CE308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0" y="1556792"/>
            <a:ext cx="7886700" cy="11521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r>
              <a:rPr lang="de-AT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17;</a:t>
            </a:r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582FF-1448-4085-A7B9-C487F05C79EF}"/>
              </a:ext>
            </a:extLst>
          </p:cNvPr>
          <p:cNvSpPr txBox="1"/>
          <p:nvPr/>
        </p:nvSpPr>
        <p:spPr>
          <a:xfrm>
            <a:off x="611560" y="2708920"/>
            <a:ext cx="8445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of the three Array-Slots will have the value “17”?</a:t>
            </a:r>
          </a:p>
          <a:p>
            <a:r>
              <a:rPr lang="en-GB" sz="2800" dirty="0"/>
              <a:t>The Computer can’t decide that for you -&gt; Error!!!</a:t>
            </a:r>
            <a:endParaRPr lang="de-AT" sz="2800" dirty="0"/>
          </a:p>
        </p:txBody>
      </p:sp>
      <p:pic>
        <p:nvPicPr>
          <p:cNvPr id="1026" name="Picture 2" descr="Image result for cute cat">
            <a:extLst>
              <a:ext uri="{FF2B5EF4-FFF2-40B4-BE49-F238E27FC236}">
                <a16:creationId xmlns:a16="http://schemas.microsoft.com/office/drawing/2014/main" id="{C066528B-36F4-48DB-9132-D24B8776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44" y="4005064"/>
            <a:ext cx="5070862" cy="285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8DF92B-390A-4BF1-A4E9-69116933A27B}"/>
              </a:ext>
            </a:extLst>
          </p:cNvPr>
          <p:cNvSpPr/>
          <p:nvPr/>
        </p:nvSpPr>
        <p:spPr>
          <a:xfrm>
            <a:off x="2411760" y="4341297"/>
            <a:ext cx="2520280" cy="792088"/>
          </a:xfrm>
          <a:prstGeom prst="wedgeRoundRectCallout">
            <a:avLst>
              <a:gd name="adj1" fmla="val 109793"/>
              <a:gd name="adj2" fmla="val 593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Please</a:t>
            </a:r>
            <a:r>
              <a:rPr lang="de-DE" dirty="0"/>
              <a:t> save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not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737011-98C6-A959-D5C8-9A4095418EBA}"/>
              </a:ext>
            </a:extLst>
          </p:cNvPr>
          <p:cNvSpPr txBox="1">
            <a:spLocks/>
          </p:cNvSpPr>
          <p:nvPr/>
        </p:nvSpPr>
        <p:spPr>
          <a:xfrm>
            <a:off x="2195736" y="2132856"/>
            <a:ext cx="78867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endParaRPr lang="de-AT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932040" y="2199602"/>
            <a:ext cx="2583207" cy="4016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err="1"/>
              <a:t>int</a:t>
            </a:r>
            <a:r>
              <a:rPr lang="de-DE" b="1" dirty="0"/>
              <a:t>[] </a:t>
            </a:r>
            <a:r>
              <a:rPr lang="de-DE" dirty="0" err="1"/>
              <a:t>hpEnemyList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484784"/>
            <a:ext cx="3445851" cy="4515032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With</a:t>
            </a:r>
            <a:r>
              <a:rPr lang="de-DE" dirty="0"/>
              <a:t> Collections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719" y="1550228"/>
            <a:ext cx="3445851" cy="4515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Without</a:t>
            </a:r>
            <a:r>
              <a:rPr lang="de-DE" dirty="0"/>
              <a:t> Collections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9281" y="2619612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hpEnemy1: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9281" y="3123668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hpEnemy2: 25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9281" y="3627724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hpEnemy3 :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131780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hpEnemy4: 44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608" y="4635836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hpEnemy5: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5139892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hpEnemy6: 77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5643948"/>
            <a:ext cx="22265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</a:t>
            </a:r>
            <a:r>
              <a:rPr lang="de-DE" dirty="0"/>
              <a:t> hpEnemy7: 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3040" y="261961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[0]: 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040" y="312366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[1]: 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43040" y="36277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[2]: 35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37367" y="413178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[3]: 44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7367" y="463583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[4]: 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37367" y="513989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[5]: 77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7367" y="564394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[6]: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18B55-323A-44D5-ACB2-392444CE60AF}"/>
              </a:ext>
            </a:extLst>
          </p:cNvPr>
          <p:cNvSpPr txBox="1"/>
          <p:nvPr/>
        </p:nvSpPr>
        <p:spPr>
          <a:xfrm>
            <a:off x="402183" y="6171296"/>
            <a:ext cx="312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 Variables with one value each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3ACF4-108C-4D7D-A916-97CC3582BE10}"/>
              </a:ext>
            </a:extLst>
          </p:cNvPr>
          <p:cNvSpPr txBox="1"/>
          <p:nvPr/>
        </p:nvSpPr>
        <p:spPr>
          <a:xfrm>
            <a:off x="5067733" y="6175312"/>
            <a:ext cx="23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 Variable with 7 values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459516"/>
            <a:ext cx="3445851" cy="3938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b="1" dirty="0" err="1"/>
              <a:t>Without</a:t>
            </a:r>
            <a:r>
              <a:rPr lang="de-DE" sz="1800" b="1" dirty="0"/>
              <a:t> Collections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hpEnemy1 = 100;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hpEnemy2 = 100;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hpEnemy3 = 100;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hpEnemy4 = 100;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hpEnemy5 = 100;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hpEnemy6 = 100;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hpEnemy7 = 100;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6" name="Rectangle 5"/>
          <p:cNvSpPr/>
          <p:nvPr/>
        </p:nvSpPr>
        <p:spPr>
          <a:xfrm>
            <a:off x="2240272" y="620688"/>
            <a:ext cx="46634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Set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value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7 variables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23928" y="1459516"/>
            <a:ext cx="5112568" cy="3938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b="1" dirty="0" err="1"/>
              <a:t>With</a:t>
            </a:r>
            <a:r>
              <a:rPr lang="de-DE" sz="1800" b="1" dirty="0"/>
              <a:t> Collections</a:t>
            </a:r>
          </a:p>
          <a:p>
            <a:pPr marL="0" indent="0">
              <a:buNone/>
            </a:pPr>
            <a:endParaRPr lang="nn-NO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hpEnemyList.Length; i++)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hpEnemyList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100;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8" name="Rectangle 7"/>
          <p:cNvSpPr/>
          <p:nvPr/>
        </p:nvSpPr>
        <p:spPr>
          <a:xfrm>
            <a:off x="3923928" y="1963214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hpEnemyList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</a:p>
        </p:txBody>
      </p:sp>
    </p:spTree>
    <p:extLst>
      <p:ext uri="{BB962C8B-B14F-4D97-AF65-F5344CB8AC3E}">
        <p14:creationId xmlns:p14="http://schemas.microsoft.com/office/powerpoint/2010/main" val="6175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031432" y="1459516"/>
            <a:ext cx="5112568" cy="3938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b="1" dirty="0" err="1"/>
              <a:t>With</a:t>
            </a:r>
            <a:r>
              <a:rPr lang="de-DE" sz="1800" b="1" dirty="0"/>
              <a:t> Collections</a:t>
            </a:r>
          </a:p>
          <a:p>
            <a:pPr marL="0" indent="0">
              <a:buNone/>
            </a:pPr>
            <a:endParaRPr lang="nn-NO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hpEnemyList.Length; i++)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hpEnemyList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100;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7016" y="1459516"/>
            <a:ext cx="3445851" cy="4797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/>
              <a:t>Without</a:t>
            </a:r>
            <a:r>
              <a:rPr lang="de-DE" b="1" dirty="0"/>
              <a:t> Collections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hpEnemy1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hpEnemy2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hpEnemy3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hpEnemy4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hpEnemy5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hpEnemy6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hpEnemy7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hpEnemy8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hpEnemy9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hpEnemy10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hpEnemy11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hpEnemy12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hpEnemy13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hpEnemy14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hpEnemy15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hpEnemy16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hpEnemy17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hpEnemy18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hpEnemy19 = 100;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hpEnemy20 = 100;</a:t>
            </a:r>
            <a:endParaRPr lang="de-DE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6036" y="565796"/>
            <a:ext cx="4931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Set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value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20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1432" y="196321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hpEnemyList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8433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iterated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loops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dealing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bigger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datasets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less</a:t>
            </a:r>
            <a:r>
              <a:rPr lang="de-DE" dirty="0">
                <a:sym typeface="Wingdings" panose="05000000000000000000" pitchFamily="2" charset="2"/>
              </a:rPr>
              <a:t>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8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pic>
        <p:nvPicPr>
          <p:cNvPr id="1026" name="Picture 2" descr="Image result for schublade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3275856" y="1484313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 List </a:t>
            </a:r>
            <a:r>
              <a:rPr lang="de-DE" dirty="0" err="1"/>
              <a:t>of</a:t>
            </a:r>
            <a:r>
              <a:rPr lang="de-DE" dirty="0"/>
              <a:t> Values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Works like a </a:t>
            </a:r>
            <a:r>
              <a:rPr lang="de-DE" dirty="0" err="1"/>
              <a:t>drawer</a:t>
            </a:r>
            <a:br>
              <a:rPr lang="de-DE" dirty="0"/>
            </a:b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4" name="Picture 2" descr="Image result for schubladen">
            <a:extLst>
              <a:ext uri="{FF2B5EF4-FFF2-40B4-BE49-F238E27FC236}">
                <a16:creationId xmlns:a16="http://schemas.microsoft.com/office/drawing/2014/main" id="{4827A38A-DA54-52CF-429A-B3084936B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6732240" y="3341358"/>
            <a:ext cx="2411760" cy="35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pic>
        <p:nvPicPr>
          <p:cNvPr id="1026" name="Picture 2" descr="Image result for schublade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3275856" y="1484313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2348880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3213447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4078014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4867890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2599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84784"/>
            <a:ext cx="5868144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Indexbased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dirty="0"/>
              <a:t>i.e.:</a:t>
            </a:r>
            <a:br>
              <a:rPr lang="de-DE" sz="2400" dirty="0"/>
            </a:br>
            <a:endParaRPr lang="de-DE" sz="2400" dirty="0"/>
          </a:p>
          <a:p>
            <a:pPr marL="0" indent="0">
              <a:buNone/>
            </a:pPr>
            <a:r>
              <a:rPr lang="de-DE" sz="2400" dirty="0"/>
              <a:t>Save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17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drawer</a:t>
            </a:r>
            <a:r>
              <a:rPr lang="de-DE" sz="2400" dirty="0"/>
              <a:t> [</a:t>
            </a:r>
            <a:r>
              <a:rPr lang="de-DE" sz="2400" b="1" dirty="0"/>
              <a:t>0]</a:t>
            </a:r>
          </a:p>
          <a:p>
            <a:pPr marL="0" indent="0">
              <a:buNone/>
            </a:pPr>
            <a:r>
              <a:rPr lang="de-DE" sz="2400" dirty="0"/>
              <a:t>Save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18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drawer</a:t>
            </a:r>
            <a:r>
              <a:rPr lang="de-DE" sz="2400" dirty="0"/>
              <a:t> [</a:t>
            </a:r>
            <a:r>
              <a:rPr lang="de-DE" sz="2400" b="1" dirty="0"/>
              <a:t>1]</a:t>
            </a:r>
          </a:p>
          <a:p>
            <a:pPr marL="0" indent="0">
              <a:buNone/>
            </a:pPr>
            <a:r>
              <a:rPr lang="de-DE" sz="2400" dirty="0"/>
              <a:t>Save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32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drawer</a:t>
            </a:r>
            <a:r>
              <a:rPr lang="de-DE" sz="2400" dirty="0"/>
              <a:t> [</a:t>
            </a:r>
            <a:r>
              <a:rPr lang="de-DE" sz="2400" b="1" dirty="0"/>
              <a:t>2]</a:t>
            </a:r>
          </a:p>
          <a:p>
            <a:pPr marL="0" indent="0">
              <a:buNone/>
            </a:pPr>
            <a:r>
              <a:rPr lang="de-DE" sz="2400" dirty="0"/>
              <a:t>Save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1234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drawer</a:t>
            </a:r>
            <a:r>
              <a:rPr lang="de-DE" sz="2400" dirty="0"/>
              <a:t> [</a:t>
            </a:r>
            <a:r>
              <a:rPr lang="de-DE" sz="2400" b="1" dirty="0"/>
              <a:t>3]</a:t>
            </a:r>
          </a:p>
        </p:txBody>
      </p:sp>
      <p:pic>
        <p:nvPicPr>
          <p:cNvPr id="4" name="Picture 2" descr="Image result for schublad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5947"/>
          <a:stretch/>
        </p:blipFill>
        <p:spPr bwMode="auto">
          <a:xfrm>
            <a:off x="5868144" y="1685548"/>
            <a:ext cx="309634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550115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3414682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279249"/>
            <a:ext cx="447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5069125"/>
            <a:ext cx="433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781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werpoint">
  <a:themeElements>
    <a:clrScheme name="Custom 1">
      <a:dk1>
        <a:srgbClr val="0C0C0C"/>
      </a:dk1>
      <a:lt1>
        <a:srgbClr val="FFFFFF"/>
      </a:lt1>
      <a:dk2>
        <a:srgbClr val="242424"/>
      </a:dk2>
      <a:lt2>
        <a:srgbClr val="F2F2F2"/>
      </a:lt2>
      <a:accent1>
        <a:srgbClr val="2D69B9"/>
      </a:accent1>
      <a:accent2>
        <a:srgbClr val="0AA232"/>
      </a:accent2>
      <a:accent3>
        <a:srgbClr val="E37E0F"/>
      </a:accent3>
      <a:accent4>
        <a:srgbClr val="E20039"/>
      </a:accent4>
      <a:accent5>
        <a:srgbClr val="852CC8"/>
      </a:accent5>
      <a:accent6>
        <a:srgbClr val="66838C"/>
      </a:accent6>
      <a:hlink>
        <a:srgbClr val="E20039"/>
      </a:hlink>
      <a:folHlink>
        <a:srgbClr val="BC0031"/>
      </a:folHlink>
    </a:clrScheme>
    <a:fontScheme name="Custom 1">
      <a:majorFont>
        <a:latin typeface="Noto Sans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E2003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E20039"/>
          </a:solidFill>
          <a:headEnd w="lg" len="med"/>
          <a:tailEnd type="triangle" w="lg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.potx" id="{0630D4D2-D944-4885-B3EF-B859728682FD}" vid="{F93A309D-2D7E-49D7-B40E-1806ED6727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441</TotalTime>
  <Words>841</Words>
  <Application>Microsoft Office PowerPoint</Application>
  <PresentationFormat>On-screen Show (4:3)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Myriad Pro</vt:lpstr>
      <vt:lpstr>Noto Sans</vt:lpstr>
      <vt:lpstr>powerpoint</vt:lpstr>
      <vt:lpstr>Collections</vt:lpstr>
      <vt:lpstr>Collections</vt:lpstr>
      <vt:lpstr>PowerPoint Presentation</vt:lpstr>
      <vt:lpstr>PowerPoint Presentation</vt:lpstr>
      <vt:lpstr>Benefits of Collections</vt:lpstr>
      <vt:lpstr>Arrays</vt:lpstr>
      <vt:lpstr>Arrays</vt:lpstr>
      <vt:lpstr>Arrays</vt:lpstr>
      <vt:lpstr>Arrays</vt:lpstr>
      <vt:lpstr>Declaration of an Array</vt:lpstr>
      <vt:lpstr>Declaration of an Array</vt:lpstr>
      <vt:lpstr>Declaration of an Arrays</vt:lpstr>
      <vt:lpstr>Declaration of an Arrays</vt:lpstr>
      <vt:lpstr>Accessing Array-Elements</vt:lpstr>
      <vt:lpstr>Usage of Arrays</vt:lpstr>
      <vt:lpstr>Advanced: Shorter Declaration of Arrays</vt:lpstr>
      <vt:lpstr>Pass through an Array with a loop</vt:lpstr>
      <vt:lpstr>Problems of Arrays</vt:lpstr>
      <vt:lpstr>Common Pitfall: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Metz</dc:title>
  <dc:creator>Squirrel</dc:creator>
  <cp:lastModifiedBy>Andreas</cp:lastModifiedBy>
  <cp:revision>620</cp:revision>
  <dcterms:created xsi:type="dcterms:W3CDTF">2015-09-08T05:57:56Z</dcterms:created>
  <dcterms:modified xsi:type="dcterms:W3CDTF">2022-07-22T07:20:54Z</dcterms:modified>
</cp:coreProperties>
</file>