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61" r:id="rId5"/>
    <p:sldId id="262" r:id="rId6"/>
    <p:sldId id="258" r:id="rId7"/>
    <p:sldId id="263" r:id="rId8"/>
    <p:sldId id="259" r:id="rId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75" d="100"/>
          <a:sy n="75" d="100"/>
        </p:scale>
        <p:origin x="516" y="21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0330B6D-025D-4E01-812F-4FAD5EFC73FC}" type="datetimeFigureOut">
              <a:rPr lang="zh-CN" altLang="en-US" smtClean="0"/>
              <a:t>2019/11/8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F99326A-7623-4A2C-B5B1-5C31423D3E68}" type="slidenum">
              <a:rPr lang="zh-CN" altLang="en-US" smtClean="0"/>
              <a:t>‹#›</a:t>
            </a:fld>
            <a:endParaRPr lang="zh-CN" altLang="en-US"/>
          </a:p>
        </p:txBody>
      </p:sp>
    </p:spTree>
    <p:extLst>
      <p:ext uri="{BB962C8B-B14F-4D97-AF65-F5344CB8AC3E}">
        <p14:creationId xmlns:p14="http://schemas.microsoft.com/office/powerpoint/2010/main" val="37066791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0330B6D-025D-4E01-812F-4FAD5EFC73FC}" type="datetimeFigureOut">
              <a:rPr lang="zh-CN" altLang="en-US" smtClean="0"/>
              <a:t>2019/11/8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F99326A-7623-4A2C-B5B1-5C31423D3E68}" type="slidenum">
              <a:rPr lang="zh-CN" altLang="en-US" smtClean="0"/>
              <a:t>‹#›</a:t>
            </a:fld>
            <a:endParaRPr lang="zh-CN" altLang="en-US"/>
          </a:p>
        </p:txBody>
      </p:sp>
    </p:spTree>
    <p:extLst>
      <p:ext uri="{BB962C8B-B14F-4D97-AF65-F5344CB8AC3E}">
        <p14:creationId xmlns:p14="http://schemas.microsoft.com/office/powerpoint/2010/main" val="22084013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0330B6D-025D-4E01-812F-4FAD5EFC73FC}" type="datetimeFigureOut">
              <a:rPr lang="zh-CN" altLang="en-US" smtClean="0"/>
              <a:t>2019/11/8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F99326A-7623-4A2C-B5B1-5C31423D3E68}" type="slidenum">
              <a:rPr lang="zh-CN" altLang="en-US" smtClean="0"/>
              <a:t>‹#›</a:t>
            </a:fld>
            <a:endParaRPr lang="zh-CN" altLang="en-US"/>
          </a:p>
        </p:txBody>
      </p:sp>
    </p:spTree>
    <p:extLst>
      <p:ext uri="{BB962C8B-B14F-4D97-AF65-F5344CB8AC3E}">
        <p14:creationId xmlns:p14="http://schemas.microsoft.com/office/powerpoint/2010/main" val="2438217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0330B6D-025D-4E01-812F-4FAD5EFC73FC}" type="datetimeFigureOut">
              <a:rPr lang="zh-CN" altLang="en-US" smtClean="0"/>
              <a:t>2019/11/8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F99326A-7623-4A2C-B5B1-5C31423D3E68}" type="slidenum">
              <a:rPr lang="zh-CN" altLang="en-US" smtClean="0"/>
              <a:t>‹#›</a:t>
            </a:fld>
            <a:endParaRPr lang="zh-CN" altLang="en-US"/>
          </a:p>
        </p:txBody>
      </p:sp>
    </p:spTree>
    <p:extLst>
      <p:ext uri="{BB962C8B-B14F-4D97-AF65-F5344CB8AC3E}">
        <p14:creationId xmlns:p14="http://schemas.microsoft.com/office/powerpoint/2010/main" val="41883372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0330B6D-025D-4E01-812F-4FAD5EFC73FC}" type="datetimeFigureOut">
              <a:rPr lang="zh-CN" altLang="en-US" smtClean="0"/>
              <a:t>2019/11/8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F99326A-7623-4A2C-B5B1-5C31423D3E68}" type="slidenum">
              <a:rPr lang="zh-CN" altLang="en-US" smtClean="0"/>
              <a:t>‹#›</a:t>
            </a:fld>
            <a:endParaRPr lang="zh-CN" altLang="en-US"/>
          </a:p>
        </p:txBody>
      </p:sp>
    </p:spTree>
    <p:extLst>
      <p:ext uri="{BB962C8B-B14F-4D97-AF65-F5344CB8AC3E}">
        <p14:creationId xmlns:p14="http://schemas.microsoft.com/office/powerpoint/2010/main" val="26752813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0330B6D-025D-4E01-812F-4FAD5EFC73FC}" type="datetimeFigureOut">
              <a:rPr lang="zh-CN" altLang="en-US" smtClean="0"/>
              <a:t>2019/11/8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F99326A-7623-4A2C-B5B1-5C31423D3E68}" type="slidenum">
              <a:rPr lang="zh-CN" altLang="en-US" smtClean="0"/>
              <a:t>‹#›</a:t>
            </a:fld>
            <a:endParaRPr lang="zh-CN" altLang="en-US"/>
          </a:p>
        </p:txBody>
      </p:sp>
    </p:spTree>
    <p:extLst>
      <p:ext uri="{BB962C8B-B14F-4D97-AF65-F5344CB8AC3E}">
        <p14:creationId xmlns:p14="http://schemas.microsoft.com/office/powerpoint/2010/main" val="9992029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0330B6D-025D-4E01-812F-4FAD5EFC73FC}" type="datetimeFigureOut">
              <a:rPr lang="zh-CN" altLang="en-US" smtClean="0"/>
              <a:t>2019/11/8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F99326A-7623-4A2C-B5B1-5C31423D3E68}" type="slidenum">
              <a:rPr lang="zh-CN" altLang="en-US" smtClean="0"/>
              <a:t>‹#›</a:t>
            </a:fld>
            <a:endParaRPr lang="zh-CN" altLang="en-US"/>
          </a:p>
        </p:txBody>
      </p:sp>
    </p:spTree>
    <p:extLst>
      <p:ext uri="{BB962C8B-B14F-4D97-AF65-F5344CB8AC3E}">
        <p14:creationId xmlns:p14="http://schemas.microsoft.com/office/powerpoint/2010/main" val="235933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0330B6D-025D-4E01-812F-4FAD5EFC73FC}" type="datetimeFigureOut">
              <a:rPr lang="zh-CN" altLang="en-US" smtClean="0"/>
              <a:t>2019/11/8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F99326A-7623-4A2C-B5B1-5C31423D3E68}" type="slidenum">
              <a:rPr lang="zh-CN" altLang="en-US" smtClean="0"/>
              <a:t>‹#›</a:t>
            </a:fld>
            <a:endParaRPr lang="zh-CN" altLang="en-US"/>
          </a:p>
        </p:txBody>
      </p:sp>
    </p:spTree>
    <p:extLst>
      <p:ext uri="{BB962C8B-B14F-4D97-AF65-F5344CB8AC3E}">
        <p14:creationId xmlns:p14="http://schemas.microsoft.com/office/powerpoint/2010/main" val="7300856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0330B6D-025D-4E01-812F-4FAD5EFC73FC}" type="datetimeFigureOut">
              <a:rPr lang="zh-CN" altLang="en-US" smtClean="0"/>
              <a:t>2019/11/8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F99326A-7623-4A2C-B5B1-5C31423D3E68}" type="slidenum">
              <a:rPr lang="zh-CN" altLang="en-US" smtClean="0"/>
              <a:t>‹#›</a:t>
            </a:fld>
            <a:endParaRPr lang="zh-CN" altLang="en-US"/>
          </a:p>
        </p:txBody>
      </p:sp>
    </p:spTree>
    <p:extLst>
      <p:ext uri="{BB962C8B-B14F-4D97-AF65-F5344CB8AC3E}">
        <p14:creationId xmlns:p14="http://schemas.microsoft.com/office/powerpoint/2010/main" val="28363324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0330B6D-025D-4E01-812F-4FAD5EFC73FC}" type="datetimeFigureOut">
              <a:rPr lang="zh-CN" altLang="en-US" smtClean="0"/>
              <a:t>2019/11/8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F99326A-7623-4A2C-B5B1-5C31423D3E68}" type="slidenum">
              <a:rPr lang="zh-CN" altLang="en-US" smtClean="0"/>
              <a:t>‹#›</a:t>
            </a:fld>
            <a:endParaRPr lang="zh-CN" altLang="en-US"/>
          </a:p>
        </p:txBody>
      </p:sp>
    </p:spTree>
    <p:extLst>
      <p:ext uri="{BB962C8B-B14F-4D97-AF65-F5344CB8AC3E}">
        <p14:creationId xmlns:p14="http://schemas.microsoft.com/office/powerpoint/2010/main" val="24119778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0330B6D-025D-4E01-812F-4FAD5EFC73FC}" type="datetimeFigureOut">
              <a:rPr lang="zh-CN" altLang="en-US" smtClean="0"/>
              <a:t>2019/11/8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F99326A-7623-4A2C-B5B1-5C31423D3E68}" type="slidenum">
              <a:rPr lang="zh-CN" altLang="en-US" smtClean="0"/>
              <a:t>‹#›</a:t>
            </a:fld>
            <a:endParaRPr lang="zh-CN" altLang="en-US"/>
          </a:p>
        </p:txBody>
      </p:sp>
    </p:spTree>
    <p:extLst>
      <p:ext uri="{BB962C8B-B14F-4D97-AF65-F5344CB8AC3E}">
        <p14:creationId xmlns:p14="http://schemas.microsoft.com/office/powerpoint/2010/main" val="24392153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0330B6D-025D-4E01-812F-4FAD5EFC73FC}" type="datetimeFigureOut">
              <a:rPr lang="zh-CN" altLang="en-US" smtClean="0"/>
              <a:t>2019/11/8</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F99326A-7623-4A2C-B5B1-5C31423D3E68}" type="slidenum">
              <a:rPr lang="zh-CN" altLang="en-US" smtClean="0"/>
              <a:t>‹#›</a:t>
            </a:fld>
            <a:endParaRPr lang="zh-CN" altLang="en-US"/>
          </a:p>
        </p:txBody>
      </p:sp>
    </p:spTree>
    <p:extLst>
      <p:ext uri="{BB962C8B-B14F-4D97-AF65-F5344CB8AC3E}">
        <p14:creationId xmlns:p14="http://schemas.microsoft.com/office/powerpoint/2010/main" val="5466102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1.xml"/><Relationship Id="rId5" Type="http://schemas.openxmlformats.org/officeDocument/2006/relationships/image" Target="../media/image15.jpeg"/><Relationship Id="rId4" Type="http://schemas.openxmlformats.org/officeDocument/2006/relationships/image" Target="../media/image14.jpeg"/></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xml"/><Relationship Id="rId5" Type="http://schemas.openxmlformats.org/officeDocument/2006/relationships/image" Target="../media/image19.png"/><Relationship Id="rId4" Type="http://schemas.openxmlformats.org/officeDocument/2006/relationships/image" Target="../media/image1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4714089" y="726765"/>
            <a:ext cx="2566729" cy="769441"/>
          </a:xfrm>
          <a:prstGeom prst="rect">
            <a:avLst/>
          </a:prstGeom>
        </p:spPr>
        <p:txBody>
          <a:bodyPr wrap="none">
            <a:spAutoFit/>
          </a:bodyPr>
          <a:lstStyle/>
          <a:p>
            <a:pPr algn="ctr"/>
            <a:r>
              <a:rPr lang="en-US" altLang="zh-CN" sz="4400" dirty="0" smtClean="0">
                <a:effectLst/>
                <a:latin typeface="Times New Roman" panose="02020603050405020304" pitchFamily="18" charset="0"/>
                <a:ea typeface="华文彩云" panose="02010800040101010101" pitchFamily="2" charset="-122"/>
              </a:rPr>
              <a:t>Histogram</a:t>
            </a:r>
            <a:endParaRPr lang="zh-CN" altLang="en-US" sz="4400" dirty="0"/>
          </a:p>
        </p:txBody>
      </p:sp>
      <p:sp>
        <p:nvSpPr>
          <p:cNvPr id="8" name="下箭头 7"/>
          <p:cNvSpPr/>
          <p:nvPr/>
        </p:nvSpPr>
        <p:spPr>
          <a:xfrm>
            <a:off x="5659689" y="3906982"/>
            <a:ext cx="675523" cy="9144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5643929" y="4967295"/>
            <a:ext cx="1805049" cy="1107996"/>
          </a:xfrm>
          <a:prstGeom prst="rect">
            <a:avLst/>
          </a:prstGeom>
          <a:noFill/>
        </p:spPr>
        <p:txBody>
          <a:bodyPr wrap="square" rtlCol="0">
            <a:spAutoFit/>
          </a:bodyPr>
          <a:lstStyle/>
          <a:p>
            <a:r>
              <a:rPr lang="zh-CN" altLang="en-US" sz="6600" dirty="0" smtClean="0"/>
              <a:t>？</a:t>
            </a:r>
            <a:endParaRPr lang="zh-CN" altLang="en-US" sz="6600" dirty="0"/>
          </a:p>
        </p:txBody>
      </p:sp>
      <p:grpSp>
        <p:nvGrpSpPr>
          <p:cNvPr id="2" name="Group 2"/>
          <p:cNvGrpSpPr>
            <a:grpSpLocks/>
          </p:cNvGrpSpPr>
          <p:nvPr/>
        </p:nvGrpSpPr>
        <p:grpSpPr bwMode="auto">
          <a:xfrm>
            <a:off x="2339438" y="1642119"/>
            <a:ext cx="7540832" cy="2118950"/>
            <a:chOff x="2030" y="13218"/>
            <a:chExt cx="7538" cy="1935"/>
          </a:xfrm>
        </p:grpSpPr>
        <p:pic>
          <p:nvPicPr>
            <p:cNvPr id="1027" name="Picture 3" descr="astronau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0" y="13220"/>
              <a:ext cx="2885" cy="193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oc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59" y="13218"/>
              <a:ext cx="4309" cy="1935"/>
            </a:xfrm>
            <a:prstGeom prst="rect">
              <a:avLst/>
            </a:prstGeom>
            <a:noFill/>
            <a:extLst>
              <a:ext uri="{909E8E84-426E-40DD-AFC4-6F175D3DCCD1}">
                <a14:hiddenFill xmlns:a14="http://schemas.microsoft.com/office/drawing/2010/main">
                  <a:solidFill>
                    <a:srgbClr val="FFFFFF"/>
                  </a:solidFill>
                </a14:hiddenFill>
              </a:ext>
            </a:extLst>
          </p:spPr>
        </p:pic>
      </p:grpSp>
      <p:sp>
        <p:nvSpPr>
          <p:cNvPr id="3" name="文本框 2"/>
          <p:cNvSpPr txBox="1"/>
          <p:nvPr/>
        </p:nvSpPr>
        <p:spPr>
          <a:xfrm>
            <a:off x="6235789" y="3994850"/>
            <a:ext cx="2090057" cy="584775"/>
          </a:xfrm>
          <a:prstGeom prst="rect">
            <a:avLst/>
          </a:prstGeom>
          <a:noFill/>
          <a:ln>
            <a:noFill/>
          </a:ln>
        </p:spPr>
        <p:txBody>
          <a:bodyPr wrap="square" rtlCol="0">
            <a:spAutoFit/>
          </a:bodyPr>
          <a:lstStyle/>
          <a:p>
            <a:r>
              <a:rPr lang="en-US" altLang="zh-CN" sz="3200" dirty="0" smtClean="0"/>
              <a:t>bright</a:t>
            </a:r>
            <a:endParaRPr lang="zh-CN" altLang="en-US" sz="3200" dirty="0"/>
          </a:p>
        </p:txBody>
      </p:sp>
    </p:spTree>
    <p:extLst>
      <p:ext uri="{BB962C8B-B14F-4D97-AF65-F5344CB8AC3E}">
        <p14:creationId xmlns:p14="http://schemas.microsoft.com/office/powerpoint/2010/main" val="272734452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5027475" y="726765"/>
            <a:ext cx="1939955" cy="769441"/>
          </a:xfrm>
          <a:prstGeom prst="rect">
            <a:avLst/>
          </a:prstGeom>
        </p:spPr>
        <p:txBody>
          <a:bodyPr wrap="none">
            <a:spAutoFit/>
          </a:bodyPr>
          <a:lstStyle/>
          <a:p>
            <a:pPr algn="ctr"/>
            <a:r>
              <a:rPr lang="en-US" altLang="zh-CN" sz="4400" dirty="0" smtClean="0">
                <a:latin typeface="Times New Roman" panose="02020603050405020304" pitchFamily="18" charset="0"/>
                <a:ea typeface="华文彩云" panose="02010800040101010101" pitchFamily="2" charset="-122"/>
              </a:rPr>
              <a:t>M</a:t>
            </a:r>
            <a:r>
              <a:rPr lang="en-US" altLang="zh-CN" sz="4400" dirty="0" smtClean="0">
                <a:effectLst/>
                <a:latin typeface="Times New Roman" panose="02020603050405020304" pitchFamily="18" charset="0"/>
                <a:ea typeface="华文彩云" panose="02010800040101010101" pitchFamily="2" charset="-122"/>
              </a:rPr>
              <a:t>ethod</a:t>
            </a:r>
            <a:endParaRPr lang="zh-CN" altLang="en-US" sz="4400" dirty="0"/>
          </a:p>
        </p:txBody>
      </p:sp>
      <p:sp>
        <p:nvSpPr>
          <p:cNvPr id="12" name="文本框 11"/>
          <p:cNvSpPr txBox="1"/>
          <p:nvPr/>
        </p:nvSpPr>
        <p:spPr>
          <a:xfrm>
            <a:off x="1030214" y="1815132"/>
            <a:ext cx="4509474" cy="461665"/>
          </a:xfrm>
          <a:prstGeom prst="rect">
            <a:avLst/>
          </a:prstGeom>
          <a:noFill/>
        </p:spPr>
        <p:txBody>
          <a:bodyPr wrap="square" rtlCol="0">
            <a:spAutoFit/>
          </a:bodyPr>
          <a:lstStyle/>
          <a:p>
            <a:r>
              <a:rPr lang="en-US" altLang="zh-CN" sz="2400" dirty="0" smtClean="0"/>
              <a:t>HE</a:t>
            </a:r>
            <a:endParaRPr lang="zh-CN" altLang="en-US" sz="2400" dirty="0"/>
          </a:p>
        </p:txBody>
      </p:sp>
      <mc:AlternateContent xmlns:mc="http://schemas.openxmlformats.org/markup-compatibility/2006">
        <mc:Choice xmlns:a14="http://schemas.microsoft.com/office/drawing/2010/main" Requires="a14">
          <p:sp>
            <p:nvSpPr>
              <p:cNvPr id="4" name="矩形 3"/>
              <p:cNvSpPr/>
              <p:nvPr/>
            </p:nvSpPr>
            <p:spPr>
              <a:xfrm>
                <a:off x="2000250" y="1496207"/>
                <a:ext cx="7456350" cy="3124189"/>
              </a:xfrm>
              <a:prstGeom prst="rect">
                <a:avLst/>
              </a:prstGeom>
            </p:spPr>
            <p:txBody>
              <a:bodyPr wrap="square">
                <a:spAutoFit/>
              </a:bodyPr>
              <a:lstStyle/>
              <a:p>
                <a:endParaRPr lang="en-US" altLang="zh-CN" dirty="0" smtClean="0">
                  <a:latin typeface="Cambria Math" panose="02040503050406030204" pitchFamily="18" charset="0"/>
                </a:endParaRPr>
              </a:p>
              <a:p>
                <a:endParaRPr lang="en-US" altLang="zh-CN" dirty="0" smtClean="0">
                  <a:latin typeface="Cambria Math" panose="02040503050406030204" pitchFamily="18" charset="0"/>
                </a:endParaRPr>
              </a:p>
              <a:p>
                <a:endParaRPr lang="en-US" altLang="zh-CN" dirty="0">
                  <a:latin typeface="Cambria Math" panose="02040503050406030204" pitchFamily="18" charset="0"/>
                </a:endParaRPr>
              </a:p>
              <a:p>
                <a:endParaRPr lang="en-US" altLang="zh-CN" dirty="0" smtClean="0">
                  <a:latin typeface="Cambria Math" panose="02040503050406030204" pitchFamily="18" charset="0"/>
                </a:endParaRPr>
              </a:p>
              <a:p>
                <a:endParaRPr lang="en-US" altLang="zh-CN" dirty="0">
                  <a:latin typeface="Cambria Math" panose="02040503050406030204" pitchFamily="18" charset="0"/>
                </a:endParaRPr>
              </a:p>
              <a:p>
                <a:endParaRPr lang="en-US" altLang="zh-CN" dirty="0" smtClean="0">
                  <a:latin typeface="Cambria Math" panose="02040503050406030204" pitchFamily="18" charset="0"/>
                </a:endParaRPr>
              </a:p>
              <a:p>
                <a:endParaRPr lang="en-US" altLang="zh-CN" dirty="0">
                  <a:latin typeface="Cambria Math" panose="02040503050406030204" pitchFamily="18" charset="0"/>
                </a:endParaRPr>
              </a:p>
              <a:p>
                <a:endParaRPr lang="en-US" altLang="zh-CN" dirty="0" smtClean="0">
                  <a:latin typeface="Cambria Math" panose="02040503050406030204" pitchFamily="18" charset="0"/>
                </a:endParaRPr>
              </a:p>
              <a:p>
                <a14:m>
                  <m:oMathPara xmlns:m="http://schemas.openxmlformats.org/officeDocument/2006/math">
                    <m:oMathParaPr>
                      <m:jc m:val="centerGroup"/>
                    </m:oMathParaPr>
                    <m:oMath xmlns:m="http://schemas.openxmlformats.org/officeDocument/2006/math">
                      <m:r>
                        <m:rPr>
                          <m:sty m:val="p"/>
                        </m:rPr>
                        <a:rPr lang="zh-CN" altLang="en-US">
                          <a:latin typeface="Cambria Math" panose="02040503050406030204" pitchFamily="18" charset="0"/>
                        </a:rPr>
                        <m:t>s</m:t>
                      </m:r>
                      <m:r>
                        <a:rPr lang="zh-CN" altLang="en-US" i="0">
                          <a:latin typeface="Cambria Math" panose="02040503050406030204" pitchFamily="18" charset="0"/>
                        </a:rPr>
                        <m:t>=</m:t>
                      </m:r>
                      <m:d>
                        <m:dPr>
                          <m:ctrlPr>
                            <a:rPr lang="zh-CN" altLang="en-US" i="1">
                              <a:latin typeface="Cambria Math" panose="02040503050406030204" pitchFamily="18" charset="0"/>
                            </a:rPr>
                          </m:ctrlPr>
                        </m:dPr>
                        <m:e>
                          <m:r>
                            <m:rPr>
                              <m:sty m:val="p"/>
                            </m:rPr>
                            <a:rPr lang="zh-CN" altLang="en-US" i="0">
                              <a:latin typeface="Cambria Math" panose="02040503050406030204" pitchFamily="18" charset="0"/>
                            </a:rPr>
                            <m:t>L</m:t>
                          </m:r>
                          <m:r>
                            <a:rPr lang="zh-CN" altLang="en-US" i="0">
                              <a:latin typeface="Cambria Math" panose="02040503050406030204" pitchFamily="18" charset="0"/>
                            </a:rPr>
                            <m:t>−1</m:t>
                          </m:r>
                        </m:e>
                      </m:d>
                      <m:nary>
                        <m:naryPr>
                          <m:chr m:val="∑"/>
                          <m:limLoc m:val="undOvr"/>
                          <m:ctrlPr>
                            <a:rPr lang="zh-CN" altLang="en-US" i="1">
                              <a:latin typeface="Cambria Math" panose="02040503050406030204" pitchFamily="18" charset="0"/>
                            </a:rPr>
                          </m:ctrlPr>
                        </m:naryPr>
                        <m:sub>
                          <m:r>
                            <a:rPr lang="zh-CN" altLang="en-US" i="1">
                              <a:latin typeface="Cambria Math" panose="02040503050406030204" pitchFamily="18" charset="0"/>
                            </a:rPr>
                            <m:t>𝑗</m:t>
                          </m:r>
                          <m:r>
                            <a:rPr lang="zh-CN" altLang="en-US" i="0">
                              <a:latin typeface="Cambria Math" panose="02040503050406030204" pitchFamily="18" charset="0"/>
                            </a:rPr>
                            <m:t>=0</m:t>
                          </m:r>
                        </m:sub>
                        <m:sup>
                          <m:r>
                            <a:rPr lang="zh-CN" altLang="en-US" i="1">
                              <a:latin typeface="Cambria Math" panose="02040503050406030204" pitchFamily="18" charset="0"/>
                            </a:rPr>
                            <m:t>𝑘</m:t>
                          </m:r>
                        </m:sup>
                        <m:e>
                          <m:sSub>
                            <m:sSubPr>
                              <m:ctrlPr>
                                <a:rPr lang="zh-CN" altLang="en-US" i="1">
                                  <a:latin typeface="Cambria Math" panose="02040503050406030204" pitchFamily="18" charset="0"/>
                                </a:rPr>
                              </m:ctrlPr>
                            </m:sSubPr>
                            <m:e>
                              <m:r>
                                <a:rPr lang="zh-CN" altLang="en-US" i="1">
                                  <a:latin typeface="Cambria Math" panose="02040503050406030204" pitchFamily="18" charset="0"/>
                                </a:rPr>
                                <m:t>𝑝</m:t>
                              </m:r>
                            </m:e>
                            <m:sub>
                              <m:r>
                                <a:rPr lang="zh-CN" altLang="en-US" i="1">
                                  <a:latin typeface="Cambria Math" panose="02040503050406030204" pitchFamily="18" charset="0"/>
                                </a:rPr>
                                <m:t>𝑟</m:t>
                              </m:r>
                            </m:sub>
                          </m:sSub>
                          <m:d>
                            <m:dPr>
                              <m:ctrlPr>
                                <a:rPr lang="zh-CN" altLang="en-US" i="1">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i="1">
                                      <a:latin typeface="Cambria Math" panose="02040503050406030204" pitchFamily="18" charset="0"/>
                                    </a:rPr>
                                    <m:t>𝑟</m:t>
                                  </m:r>
                                </m:e>
                                <m:sub>
                                  <m:r>
                                    <a:rPr lang="zh-CN" altLang="en-US" i="1">
                                      <a:latin typeface="Cambria Math" panose="02040503050406030204" pitchFamily="18" charset="0"/>
                                    </a:rPr>
                                    <m:t>𝑗</m:t>
                                  </m:r>
                                </m:sub>
                              </m:sSub>
                            </m:e>
                          </m:d>
                        </m:e>
                      </m:nary>
                      <m:r>
                        <a:rPr lang="zh-CN" altLang="en-US" i="0">
                          <a:latin typeface="Cambria Math" panose="02040503050406030204" pitchFamily="18" charset="0"/>
                        </a:rPr>
                        <m:t>=</m:t>
                      </m:r>
                      <m:d>
                        <m:dPr>
                          <m:ctrlPr>
                            <a:rPr lang="zh-CN" altLang="en-US" i="1">
                              <a:latin typeface="Cambria Math" panose="02040503050406030204" pitchFamily="18" charset="0"/>
                            </a:rPr>
                          </m:ctrlPr>
                        </m:dPr>
                        <m:e>
                          <m:r>
                            <m:rPr>
                              <m:sty m:val="p"/>
                            </m:rPr>
                            <a:rPr lang="zh-CN" altLang="en-US" i="0">
                              <a:latin typeface="Cambria Math" panose="02040503050406030204" pitchFamily="18" charset="0"/>
                            </a:rPr>
                            <m:t>L</m:t>
                          </m:r>
                          <m:r>
                            <a:rPr lang="zh-CN" altLang="en-US" i="0">
                              <a:latin typeface="Cambria Math" panose="02040503050406030204" pitchFamily="18" charset="0"/>
                            </a:rPr>
                            <m:t>−1</m:t>
                          </m:r>
                        </m:e>
                      </m:d>
                      <m:nary>
                        <m:naryPr>
                          <m:chr m:val="∑"/>
                          <m:limLoc m:val="undOvr"/>
                          <m:ctrlPr>
                            <a:rPr lang="zh-CN" altLang="en-US" i="1">
                              <a:latin typeface="Cambria Math" panose="02040503050406030204" pitchFamily="18" charset="0"/>
                            </a:rPr>
                          </m:ctrlPr>
                        </m:naryPr>
                        <m:sub>
                          <m:r>
                            <a:rPr lang="zh-CN" altLang="en-US" i="1">
                              <a:latin typeface="Cambria Math" panose="02040503050406030204" pitchFamily="18" charset="0"/>
                            </a:rPr>
                            <m:t>𝑗</m:t>
                          </m:r>
                          <m:r>
                            <a:rPr lang="zh-CN" altLang="en-US" i="0">
                              <a:latin typeface="Cambria Math" panose="02040503050406030204" pitchFamily="18" charset="0"/>
                            </a:rPr>
                            <m:t>=0</m:t>
                          </m:r>
                        </m:sub>
                        <m:sup>
                          <m:r>
                            <a:rPr lang="zh-CN" altLang="en-US" i="1">
                              <a:latin typeface="Cambria Math" panose="02040503050406030204" pitchFamily="18" charset="0"/>
                            </a:rPr>
                            <m:t>𝑘</m:t>
                          </m:r>
                        </m:sup>
                        <m:e>
                          <m:f>
                            <m:fPr>
                              <m:ctrlPr>
                                <a:rPr lang="zh-CN" altLang="en-US" i="1">
                                  <a:latin typeface="Cambria Math" panose="02040503050406030204" pitchFamily="18" charset="0"/>
                                </a:rPr>
                              </m:ctrlPr>
                            </m:fPr>
                            <m:num>
                              <m:sSub>
                                <m:sSubPr>
                                  <m:ctrlPr>
                                    <a:rPr lang="zh-CN" altLang="en-US" i="1">
                                      <a:latin typeface="Cambria Math" panose="02040503050406030204" pitchFamily="18" charset="0"/>
                                    </a:rPr>
                                  </m:ctrlPr>
                                </m:sSubPr>
                                <m:e>
                                  <m:r>
                                    <a:rPr lang="zh-CN" altLang="en-US" i="1">
                                      <a:latin typeface="Cambria Math" panose="02040503050406030204" pitchFamily="18" charset="0"/>
                                    </a:rPr>
                                    <m:t>𝑛</m:t>
                                  </m:r>
                                </m:e>
                                <m:sub>
                                  <m:r>
                                    <a:rPr lang="zh-CN" altLang="en-US" i="1">
                                      <a:latin typeface="Cambria Math" panose="02040503050406030204" pitchFamily="18" charset="0"/>
                                    </a:rPr>
                                    <m:t>𝑗</m:t>
                                  </m:r>
                                </m:sub>
                              </m:sSub>
                            </m:num>
                            <m:den>
                              <m:r>
                                <a:rPr lang="zh-CN" altLang="en-US" i="1">
                                  <a:latin typeface="Cambria Math" panose="02040503050406030204" pitchFamily="18" charset="0"/>
                                </a:rPr>
                                <m:t>𝑀𝑁</m:t>
                              </m:r>
                            </m:den>
                          </m:f>
                          <m:r>
                            <a:rPr lang="zh-CN" altLang="en-US" i="0">
                              <a:latin typeface="Cambria Math" panose="02040503050406030204" pitchFamily="18" charset="0"/>
                            </a:rPr>
                            <m:t>=</m:t>
                          </m:r>
                          <m:f>
                            <m:fPr>
                              <m:ctrlPr>
                                <a:rPr lang="zh-CN" altLang="en-US" i="1">
                                  <a:latin typeface="Cambria Math" panose="02040503050406030204" pitchFamily="18" charset="0"/>
                                </a:rPr>
                              </m:ctrlPr>
                            </m:fPr>
                            <m:num>
                              <m:r>
                                <a:rPr lang="zh-CN" altLang="en-US" i="1">
                                  <a:latin typeface="Cambria Math" panose="02040503050406030204" pitchFamily="18" charset="0"/>
                                </a:rPr>
                                <m:t>𝐿</m:t>
                              </m:r>
                              <m:r>
                                <a:rPr lang="zh-CN" altLang="en-US" i="0">
                                  <a:latin typeface="Cambria Math" panose="02040503050406030204" pitchFamily="18" charset="0"/>
                                </a:rPr>
                                <m:t>−1</m:t>
                              </m:r>
                            </m:num>
                            <m:den>
                              <m:r>
                                <a:rPr lang="zh-CN" altLang="en-US" i="1">
                                  <a:latin typeface="Cambria Math" panose="02040503050406030204" pitchFamily="18" charset="0"/>
                                </a:rPr>
                                <m:t>𝑀𝑁</m:t>
                              </m:r>
                            </m:den>
                          </m:f>
                          <m:nary>
                            <m:naryPr>
                              <m:chr m:val="∑"/>
                              <m:limLoc m:val="undOvr"/>
                              <m:ctrlPr>
                                <a:rPr lang="zh-CN" altLang="en-US" i="1">
                                  <a:latin typeface="Cambria Math" panose="02040503050406030204" pitchFamily="18" charset="0"/>
                                </a:rPr>
                              </m:ctrlPr>
                            </m:naryPr>
                            <m:sub>
                              <m:r>
                                <a:rPr lang="zh-CN" altLang="en-US" i="1">
                                  <a:latin typeface="Cambria Math" panose="02040503050406030204" pitchFamily="18" charset="0"/>
                                </a:rPr>
                                <m:t>𝑗</m:t>
                              </m:r>
                              <m:r>
                                <a:rPr lang="zh-CN" altLang="en-US" i="0">
                                  <a:latin typeface="Cambria Math" panose="02040503050406030204" pitchFamily="18" charset="0"/>
                                </a:rPr>
                                <m:t>=0</m:t>
                              </m:r>
                            </m:sub>
                            <m:sup>
                              <m:r>
                                <a:rPr lang="zh-CN" altLang="en-US" i="1">
                                  <a:latin typeface="Cambria Math" panose="02040503050406030204" pitchFamily="18" charset="0"/>
                                </a:rPr>
                                <m:t>𝑘</m:t>
                              </m:r>
                            </m:sup>
                            <m:e>
                              <m:sSub>
                                <m:sSubPr>
                                  <m:ctrlPr>
                                    <a:rPr lang="zh-CN" altLang="en-US" i="1">
                                      <a:latin typeface="Cambria Math" panose="02040503050406030204" pitchFamily="18" charset="0"/>
                                    </a:rPr>
                                  </m:ctrlPr>
                                </m:sSubPr>
                                <m:e>
                                  <m:r>
                                    <a:rPr lang="zh-CN" altLang="en-US" i="1">
                                      <a:latin typeface="Cambria Math" panose="02040503050406030204" pitchFamily="18" charset="0"/>
                                    </a:rPr>
                                    <m:t>𝑛</m:t>
                                  </m:r>
                                </m:e>
                                <m:sub>
                                  <m:r>
                                    <a:rPr lang="zh-CN" altLang="en-US" i="1">
                                      <a:latin typeface="Cambria Math" panose="02040503050406030204" pitchFamily="18" charset="0"/>
                                    </a:rPr>
                                    <m:t>𝑗</m:t>
                                  </m:r>
                                </m:sub>
                              </m:sSub>
                            </m:e>
                          </m:nary>
                        </m:e>
                      </m:nary>
                    </m:oMath>
                  </m:oMathPara>
                </a14:m>
                <a:endParaRPr lang="zh-CN" altLang="en-US" dirty="0"/>
              </a:p>
            </p:txBody>
          </p:sp>
        </mc:Choice>
        <mc:Fallback>
          <p:sp>
            <p:nvSpPr>
              <p:cNvPr id="4" name="矩形 3"/>
              <p:cNvSpPr>
                <a:spLocks noRot="1" noChangeAspect="1" noMove="1" noResize="1" noEditPoints="1" noAdjustHandles="1" noChangeArrowheads="1" noChangeShapeType="1" noTextEdit="1"/>
              </p:cNvSpPr>
              <p:nvPr/>
            </p:nvSpPr>
            <p:spPr>
              <a:xfrm>
                <a:off x="2000250" y="1496207"/>
                <a:ext cx="7456350" cy="3124189"/>
              </a:xfrm>
              <a:prstGeom prst="rect">
                <a:avLst/>
              </a:prstGeom>
              <a:blipFill rotWithShape="0">
                <a:blip r:embed="rId2"/>
                <a:stretch>
                  <a:fillRect/>
                </a:stretch>
              </a:blipFill>
            </p:spPr>
            <p:txBody>
              <a:bodyPr/>
              <a:lstStyle/>
              <a:p>
                <a:r>
                  <a:rPr lang="zh-CN" altLang="en-US">
                    <a:noFill/>
                  </a:rPr>
                  <a:t> </a:t>
                </a:r>
              </a:p>
            </p:txBody>
          </p:sp>
        </mc:Fallback>
      </mc:AlternateContent>
      <p:pic>
        <p:nvPicPr>
          <p:cNvPr id="8" name="图片 7" descr="https://images2015.cnblogs.com/blog/904258/201603/904258-20160305183440815-912914497.png"/>
          <p:cNvPicPr/>
          <p:nvPr/>
        </p:nvPicPr>
        <p:blipFill>
          <a:blip r:embed="rId3">
            <a:extLst>
              <a:ext uri="{28A0092B-C50C-407E-A947-70E740481C1C}">
                <a14:useLocalDpi xmlns:a14="http://schemas.microsoft.com/office/drawing/2010/main" val="0"/>
              </a:ext>
            </a:extLst>
          </a:blip>
          <a:srcRect/>
          <a:stretch>
            <a:fillRect/>
          </a:stretch>
        </p:blipFill>
        <p:spPr bwMode="auto">
          <a:xfrm>
            <a:off x="4524569" y="2517913"/>
            <a:ext cx="2945765" cy="767715"/>
          </a:xfrm>
          <a:prstGeom prst="rect">
            <a:avLst/>
          </a:prstGeom>
          <a:noFill/>
          <a:ln>
            <a:noFill/>
          </a:ln>
        </p:spPr>
      </p:pic>
      <mc:AlternateContent xmlns:mc="http://schemas.openxmlformats.org/markup-compatibility/2006">
        <mc:Choice xmlns:a14="http://schemas.microsoft.com/office/drawing/2010/main" Requires="a14">
          <p:sp>
            <p:nvSpPr>
              <p:cNvPr id="5" name="矩形 4"/>
              <p:cNvSpPr/>
              <p:nvPr/>
            </p:nvSpPr>
            <p:spPr>
              <a:xfrm>
                <a:off x="1892176" y="4620396"/>
                <a:ext cx="8210550" cy="1419684"/>
              </a:xfrm>
              <a:prstGeom prst="rect">
                <a:avLst/>
              </a:prstGeom>
            </p:spPr>
            <p:txBody>
              <a:bodyPr wrap="square">
                <a:spAutoFit/>
              </a:bodyPr>
              <a:lstStyle/>
              <a:p>
                <a:pPr indent="266700" algn="just">
                  <a:spcAft>
                    <a:spcPts val="0"/>
                  </a:spcAft>
                </a:pPr>
                <a:r>
                  <a:rPr lang="en-US" altLang="zh-CN" sz="2800" kern="100" dirty="0">
                    <a:latin typeface="Times New Roman" panose="02020603050405020304" pitchFamily="18" charset="0"/>
                    <a:cs typeface="Times New Roman" panose="02020603050405020304" pitchFamily="18" charset="0"/>
                  </a:rPr>
                  <a:t>s is new pixel value, M, N is height and weight of image, (L-1) is the maximum value that the pixel can reach, </a:t>
                </a:r>
                <a14:m>
                  <m:oMath xmlns:m="http://schemas.openxmlformats.org/officeDocument/2006/math">
                    <m:sSub>
                      <m:sSubPr>
                        <m:ctrlPr>
                          <a:rPr lang="zh-CN" altLang="zh-CN" sz="2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800" i="1" kern="100">
                            <a:latin typeface="Cambria Math" panose="02040503050406030204" pitchFamily="18" charset="0"/>
                            <a:cs typeface="Times New Roman" panose="02020603050405020304" pitchFamily="18" charset="0"/>
                          </a:rPr>
                          <m:t>𝑛</m:t>
                        </m:r>
                      </m:e>
                      <m:sub>
                        <m:r>
                          <a:rPr lang="en-US" altLang="zh-CN" sz="2800" i="1" kern="100">
                            <a:latin typeface="Cambria Math" panose="02040503050406030204" pitchFamily="18" charset="0"/>
                            <a:cs typeface="Times New Roman" panose="02020603050405020304" pitchFamily="18" charset="0"/>
                          </a:rPr>
                          <m:t>𝑗</m:t>
                        </m:r>
                      </m:sub>
                    </m:sSub>
                  </m:oMath>
                </a14:m>
                <a:r>
                  <a:rPr lang="en-US" altLang="zh-CN" sz="2800" kern="100" dirty="0">
                    <a:latin typeface="Times New Roman" panose="02020603050405020304" pitchFamily="18" charset="0"/>
                    <a:cs typeface="Times New Roman" panose="02020603050405020304" pitchFamily="18" charset="0"/>
                  </a:rPr>
                  <a:t> is the number of</a:t>
                </a:r>
                <a:r>
                  <a:rPr lang="en-US" altLang="zh-CN" sz="2800" i="1" kern="100" dirty="0">
                    <a:latin typeface="Times New Roman" panose="02020603050405020304" pitchFamily="18" charset="0"/>
                    <a:cs typeface="Times New Roman" panose="02020603050405020304" pitchFamily="18" charset="0"/>
                  </a:rPr>
                  <a:t> j-</a:t>
                </a:r>
                <a:r>
                  <a:rPr lang="en-US" altLang="zh-CN" sz="2800" kern="100" dirty="0" err="1">
                    <a:latin typeface="Times New Roman" panose="02020603050405020304" pitchFamily="18" charset="0"/>
                    <a:cs typeface="Times New Roman" panose="02020603050405020304" pitchFamily="18" charset="0"/>
                  </a:rPr>
                  <a:t>th</a:t>
                </a:r>
                <a:r>
                  <a:rPr lang="en-US" altLang="zh-CN" sz="2800" kern="100" dirty="0">
                    <a:latin typeface="Times New Roman" panose="02020603050405020304" pitchFamily="18" charset="0"/>
                    <a:cs typeface="Times New Roman" panose="02020603050405020304" pitchFamily="18" charset="0"/>
                  </a:rPr>
                  <a:t> pixel.</a:t>
                </a:r>
                <a:endParaRPr lang="zh-CN" altLang="zh-CN" sz="2800" kern="100" dirty="0">
                  <a:latin typeface="Calibri" panose="020F0502020204030204" pitchFamily="34" charset="0"/>
                  <a:cs typeface="Times New Roman" panose="02020603050405020304" pitchFamily="18" charset="0"/>
                </a:endParaRPr>
              </a:p>
            </p:txBody>
          </p:sp>
        </mc:Choice>
        <mc:Fallback>
          <p:sp>
            <p:nvSpPr>
              <p:cNvPr id="5" name="矩形 4"/>
              <p:cNvSpPr>
                <a:spLocks noRot="1" noChangeAspect="1" noMove="1" noResize="1" noEditPoints="1" noAdjustHandles="1" noChangeArrowheads="1" noChangeShapeType="1" noTextEdit="1"/>
              </p:cNvSpPr>
              <p:nvPr/>
            </p:nvSpPr>
            <p:spPr>
              <a:xfrm>
                <a:off x="1892176" y="4620396"/>
                <a:ext cx="8210550" cy="1419684"/>
              </a:xfrm>
              <a:prstGeom prst="rect">
                <a:avLst/>
              </a:prstGeom>
              <a:blipFill rotWithShape="0">
                <a:blip r:embed="rId4"/>
                <a:stretch>
                  <a:fillRect l="-1485" t="-4721" r="-1559" b="-858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47607918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5027475" y="726765"/>
            <a:ext cx="1939955" cy="769441"/>
          </a:xfrm>
          <a:prstGeom prst="rect">
            <a:avLst/>
          </a:prstGeom>
        </p:spPr>
        <p:txBody>
          <a:bodyPr wrap="none">
            <a:spAutoFit/>
          </a:bodyPr>
          <a:lstStyle/>
          <a:p>
            <a:pPr algn="ctr"/>
            <a:r>
              <a:rPr lang="en-US" altLang="zh-CN" sz="4400" dirty="0" smtClean="0">
                <a:latin typeface="Times New Roman" panose="02020603050405020304" pitchFamily="18" charset="0"/>
                <a:ea typeface="华文彩云" panose="02010800040101010101" pitchFamily="2" charset="-122"/>
              </a:rPr>
              <a:t>M</a:t>
            </a:r>
            <a:r>
              <a:rPr lang="en-US" altLang="zh-CN" sz="4400" dirty="0" smtClean="0">
                <a:effectLst/>
                <a:latin typeface="Times New Roman" panose="02020603050405020304" pitchFamily="18" charset="0"/>
                <a:ea typeface="华文彩云" panose="02010800040101010101" pitchFamily="2" charset="-122"/>
              </a:rPr>
              <a:t>ethod</a:t>
            </a:r>
            <a:endParaRPr lang="zh-CN" altLang="en-US" sz="4400" dirty="0"/>
          </a:p>
        </p:txBody>
      </p:sp>
      <p:sp>
        <p:nvSpPr>
          <p:cNvPr id="12" name="文本框 11"/>
          <p:cNvSpPr txBox="1"/>
          <p:nvPr/>
        </p:nvSpPr>
        <p:spPr>
          <a:xfrm>
            <a:off x="1030214" y="1815132"/>
            <a:ext cx="4509474" cy="461665"/>
          </a:xfrm>
          <a:prstGeom prst="rect">
            <a:avLst/>
          </a:prstGeom>
          <a:noFill/>
        </p:spPr>
        <p:txBody>
          <a:bodyPr wrap="square" rtlCol="0">
            <a:spAutoFit/>
          </a:bodyPr>
          <a:lstStyle/>
          <a:p>
            <a:r>
              <a:rPr lang="en-US" altLang="zh-CN" sz="2400" dirty="0" smtClean="0"/>
              <a:t>A</a:t>
            </a:r>
            <a:r>
              <a:rPr lang="en-US" altLang="zh-CN" sz="2400" dirty="0" smtClean="0"/>
              <a:t>HE</a:t>
            </a:r>
            <a:endParaRPr lang="zh-CN" altLang="en-US" sz="2400" dirty="0"/>
          </a:p>
        </p:txBody>
      </p:sp>
      <p:pic>
        <p:nvPicPr>
          <p:cNvPr id="9" name="图片 8"/>
          <p:cNvPicPr/>
          <p:nvPr/>
        </p:nvPicPr>
        <p:blipFill>
          <a:blip r:embed="rId2"/>
          <a:stretch>
            <a:fillRect/>
          </a:stretch>
        </p:blipFill>
        <p:spPr>
          <a:xfrm>
            <a:off x="3559052" y="2049763"/>
            <a:ext cx="4876800" cy="1563008"/>
          </a:xfrm>
          <a:prstGeom prst="rect">
            <a:avLst/>
          </a:prstGeom>
        </p:spPr>
      </p:pic>
      <p:sp>
        <p:nvSpPr>
          <p:cNvPr id="10" name="矩形 9"/>
          <p:cNvSpPr/>
          <p:nvPr/>
        </p:nvSpPr>
        <p:spPr>
          <a:xfrm>
            <a:off x="4610612" y="3987088"/>
            <a:ext cx="2787015" cy="1089660"/>
          </a:xfrm>
          <a:prstGeom prst="rec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11" name="矩形 10"/>
          <p:cNvSpPr/>
          <p:nvPr/>
        </p:nvSpPr>
        <p:spPr>
          <a:xfrm>
            <a:off x="4629662" y="3987723"/>
            <a:ext cx="2735580" cy="2705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13" name="矩形 12"/>
          <p:cNvSpPr/>
          <p:nvPr/>
        </p:nvSpPr>
        <p:spPr>
          <a:xfrm>
            <a:off x="4629662" y="4782743"/>
            <a:ext cx="2735580" cy="2774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14" name="矩形 13"/>
          <p:cNvSpPr/>
          <p:nvPr/>
        </p:nvSpPr>
        <p:spPr>
          <a:xfrm>
            <a:off x="4622677" y="3987088"/>
            <a:ext cx="233680" cy="10750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15" name="矩形 14"/>
          <p:cNvSpPr/>
          <p:nvPr/>
        </p:nvSpPr>
        <p:spPr>
          <a:xfrm>
            <a:off x="7153152" y="3987088"/>
            <a:ext cx="233680" cy="10896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2" name="文本框 2"/>
          <p:cNvSpPr txBox="1">
            <a:spLocks noChangeArrowheads="1"/>
          </p:cNvSpPr>
          <p:nvPr/>
        </p:nvSpPr>
        <p:spPr bwMode="auto">
          <a:xfrm>
            <a:off x="5699658" y="4398597"/>
            <a:ext cx="614363" cy="320675"/>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000" b="0" i="0" u="none" strike="noStrike" cap="none" normalizeH="0" baseline="0" dirty="0" smtClean="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middle</a:t>
            </a:r>
            <a:endParaRPr kumimoji="0" lang="en-US" altLang="zh-CN" sz="1800" b="0" i="0" u="none" strike="noStrike" cap="none" normalizeH="0" baseline="0" dirty="0" smtClean="0">
              <a:ln>
                <a:noFill/>
              </a:ln>
              <a:solidFill>
                <a:schemeClr val="tx1"/>
              </a:solidFill>
              <a:effectLst/>
              <a:latin typeface="Arial" panose="020B0604020202020204" pitchFamily="34" charset="0"/>
            </a:endParaRPr>
          </a:p>
        </p:txBody>
      </p:sp>
      <p:sp>
        <p:nvSpPr>
          <p:cNvPr id="16" name="矩形 15"/>
          <p:cNvSpPr/>
          <p:nvPr/>
        </p:nvSpPr>
        <p:spPr>
          <a:xfrm>
            <a:off x="4862707" y="4251883"/>
            <a:ext cx="131445" cy="12382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17" name="矩形 16"/>
          <p:cNvSpPr/>
          <p:nvPr/>
        </p:nvSpPr>
        <p:spPr>
          <a:xfrm>
            <a:off x="4792222" y="4166158"/>
            <a:ext cx="285115" cy="299720"/>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3" name="Rectangle 9"/>
          <p:cNvSpPr>
            <a:spLocks noChangeArrowheads="1"/>
          </p:cNvSpPr>
          <p:nvPr/>
        </p:nvSpPr>
        <p:spPr bwMode="auto">
          <a:xfrm>
            <a:off x="1626415" y="2194549"/>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10"/>
          <p:cNvSpPr>
            <a:spLocks noChangeArrowheads="1"/>
          </p:cNvSpPr>
          <p:nvPr/>
        </p:nvSpPr>
        <p:spPr bwMode="auto">
          <a:xfrm>
            <a:off x="1626415" y="265174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indent="2667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26670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smtClean="0">
                <a:ln>
                  <a:noFill/>
                </a:ln>
                <a:solidFill>
                  <a:schemeClr val="tx1"/>
                </a:solidFill>
                <a:effectLst/>
                <a:latin typeface="Arial" panose="020B0604020202020204" pitchFamily="34" charset="0"/>
              </a:rPr>
              <a:t/>
            </a:r>
            <a:br>
              <a:rPr kumimoji="0" lang="zh-CN" altLang="zh-CN" sz="1800" b="0" i="0" u="none" strike="noStrike" cap="none" normalizeH="0" baseline="0" smtClean="0">
                <a:ln>
                  <a:noFill/>
                </a:ln>
                <a:solidFill>
                  <a:schemeClr val="tx1"/>
                </a:solidFill>
                <a:effectLst/>
                <a:latin typeface="Arial" panose="020B0604020202020204" pitchFamily="34" charset="0"/>
              </a:rPr>
            </a:br>
            <a:endParaRPr kumimoji="0" lang="zh-CN" altLang="zh-CN" sz="1800" b="0" i="0" u="none" strike="noStrike" cap="none" normalizeH="0" baseline="0" smtClean="0">
              <a:ln>
                <a:noFill/>
              </a:ln>
              <a:solidFill>
                <a:schemeClr val="tx1"/>
              </a:solidFill>
              <a:effectLst/>
              <a:latin typeface="Arial" panose="020B0604020202020204" pitchFamily="34" charset="0"/>
            </a:endParaRPr>
          </a:p>
          <a:p>
            <a:pPr marL="0" marR="0" lvl="0" indent="26670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18" name="Rectangle 12"/>
          <p:cNvSpPr>
            <a:spLocks noChangeArrowheads="1"/>
          </p:cNvSpPr>
          <p:nvPr/>
        </p:nvSpPr>
        <p:spPr bwMode="auto">
          <a:xfrm>
            <a:off x="1626415" y="265174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indent="2667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266700" algn="l" defTabSz="914400" rtl="0" eaLnBrk="0" fontAlgn="base" latinLnBrk="0" hangingPunct="0">
              <a:lnSpc>
                <a:spcPct val="100000"/>
              </a:lnSpc>
              <a:spcBef>
                <a:spcPct val="0"/>
              </a:spcBef>
              <a:spcAft>
                <a:spcPct val="0"/>
              </a:spcAft>
              <a:buClrTx/>
              <a:buSzTx/>
              <a:buFontTx/>
              <a:buNone/>
              <a:tabLst/>
            </a:pPr>
            <a:endParaRPr kumimoji="0" lang="zh-CN" altLang="zh-CN" sz="1100" b="0" i="0" u="none" strike="noStrike" cap="none" normalizeH="0" baseline="0" smtClean="0">
              <a:ln>
                <a:noFill/>
              </a:ln>
              <a:solidFill>
                <a:schemeClr val="tx1"/>
              </a:solidFill>
              <a:effectLst/>
            </a:endParaRPr>
          </a:p>
          <a:p>
            <a:pPr marL="0" marR="0" lvl="0" indent="26670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19" name="Rectangle 13"/>
          <p:cNvSpPr>
            <a:spLocks noChangeArrowheads="1"/>
          </p:cNvSpPr>
          <p:nvPr/>
        </p:nvSpPr>
        <p:spPr bwMode="auto">
          <a:xfrm>
            <a:off x="1626415" y="265174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0" name="矩形 19"/>
          <p:cNvSpPr/>
          <p:nvPr/>
        </p:nvSpPr>
        <p:spPr>
          <a:xfrm>
            <a:off x="2956119" y="5240578"/>
            <a:ext cx="6096000" cy="1323439"/>
          </a:xfrm>
          <a:prstGeom prst="rect">
            <a:avLst/>
          </a:prstGeom>
        </p:spPr>
        <p:txBody>
          <a:bodyPr>
            <a:spAutoFit/>
          </a:bodyPr>
          <a:lstStyle/>
          <a:p>
            <a:pPr indent="266700" algn="just">
              <a:spcAft>
                <a:spcPts val="0"/>
              </a:spcAft>
            </a:pPr>
            <a:r>
              <a:rPr lang="en-US" altLang="zh-CN" sz="2000" kern="100" dirty="0">
                <a:latin typeface="Times New Roman" panose="02020603050405020304" pitchFamily="18" charset="0"/>
                <a:cs typeface="Times New Roman" panose="02020603050405020304" pitchFamily="18" charset="0"/>
              </a:rPr>
              <a:t>first, I am calculating the circle around the image. And on the boundary, I'm going to do a mirror padding. So when I'm dealing with the middle part, there's not a lot to think about.</a:t>
            </a:r>
            <a:endParaRPr lang="zh-CN" altLang="zh-CN" sz="2000" kern="100" dirty="0">
              <a:latin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50956307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5027475" y="726765"/>
            <a:ext cx="1939955" cy="769441"/>
          </a:xfrm>
          <a:prstGeom prst="rect">
            <a:avLst/>
          </a:prstGeom>
        </p:spPr>
        <p:txBody>
          <a:bodyPr wrap="none">
            <a:spAutoFit/>
          </a:bodyPr>
          <a:lstStyle/>
          <a:p>
            <a:pPr algn="ctr"/>
            <a:r>
              <a:rPr lang="en-US" altLang="zh-CN" sz="4400" dirty="0" smtClean="0">
                <a:latin typeface="Times New Roman" panose="02020603050405020304" pitchFamily="18" charset="0"/>
                <a:ea typeface="华文彩云" panose="02010800040101010101" pitchFamily="2" charset="-122"/>
              </a:rPr>
              <a:t>M</a:t>
            </a:r>
            <a:r>
              <a:rPr lang="en-US" altLang="zh-CN" sz="4400" dirty="0" smtClean="0">
                <a:effectLst/>
                <a:latin typeface="Times New Roman" panose="02020603050405020304" pitchFamily="18" charset="0"/>
                <a:ea typeface="华文彩云" panose="02010800040101010101" pitchFamily="2" charset="-122"/>
              </a:rPr>
              <a:t>ethod</a:t>
            </a:r>
            <a:endParaRPr lang="zh-CN" altLang="en-US" sz="4400" dirty="0"/>
          </a:p>
        </p:txBody>
      </p:sp>
      <p:sp>
        <p:nvSpPr>
          <p:cNvPr id="12" name="文本框 11"/>
          <p:cNvSpPr txBox="1"/>
          <p:nvPr/>
        </p:nvSpPr>
        <p:spPr>
          <a:xfrm>
            <a:off x="1030214" y="1815132"/>
            <a:ext cx="4509474" cy="461665"/>
          </a:xfrm>
          <a:prstGeom prst="rect">
            <a:avLst/>
          </a:prstGeom>
          <a:noFill/>
        </p:spPr>
        <p:txBody>
          <a:bodyPr wrap="square" rtlCol="0">
            <a:spAutoFit/>
          </a:bodyPr>
          <a:lstStyle/>
          <a:p>
            <a:r>
              <a:rPr lang="en-US" altLang="zh-CN" sz="2400" dirty="0"/>
              <a:t>CLAHE</a:t>
            </a:r>
            <a:endParaRPr lang="zh-CN" altLang="en-US" sz="2400" dirty="0"/>
          </a:p>
        </p:txBody>
      </p:sp>
      <p:pic>
        <p:nvPicPr>
          <p:cNvPr id="3074" name="Picture 2" descr="800px-Clahe-redis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6362" y="2458226"/>
            <a:ext cx="4723453" cy="16946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5" name="Picture 3" descr="Clahe-tileinterpol.sv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67430" y="2229626"/>
            <a:ext cx="3953397" cy="1923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右箭头 1"/>
          <p:cNvSpPr/>
          <p:nvPr/>
        </p:nvSpPr>
        <p:spPr>
          <a:xfrm>
            <a:off x="6099815" y="3191263"/>
            <a:ext cx="867615"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mc:Choice xmlns:a14="http://schemas.microsoft.com/office/drawing/2010/main" Requires="a14">
          <p:sp>
            <p:nvSpPr>
              <p:cNvPr id="3" name="矩形 2"/>
              <p:cNvSpPr/>
              <p:nvPr/>
            </p:nvSpPr>
            <p:spPr>
              <a:xfrm>
                <a:off x="1816100" y="4885937"/>
                <a:ext cx="9410700" cy="1328312"/>
              </a:xfrm>
              <a:prstGeom prst="rect">
                <a:avLst/>
              </a:prstGeom>
            </p:spPr>
            <p:txBody>
              <a:bodyPr wrap="square">
                <a:spAutoFit/>
              </a:bodyPr>
              <a:lstStyle/>
              <a:p>
                <a:pPr indent="266700" algn="ctr">
                  <a:spcAft>
                    <a:spcPts val="0"/>
                  </a:spcAft>
                </a:pPr>
                <a:r>
                  <a:rPr lang="en-US" altLang="zh-CN" kern="100" dirty="0">
                    <a:cs typeface="Times New Roman" panose="02020603050405020304" pitchFamily="18" charset="0"/>
                  </a:rPr>
                  <a:t>B</a:t>
                </a:r>
                <a:r>
                  <a:rPr lang="en-US" altLang="zh-CN" kern="100" dirty="0" smtClean="0">
                    <a:cs typeface="Times New Roman" panose="02020603050405020304" pitchFamily="18" charset="0"/>
                  </a:rPr>
                  <a:t>lue</a:t>
                </a:r>
                <a14:m>
                  <m:oMath xmlns:m="http://schemas.openxmlformats.org/officeDocument/2006/math">
                    <m:r>
                      <a:rPr lang="en-US" altLang="zh-CN" b="0" i="0" kern="100" smtClean="0">
                        <a:latin typeface="Cambria Math" panose="02040503050406030204" pitchFamily="18" charset="0"/>
                        <a:cs typeface="Times New Roman" panose="02020603050405020304" pitchFamily="18" charset="0"/>
                      </a:rPr>
                      <m:t> </m:t>
                    </m:r>
                    <m:r>
                      <m:rPr>
                        <m:sty m:val="p"/>
                      </m:rPr>
                      <a:rPr lang="en-US" altLang="zh-CN" i="1" kern="100">
                        <a:latin typeface="Cambria Math" panose="02040503050406030204" pitchFamily="18" charset="0"/>
                        <a:cs typeface="Times New Roman" panose="02020603050405020304" pitchFamily="18" charset="0"/>
                      </a:rPr>
                      <m:t>area</m:t>
                    </m:r>
                    <m:r>
                      <a:rPr lang="en-US" altLang="zh-CN" b="0" i="0" kern="100" smtClean="0">
                        <a:latin typeface="Cambria Math" panose="02040503050406030204" pitchFamily="18" charset="0"/>
                        <a:cs typeface="Times New Roman" panose="02020603050405020304" pitchFamily="18" charset="0"/>
                      </a:rPr>
                      <m:t>: </m:t>
                    </m:r>
                    <m:r>
                      <m:rPr>
                        <m:sty m:val="p"/>
                      </m:rPr>
                      <a:rPr lang="en-US" altLang="zh-CN" kern="100">
                        <a:latin typeface="Cambria Math" panose="02040503050406030204" pitchFamily="18" charset="0"/>
                        <a:cs typeface="Times New Roman" panose="02020603050405020304" pitchFamily="18" charset="0"/>
                      </a:rPr>
                      <m:t>f</m:t>
                    </m:r>
                    <m:d>
                      <m:dPr>
                        <m:ctrlPr>
                          <a:rPr lang="zh-CN" altLang="zh-CN" i="1" kern="100">
                            <a:effectLst/>
                            <a:latin typeface="Cambria Math" panose="02040503050406030204" pitchFamily="18" charset="0"/>
                            <a:ea typeface="Cambria Math" panose="02040503050406030204" pitchFamily="18" charset="0"/>
                            <a:cs typeface="Times New Roman" panose="02020603050405020304" pitchFamily="18" charset="0"/>
                          </a:rPr>
                        </m:ctrlPr>
                      </m:dPr>
                      <m:e>
                        <m:r>
                          <m:rPr>
                            <m:sty m:val="p"/>
                          </m:rPr>
                          <a:rPr lang="en-US" altLang="zh-CN" kern="100">
                            <a:latin typeface="Cambria Math" panose="02040503050406030204" pitchFamily="18" charset="0"/>
                            <a:cs typeface="Times New Roman" panose="02020603050405020304" pitchFamily="18" charset="0"/>
                          </a:rPr>
                          <m:t>D</m:t>
                        </m:r>
                      </m:e>
                    </m:d>
                    <m:r>
                      <a:rPr lang="en-US" altLang="zh-CN" kern="100">
                        <a:latin typeface="Cambria Math" panose="02040503050406030204" pitchFamily="18" charset="0"/>
                        <a:cs typeface="Times New Roman" panose="02020603050405020304" pitchFamily="18" charset="0"/>
                      </a:rPr>
                      <m:t>=</m:t>
                    </m:r>
                    <m:d>
                      <m:dPr>
                        <m:ctrlPr>
                          <a:rPr lang="zh-CN" altLang="zh-CN" i="1" kern="100">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kern="100">
                            <a:latin typeface="Cambria Math" panose="02040503050406030204" pitchFamily="18" charset="0"/>
                            <a:cs typeface="Times New Roman" panose="02020603050405020304" pitchFamily="18" charset="0"/>
                          </a:rPr>
                          <m:t>1</m:t>
                        </m:r>
                        <m:r>
                          <a:rPr lang="en-US" altLang="zh-CN" i="1" kern="100">
                            <a:latin typeface="Cambria Math" panose="02040503050406030204" pitchFamily="18" charset="0"/>
                            <a:cs typeface="Times New Roman" panose="02020603050405020304" pitchFamily="18" charset="0"/>
                          </a:rPr>
                          <m:t>−</m:t>
                        </m:r>
                        <m:r>
                          <a:rPr lang="en-US" altLang="zh-CN" kern="100">
                            <a:latin typeface="Cambria Math" panose="02040503050406030204" pitchFamily="18" charset="0"/>
                            <a:cs typeface="Times New Roman" panose="02020603050405020304" pitchFamily="18" charset="0"/>
                          </a:rPr>
                          <m:t>∆</m:t>
                        </m:r>
                        <m:r>
                          <m:rPr>
                            <m:sty m:val="p"/>
                          </m:rPr>
                          <a:rPr lang="en-US" altLang="zh-CN" kern="100">
                            <a:latin typeface="Cambria Math" panose="02040503050406030204" pitchFamily="18" charset="0"/>
                            <a:cs typeface="Times New Roman" panose="02020603050405020304" pitchFamily="18" charset="0"/>
                          </a:rPr>
                          <m:t>y</m:t>
                        </m:r>
                      </m:e>
                    </m:d>
                    <m:d>
                      <m:dPr>
                        <m:ctrlPr>
                          <a:rPr lang="zh-CN" altLang="zh-CN" i="1" kern="100">
                            <a:effectLst/>
                            <a:latin typeface="Cambria Math" panose="02040503050406030204" pitchFamily="18" charset="0"/>
                            <a:ea typeface="Cambria Math" panose="02040503050406030204" pitchFamily="18" charset="0"/>
                            <a:cs typeface="Times New Roman" panose="02020603050405020304" pitchFamily="18" charset="0"/>
                          </a:rPr>
                        </m:ctrlPr>
                      </m:dPr>
                      <m:e>
                        <m:d>
                          <m:dPr>
                            <m:ctrlPr>
                              <a:rPr lang="zh-CN" altLang="zh-CN" i="1" kern="100">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kern="100">
                                <a:latin typeface="Cambria Math" panose="02040503050406030204" pitchFamily="18" charset="0"/>
                                <a:cs typeface="Times New Roman" panose="02020603050405020304" pitchFamily="18" charset="0"/>
                              </a:rPr>
                              <m:t>1</m:t>
                            </m:r>
                            <m:r>
                              <a:rPr lang="en-US" altLang="zh-CN" i="1" kern="100">
                                <a:latin typeface="Cambria Math" panose="02040503050406030204" pitchFamily="18" charset="0"/>
                                <a:cs typeface="Times New Roman" panose="02020603050405020304" pitchFamily="18" charset="0"/>
                              </a:rPr>
                              <m:t>−</m:t>
                            </m:r>
                            <m:r>
                              <a:rPr lang="en-US" altLang="zh-CN" kern="100">
                                <a:latin typeface="Cambria Math" panose="02040503050406030204" pitchFamily="18" charset="0"/>
                                <a:cs typeface="Times New Roman" panose="02020603050405020304" pitchFamily="18" charset="0"/>
                              </a:rPr>
                              <m:t>∆</m:t>
                            </m:r>
                            <m:r>
                              <m:rPr>
                                <m:sty m:val="p"/>
                              </m:rPr>
                              <a:rPr lang="en-US" altLang="zh-CN" kern="100">
                                <a:latin typeface="Cambria Math" panose="02040503050406030204" pitchFamily="18" charset="0"/>
                                <a:cs typeface="Times New Roman" panose="02020603050405020304" pitchFamily="18" charset="0"/>
                              </a:rPr>
                              <m:t>x</m:t>
                            </m:r>
                          </m:e>
                        </m:d>
                        <m:sSub>
                          <m:sSubPr>
                            <m:ctrlPr>
                              <a:rPr lang="zh-CN" altLang="zh-CN"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kern="100">
                                <a:latin typeface="Cambria Math" panose="02040503050406030204" pitchFamily="18" charset="0"/>
                                <a:cs typeface="Times New Roman" panose="02020603050405020304" pitchFamily="18" charset="0"/>
                              </a:rPr>
                              <m:t>𝑓</m:t>
                            </m:r>
                          </m:e>
                          <m:sub>
                            <m:r>
                              <a:rPr lang="en-US" altLang="zh-CN" i="1" kern="100">
                                <a:latin typeface="Cambria Math" panose="02040503050406030204" pitchFamily="18" charset="0"/>
                                <a:cs typeface="Times New Roman" panose="02020603050405020304" pitchFamily="18" charset="0"/>
                              </a:rPr>
                              <m:t>𝑢𝑙</m:t>
                            </m:r>
                          </m:sub>
                        </m:sSub>
                        <m:d>
                          <m:dPr>
                            <m:ctrlPr>
                              <a:rPr lang="zh-CN" altLang="zh-CN" i="1" kern="100">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i="1" kern="100">
                                <a:latin typeface="Cambria Math" panose="02040503050406030204" pitchFamily="18" charset="0"/>
                                <a:cs typeface="Times New Roman" panose="02020603050405020304" pitchFamily="18" charset="0"/>
                              </a:rPr>
                              <m:t>𝐷</m:t>
                            </m:r>
                          </m:e>
                        </m:d>
                        <m:r>
                          <a:rPr lang="en-US" altLang="zh-CN" i="1" kern="100">
                            <a:latin typeface="Cambria Math" panose="02040503050406030204" pitchFamily="18" charset="0"/>
                            <a:cs typeface="Times New Roman" panose="02020603050405020304" pitchFamily="18" charset="0"/>
                          </a:rPr>
                          <m:t>+∆</m:t>
                        </m:r>
                        <m:r>
                          <a:rPr lang="en-US" altLang="zh-CN" i="1" kern="100">
                            <a:latin typeface="Cambria Math" panose="02040503050406030204" pitchFamily="18" charset="0"/>
                            <a:cs typeface="Times New Roman" panose="02020603050405020304" pitchFamily="18" charset="0"/>
                          </a:rPr>
                          <m:t>𝑥</m:t>
                        </m:r>
                        <m:sSub>
                          <m:sSubPr>
                            <m:ctrlPr>
                              <a:rPr lang="zh-CN" altLang="zh-CN"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kern="100">
                                <a:latin typeface="Cambria Math" panose="02040503050406030204" pitchFamily="18" charset="0"/>
                                <a:cs typeface="Times New Roman" panose="02020603050405020304" pitchFamily="18" charset="0"/>
                              </a:rPr>
                              <m:t>𝑓</m:t>
                            </m:r>
                          </m:e>
                          <m:sub>
                            <m:r>
                              <a:rPr lang="en-US" altLang="zh-CN" i="1" kern="100">
                                <a:latin typeface="Cambria Math" panose="02040503050406030204" pitchFamily="18" charset="0"/>
                                <a:cs typeface="Times New Roman" panose="02020603050405020304" pitchFamily="18" charset="0"/>
                              </a:rPr>
                              <m:t>𝑏𝑙</m:t>
                            </m:r>
                          </m:sub>
                        </m:sSub>
                        <m:d>
                          <m:dPr>
                            <m:ctrlPr>
                              <a:rPr lang="zh-CN" altLang="zh-CN" i="1" kern="100">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i="1" kern="100">
                                <a:latin typeface="Cambria Math" panose="02040503050406030204" pitchFamily="18" charset="0"/>
                                <a:cs typeface="Times New Roman" panose="02020603050405020304" pitchFamily="18" charset="0"/>
                              </a:rPr>
                              <m:t>𝐷</m:t>
                            </m:r>
                          </m:e>
                        </m:d>
                      </m:e>
                    </m:d>
                    <m:r>
                      <a:rPr lang="en-US" altLang="zh-CN" i="1" kern="100">
                        <a:latin typeface="Cambria Math" panose="02040503050406030204" pitchFamily="18" charset="0"/>
                        <a:cs typeface="Times New Roman" panose="02020603050405020304" pitchFamily="18" charset="0"/>
                      </a:rPr>
                      <m:t>+∆</m:t>
                    </m:r>
                    <m:r>
                      <a:rPr lang="en-US" altLang="zh-CN" i="1" kern="100">
                        <a:latin typeface="Cambria Math" panose="02040503050406030204" pitchFamily="18" charset="0"/>
                        <a:cs typeface="Times New Roman" panose="02020603050405020304" pitchFamily="18" charset="0"/>
                      </a:rPr>
                      <m:t>𝑦</m:t>
                    </m:r>
                    <m:d>
                      <m:dPr>
                        <m:ctrlPr>
                          <a:rPr lang="zh-CN" altLang="zh-CN" i="1" kern="100">
                            <a:effectLst/>
                            <a:latin typeface="Cambria Math" panose="02040503050406030204" pitchFamily="18" charset="0"/>
                            <a:ea typeface="Cambria Math" panose="02040503050406030204" pitchFamily="18" charset="0"/>
                            <a:cs typeface="Times New Roman" panose="02020603050405020304" pitchFamily="18" charset="0"/>
                          </a:rPr>
                        </m:ctrlPr>
                      </m:dPr>
                      <m:e>
                        <m:d>
                          <m:dPr>
                            <m:ctrlPr>
                              <a:rPr lang="zh-CN" altLang="zh-CN" i="1" kern="100">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kern="100">
                                <a:latin typeface="Cambria Math" panose="02040503050406030204" pitchFamily="18" charset="0"/>
                                <a:cs typeface="Times New Roman" panose="02020603050405020304" pitchFamily="18" charset="0"/>
                              </a:rPr>
                              <m:t>1</m:t>
                            </m:r>
                            <m:r>
                              <a:rPr lang="en-US" altLang="zh-CN" i="1" kern="100">
                                <a:latin typeface="Cambria Math" panose="02040503050406030204" pitchFamily="18" charset="0"/>
                                <a:cs typeface="Times New Roman" panose="02020603050405020304" pitchFamily="18" charset="0"/>
                              </a:rPr>
                              <m:t>−</m:t>
                            </m:r>
                            <m:r>
                              <a:rPr lang="en-US" altLang="zh-CN" kern="100">
                                <a:latin typeface="Cambria Math" panose="02040503050406030204" pitchFamily="18" charset="0"/>
                                <a:cs typeface="Times New Roman" panose="02020603050405020304" pitchFamily="18" charset="0"/>
                              </a:rPr>
                              <m:t>∆</m:t>
                            </m:r>
                            <m:r>
                              <m:rPr>
                                <m:sty m:val="p"/>
                              </m:rPr>
                              <a:rPr lang="en-US" altLang="zh-CN" kern="100">
                                <a:latin typeface="Cambria Math" panose="02040503050406030204" pitchFamily="18" charset="0"/>
                                <a:cs typeface="Times New Roman" panose="02020603050405020304" pitchFamily="18" charset="0"/>
                              </a:rPr>
                              <m:t>x</m:t>
                            </m:r>
                          </m:e>
                        </m:d>
                        <m:sSub>
                          <m:sSubPr>
                            <m:ctrlPr>
                              <a:rPr lang="zh-CN" altLang="zh-CN"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kern="100">
                                <a:latin typeface="Cambria Math" panose="02040503050406030204" pitchFamily="18" charset="0"/>
                                <a:cs typeface="Times New Roman" panose="02020603050405020304" pitchFamily="18" charset="0"/>
                              </a:rPr>
                              <m:t>𝑓</m:t>
                            </m:r>
                          </m:e>
                          <m:sub>
                            <m:r>
                              <a:rPr lang="en-US" altLang="zh-CN" i="1" kern="100">
                                <a:latin typeface="Cambria Math" panose="02040503050406030204" pitchFamily="18" charset="0"/>
                                <a:cs typeface="Times New Roman" panose="02020603050405020304" pitchFamily="18" charset="0"/>
                              </a:rPr>
                              <m:t>𝑢𝑟</m:t>
                            </m:r>
                          </m:sub>
                        </m:sSub>
                        <m:d>
                          <m:dPr>
                            <m:ctrlPr>
                              <a:rPr lang="zh-CN" altLang="zh-CN" i="1" kern="100">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i="1" kern="100">
                                <a:latin typeface="Cambria Math" panose="02040503050406030204" pitchFamily="18" charset="0"/>
                                <a:cs typeface="Times New Roman" panose="02020603050405020304" pitchFamily="18" charset="0"/>
                              </a:rPr>
                              <m:t>𝐷</m:t>
                            </m:r>
                          </m:e>
                        </m:d>
                        <m:r>
                          <a:rPr lang="en-US" altLang="zh-CN" i="1" kern="100">
                            <a:latin typeface="Cambria Math" panose="02040503050406030204" pitchFamily="18" charset="0"/>
                            <a:cs typeface="Times New Roman" panose="02020603050405020304" pitchFamily="18" charset="0"/>
                          </a:rPr>
                          <m:t>+∆</m:t>
                        </m:r>
                        <m:r>
                          <a:rPr lang="en-US" altLang="zh-CN" i="1" kern="100">
                            <a:latin typeface="Cambria Math" panose="02040503050406030204" pitchFamily="18" charset="0"/>
                            <a:cs typeface="Times New Roman" panose="02020603050405020304" pitchFamily="18" charset="0"/>
                          </a:rPr>
                          <m:t>𝑥</m:t>
                        </m:r>
                        <m:sSub>
                          <m:sSubPr>
                            <m:ctrlPr>
                              <a:rPr lang="zh-CN" altLang="zh-CN"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kern="100">
                                <a:latin typeface="Cambria Math" panose="02040503050406030204" pitchFamily="18" charset="0"/>
                                <a:cs typeface="Times New Roman" panose="02020603050405020304" pitchFamily="18" charset="0"/>
                              </a:rPr>
                              <m:t>𝑓</m:t>
                            </m:r>
                          </m:e>
                          <m:sub>
                            <m:r>
                              <a:rPr lang="en-US" altLang="zh-CN" i="1" kern="100">
                                <a:latin typeface="Cambria Math" panose="02040503050406030204" pitchFamily="18" charset="0"/>
                                <a:cs typeface="Times New Roman" panose="02020603050405020304" pitchFamily="18" charset="0"/>
                              </a:rPr>
                              <m:t>𝑏𝑟</m:t>
                            </m:r>
                          </m:sub>
                        </m:sSub>
                        <m:d>
                          <m:dPr>
                            <m:ctrlPr>
                              <a:rPr lang="zh-CN" altLang="zh-CN" i="1" kern="100">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i="1" kern="100">
                                <a:latin typeface="Cambria Math" panose="02040503050406030204" pitchFamily="18" charset="0"/>
                                <a:cs typeface="Times New Roman" panose="02020603050405020304" pitchFamily="18" charset="0"/>
                              </a:rPr>
                              <m:t>𝐷</m:t>
                            </m:r>
                          </m:e>
                        </m:d>
                      </m:e>
                    </m:d>
                  </m:oMath>
                </a14:m>
                <a:r>
                  <a:rPr lang="en-US" altLang="zh-CN" sz="2400" kern="100" dirty="0">
                    <a:latin typeface="Times New Roman" panose="02020603050405020304" pitchFamily="18" charset="0"/>
                    <a:cs typeface="Times New Roman" panose="02020603050405020304" pitchFamily="18" charset="0"/>
                  </a:rPr>
                  <a:t> </a:t>
                </a:r>
                <a:endParaRPr lang="en-US" altLang="zh-CN" kern="100" dirty="0" smtClean="0">
                  <a:latin typeface="Cambria Math" panose="02040503050406030204" pitchFamily="18" charset="0"/>
                  <a:cs typeface="Times New Roman" panose="02020603050405020304" pitchFamily="18" charset="0"/>
                </a:endParaRPr>
              </a:p>
              <a:p>
                <a:pPr indent="266700" algn="ctr">
                  <a:spcAft>
                    <a:spcPts val="0"/>
                  </a:spcAft>
                </a:pPr>
                <a:endParaRPr lang="en-US" altLang="zh-CN" kern="100" dirty="0" smtClean="0">
                  <a:cs typeface="Times New Roman" panose="02020603050405020304" pitchFamily="18" charset="0"/>
                </a:endParaRPr>
              </a:p>
              <a:p>
                <a:pPr indent="266700" algn="ctr">
                  <a:spcAft>
                    <a:spcPts val="0"/>
                  </a:spcAft>
                </a:pPr>
                <a:r>
                  <a:rPr lang="en-US" altLang="zh-CN" kern="100" dirty="0" smtClean="0">
                    <a:cs typeface="Times New Roman" panose="02020603050405020304" pitchFamily="18" charset="0"/>
                  </a:rPr>
                  <a:t>Green area: </a:t>
                </a:r>
                <a14:m>
                  <m:oMath xmlns:m="http://schemas.openxmlformats.org/officeDocument/2006/math">
                    <m:r>
                      <m:rPr>
                        <m:sty m:val="p"/>
                      </m:rPr>
                      <a:rPr lang="en-US" altLang="zh-CN" kern="100">
                        <a:latin typeface="Cambria Math" panose="02040503050406030204" pitchFamily="18" charset="0"/>
                        <a:cs typeface="Times New Roman" panose="02020603050405020304" pitchFamily="18" charset="0"/>
                      </a:rPr>
                      <m:t>f</m:t>
                    </m:r>
                    <m:d>
                      <m:dPr>
                        <m:ctrlPr>
                          <a:rPr lang="zh-CN" altLang="zh-CN" i="1" kern="100">
                            <a:effectLst/>
                            <a:latin typeface="Cambria Math" panose="02040503050406030204" pitchFamily="18" charset="0"/>
                            <a:ea typeface="Cambria Math" panose="02040503050406030204" pitchFamily="18" charset="0"/>
                            <a:cs typeface="Times New Roman" panose="02020603050405020304" pitchFamily="18" charset="0"/>
                          </a:rPr>
                        </m:ctrlPr>
                      </m:dPr>
                      <m:e>
                        <m:r>
                          <m:rPr>
                            <m:sty m:val="p"/>
                          </m:rPr>
                          <a:rPr lang="en-US" altLang="zh-CN" kern="100">
                            <a:latin typeface="Cambria Math" panose="02040503050406030204" pitchFamily="18" charset="0"/>
                            <a:cs typeface="Times New Roman" panose="02020603050405020304" pitchFamily="18" charset="0"/>
                          </a:rPr>
                          <m:t>D</m:t>
                        </m:r>
                      </m:e>
                    </m:d>
                    <m:r>
                      <a:rPr lang="en-US" altLang="zh-CN" kern="100">
                        <a:latin typeface="Cambria Math" panose="02040503050406030204" pitchFamily="18" charset="0"/>
                        <a:cs typeface="Times New Roman" panose="02020603050405020304" pitchFamily="18" charset="0"/>
                      </a:rPr>
                      <m:t>=</m:t>
                    </m:r>
                    <m:d>
                      <m:dPr>
                        <m:ctrlPr>
                          <a:rPr lang="zh-CN" altLang="zh-CN" i="1" kern="100">
                            <a:effectLst/>
                            <a:latin typeface="Cambria Math" panose="02040503050406030204" pitchFamily="18" charset="0"/>
                            <a:ea typeface="Cambria Math" panose="02040503050406030204" pitchFamily="18" charset="0"/>
                            <a:cs typeface="Times New Roman" panose="02020603050405020304" pitchFamily="18" charset="0"/>
                          </a:rPr>
                        </m:ctrlPr>
                      </m:dPr>
                      <m:e>
                        <m:d>
                          <m:dPr>
                            <m:ctrlPr>
                              <a:rPr lang="zh-CN" altLang="zh-CN" i="1" kern="100">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kern="100">
                                <a:latin typeface="Cambria Math" panose="02040503050406030204" pitchFamily="18" charset="0"/>
                                <a:cs typeface="Times New Roman" panose="02020603050405020304" pitchFamily="18" charset="0"/>
                              </a:rPr>
                              <m:t>1</m:t>
                            </m:r>
                            <m:r>
                              <a:rPr lang="en-US" altLang="zh-CN" i="1" kern="100">
                                <a:latin typeface="Cambria Math" panose="02040503050406030204" pitchFamily="18" charset="0"/>
                                <a:cs typeface="Times New Roman" panose="02020603050405020304" pitchFamily="18" charset="0"/>
                              </a:rPr>
                              <m:t>−</m:t>
                            </m:r>
                            <m:r>
                              <a:rPr lang="en-US" altLang="zh-CN" kern="100">
                                <a:latin typeface="Cambria Math" panose="02040503050406030204" pitchFamily="18" charset="0"/>
                                <a:cs typeface="Times New Roman" panose="02020603050405020304" pitchFamily="18" charset="0"/>
                              </a:rPr>
                              <m:t>∆</m:t>
                            </m:r>
                            <m:r>
                              <m:rPr>
                                <m:sty m:val="p"/>
                              </m:rPr>
                              <a:rPr lang="en-US" altLang="zh-CN" kern="100">
                                <a:latin typeface="Cambria Math" panose="02040503050406030204" pitchFamily="18" charset="0"/>
                                <a:cs typeface="Times New Roman" panose="02020603050405020304" pitchFamily="18" charset="0"/>
                              </a:rPr>
                              <m:t>x</m:t>
                            </m:r>
                          </m:e>
                        </m:d>
                        <m:sSub>
                          <m:sSubPr>
                            <m:ctrlPr>
                              <a:rPr lang="zh-CN" altLang="zh-CN"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kern="100">
                                <a:latin typeface="Cambria Math" panose="02040503050406030204" pitchFamily="18" charset="0"/>
                                <a:cs typeface="Times New Roman" panose="02020603050405020304" pitchFamily="18" charset="0"/>
                              </a:rPr>
                              <m:t>𝑓</m:t>
                            </m:r>
                          </m:e>
                          <m:sub>
                            <m:r>
                              <a:rPr lang="en-US" altLang="zh-CN" i="1" kern="100">
                                <a:latin typeface="Cambria Math" panose="02040503050406030204" pitchFamily="18" charset="0"/>
                                <a:cs typeface="Times New Roman" panose="02020603050405020304" pitchFamily="18" charset="0"/>
                              </a:rPr>
                              <m:t>𝑙</m:t>
                            </m:r>
                          </m:sub>
                        </m:sSub>
                        <m:d>
                          <m:dPr>
                            <m:ctrlPr>
                              <a:rPr lang="zh-CN" altLang="zh-CN" i="1" kern="100">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i="1" kern="100">
                                <a:latin typeface="Cambria Math" panose="02040503050406030204" pitchFamily="18" charset="0"/>
                                <a:cs typeface="Times New Roman" panose="02020603050405020304" pitchFamily="18" charset="0"/>
                              </a:rPr>
                              <m:t>𝐷</m:t>
                            </m:r>
                          </m:e>
                        </m:d>
                        <m:r>
                          <a:rPr lang="en-US" altLang="zh-CN" i="1" kern="100">
                            <a:latin typeface="Cambria Math" panose="02040503050406030204" pitchFamily="18" charset="0"/>
                            <a:cs typeface="Times New Roman" panose="02020603050405020304" pitchFamily="18" charset="0"/>
                          </a:rPr>
                          <m:t>+∆</m:t>
                        </m:r>
                        <m:r>
                          <a:rPr lang="en-US" altLang="zh-CN" i="1" kern="100">
                            <a:latin typeface="Cambria Math" panose="02040503050406030204" pitchFamily="18" charset="0"/>
                            <a:cs typeface="Times New Roman" panose="02020603050405020304" pitchFamily="18" charset="0"/>
                          </a:rPr>
                          <m:t>𝑥</m:t>
                        </m:r>
                        <m:sSub>
                          <m:sSubPr>
                            <m:ctrlPr>
                              <a:rPr lang="zh-CN" altLang="zh-CN"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kern="100">
                                <a:latin typeface="Cambria Math" panose="02040503050406030204" pitchFamily="18" charset="0"/>
                                <a:cs typeface="Times New Roman" panose="02020603050405020304" pitchFamily="18" charset="0"/>
                              </a:rPr>
                              <m:t>𝑓</m:t>
                            </m:r>
                          </m:e>
                          <m:sub>
                            <m:r>
                              <a:rPr lang="en-US" altLang="zh-CN" i="1" kern="100">
                                <a:latin typeface="Cambria Math" panose="02040503050406030204" pitchFamily="18" charset="0"/>
                                <a:cs typeface="Times New Roman" panose="02020603050405020304" pitchFamily="18" charset="0"/>
                              </a:rPr>
                              <m:t>𝑟</m:t>
                            </m:r>
                          </m:sub>
                        </m:sSub>
                        <m:d>
                          <m:dPr>
                            <m:ctrlPr>
                              <a:rPr lang="zh-CN" altLang="zh-CN" i="1" kern="100">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i="1" kern="100">
                                <a:latin typeface="Cambria Math" panose="02040503050406030204" pitchFamily="18" charset="0"/>
                                <a:cs typeface="Times New Roman" panose="02020603050405020304" pitchFamily="18" charset="0"/>
                              </a:rPr>
                              <m:t>𝐷</m:t>
                            </m:r>
                          </m:e>
                        </m:d>
                      </m:e>
                    </m:d>
                  </m:oMath>
                </a14:m>
                <a:endParaRPr lang="en-US" altLang="zh-CN" kern="100" dirty="0" smtClean="0">
                  <a:latin typeface="Calibri" panose="020F0502020204030204" pitchFamily="34" charset="0"/>
                  <a:cs typeface="Times New Roman" panose="02020603050405020304" pitchFamily="18" charset="0"/>
                </a:endParaRPr>
              </a:p>
              <a:p>
                <a:pPr indent="266700" algn="ctr">
                  <a:spcAft>
                    <a:spcPts val="0"/>
                  </a:spcAft>
                </a:pPr>
                <a:r>
                  <a:rPr lang="en-US" altLang="zh-CN" kern="100" dirty="0" smtClean="0">
                    <a:latin typeface="Calibri" panose="020F0502020204030204" pitchFamily="34" charset="0"/>
                    <a:cs typeface="Times New Roman" panose="02020603050405020304" pitchFamily="18" charset="0"/>
                  </a:rPr>
                  <a:t>Red area: f(D)</a:t>
                </a:r>
                <a:endParaRPr lang="zh-CN" altLang="zh-CN" kern="100" dirty="0">
                  <a:latin typeface="Calibri" panose="020F0502020204030204" pitchFamily="34" charset="0"/>
                  <a:cs typeface="Times New Roman" panose="02020603050405020304" pitchFamily="18" charset="0"/>
                </a:endParaRPr>
              </a:p>
            </p:txBody>
          </p:sp>
        </mc:Choice>
        <mc:Fallback>
          <p:sp>
            <p:nvSpPr>
              <p:cNvPr id="3" name="矩形 2"/>
              <p:cNvSpPr>
                <a:spLocks noRot="1" noChangeAspect="1" noMove="1" noResize="1" noEditPoints="1" noAdjustHandles="1" noChangeArrowheads="1" noChangeShapeType="1" noTextEdit="1"/>
              </p:cNvSpPr>
              <p:nvPr/>
            </p:nvSpPr>
            <p:spPr>
              <a:xfrm>
                <a:off x="1816100" y="4885937"/>
                <a:ext cx="9410700" cy="1328312"/>
              </a:xfrm>
              <a:prstGeom prst="rect">
                <a:avLst/>
              </a:prstGeom>
              <a:blipFill rotWithShape="0">
                <a:blip r:embed="rId4"/>
                <a:stretch>
                  <a:fillRect b="-6422"/>
                </a:stretch>
              </a:blipFill>
            </p:spPr>
            <p:txBody>
              <a:bodyPr/>
              <a:lstStyle/>
              <a:p>
                <a:r>
                  <a:rPr lang="zh-CN" altLang="en-US">
                    <a:noFill/>
                  </a:rPr>
                  <a:t> </a:t>
                </a:r>
              </a:p>
            </p:txBody>
          </p:sp>
        </mc:Fallback>
      </mc:AlternateContent>
      <p:sp>
        <p:nvSpPr>
          <p:cNvPr id="6" name="文本框 5"/>
          <p:cNvSpPr txBox="1"/>
          <p:nvPr/>
        </p:nvSpPr>
        <p:spPr>
          <a:xfrm>
            <a:off x="9638127" y="3730088"/>
            <a:ext cx="1282700" cy="646331"/>
          </a:xfrm>
          <a:prstGeom prst="rect">
            <a:avLst/>
          </a:prstGeom>
          <a:noFill/>
        </p:spPr>
        <p:txBody>
          <a:bodyPr wrap="square" rtlCol="0">
            <a:spAutoFit/>
          </a:bodyPr>
          <a:lstStyle/>
          <a:p>
            <a:pPr algn="ctr"/>
            <a:r>
              <a:rPr lang="en-US" altLang="zh-CN" dirty="0" smtClean="0"/>
              <a:t>Mirror padding</a:t>
            </a:r>
            <a:endParaRPr lang="zh-CN" altLang="en-US" dirty="0"/>
          </a:p>
        </p:txBody>
      </p:sp>
    </p:spTree>
    <p:extLst>
      <p:ext uri="{BB962C8B-B14F-4D97-AF65-F5344CB8AC3E}">
        <p14:creationId xmlns:p14="http://schemas.microsoft.com/office/powerpoint/2010/main" val="262045987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5027475" y="726765"/>
            <a:ext cx="1939955" cy="769441"/>
          </a:xfrm>
          <a:prstGeom prst="rect">
            <a:avLst/>
          </a:prstGeom>
        </p:spPr>
        <p:txBody>
          <a:bodyPr wrap="none">
            <a:spAutoFit/>
          </a:bodyPr>
          <a:lstStyle/>
          <a:p>
            <a:pPr algn="ctr"/>
            <a:r>
              <a:rPr lang="en-US" altLang="zh-CN" sz="4400" dirty="0" smtClean="0">
                <a:latin typeface="Times New Roman" panose="02020603050405020304" pitchFamily="18" charset="0"/>
                <a:ea typeface="华文彩云" panose="02010800040101010101" pitchFamily="2" charset="-122"/>
              </a:rPr>
              <a:t>M</a:t>
            </a:r>
            <a:r>
              <a:rPr lang="en-US" altLang="zh-CN" sz="4400" dirty="0" smtClean="0">
                <a:effectLst/>
                <a:latin typeface="Times New Roman" panose="02020603050405020304" pitchFamily="18" charset="0"/>
                <a:ea typeface="华文彩云" panose="02010800040101010101" pitchFamily="2" charset="-122"/>
              </a:rPr>
              <a:t>ethod</a:t>
            </a:r>
            <a:endParaRPr lang="zh-CN" altLang="en-US" sz="4400" dirty="0"/>
          </a:p>
        </p:txBody>
      </p:sp>
      <p:sp>
        <p:nvSpPr>
          <p:cNvPr id="12" name="文本框 11"/>
          <p:cNvSpPr txBox="1"/>
          <p:nvPr/>
        </p:nvSpPr>
        <p:spPr>
          <a:xfrm>
            <a:off x="1030214" y="1815132"/>
            <a:ext cx="4509474" cy="461665"/>
          </a:xfrm>
          <a:prstGeom prst="rect">
            <a:avLst/>
          </a:prstGeom>
          <a:noFill/>
        </p:spPr>
        <p:txBody>
          <a:bodyPr wrap="square" rtlCol="0">
            <a:spAutoFit/>
          </a:bodyPr>
          <a:lstStyle/>
          <a:p>
            <a:r>
              <a:rPr lang="en-US" altLang="zh-CN" sz="2400" dirty="0" smtClean="0"/>
              <a:t>HSI</a:t>
            </a:r>
            <a:endParaRPr lang="zh-CN" altLang="en-US" sz="2400" dirty="0"/>
          </a:p>
        </p:txBody>
      </p:sp>
      <p:pic>
        <p:nvPicPr>
          <p:cNvPr id="9" name="图片 8"/>
          <p:cNvPicPr/>
          <p:nvPr/>
        </p:nvPicPr>
        <p:blipFill>
          <a:blip r:embed="rId2"/>
          <a:stretch>
            <a:fillRect/>
          </a:stretch>
        </p:blipFill>
        <p:spPr>
          <a:xfrm>
            <a:off x="2997200" y="2505075"/>
            <a:ext cx="5317490" cy="871220"/>
          </a:xfrm>
          <a:prstGeom prst="rect">
            <a:avLst/>
          </a:prstGeom>
        </p:spPr>
      </p:pic>
      <p:pic>
        <p:nvPicPr>
          <p:cNvPr id="10" name="图片 9"/>
          <p:cNvPicPr/>
          <p:nvPr/>
        </p:nvPicPr>
        <p:blipFill rotWithShape="1">
          <a:blip r:embed="rId3" cstate="print">
            <a:extLst>
              <a:ext uri="{28A0092B-C50C-407E-A947-70E740481C1C}">
                <a14:useLocalDpi xmlns:a14="http://schemas.microsoft.com/office/drawing/2010/main" val="0"/>
              </a:ext>
            </a:extLst>
          </a:blip>
          <a:srcRect t="19802" b="43964"/>
          <a:stretch/>
        </p:blipFill>
        <p:spPr bwMode="auto">
          <a:xfrm>
            <a:off x="3476573" y="3604573"/>
            <a:ext cx="4126230" cy="1992630"/>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9785217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993730" y="875806"/>
            <a:ext cx="1627369" cy="769441"/>
          </a:xfrm>
          <a:prstGeom prst="rect">
            <a:avLst/>
          </a:prstGeom>
        </p:spPr>
        <p:txBody>
          <a:bodyPr wrap="none">
            <a:spAutoFit/>
          </a:bodyPr>
          <a:lstStyle/>
          <a:p>
            <a:pPr algn="ctr"/>
            <a:r>
              <a:rPr lang="en-US" altLang="zh-CN" sz="4400" dirty="0">
                <a:latin typeface="Times New Roman" panose="02020603050405020304" pitchFamily="18" charset="0"/>
                <a:ea typeface="华文彩云" panose="02010800040101010101" pitchFamily="2" charset="-122"/>
              </a:rPr>
              <a:t>R</a:t>
            </a:r>
            <a:r>
              <a:rPr lang="en-US" altLang="zh-CN" sz="4400" dirty="0" smtClean="0">
                <a:latin typeface="Times New Roman" panose="02020603050405020304" pitchFamily="18" charset="0"/>
                <a:ea typeface="华文彩云" panose="02010800040101010101" pitchFamily="2" charset="-122"/>
              </a:rPr>
              <a:t>esult</a:t>
            </a:r>
            <a:endParaRPr lang="zh-CN" altLang="en-US" sz="4400" dirty="0"/>
          </a:p>
        </p:txBody>
      </p:sp>
      <p:pic>
        <p:nvPicPr>
          <p:cNvPr id="4098" name="Picture 2" descr="result_1"/>
          <p:cNvPicPr>
            <a:picLocks noChangeAspect="1" noChangeArrowheads="1"/>
          </p:cNvPicPr>
          <p:nvPr/>
        </p:nvPicPr>
        <p:blipFill>
          <a:blip r:embed="rId2" cstate="print">
            <a:extLst>
              <a:ext uri="{28A0092B-C50C-407E-A947-70E740481C1C}">
                <a14:useLocalDpi xmlns:a14="http://schemas.microsoft.com/office/drawing/2010/main" val="0"/>
              </a:ext>
            </a:extLst>
          </a:blip>
          <a:srcRect l="10704" t="4025" r="7556" b="10719"/>
          <a:stretch>
            <a:fillRect/>
          </a:stretch>
        </p:blipFill>
        <p:spPr bwMode="auto">
          <a:xfrm>
            <a:off x="2192338" y="1631951"/>
            <a:ext cx="2433637" cy="1903412"/>
          </a:xfrm>
          <a:prstGeom prst="rect">
            <a:avLst/>
          </a:prstGeom>
          <a:noFill/>
          <a:extLst>
            <a:ext uri="{909E8E84-426E-40DD-AFC4-6F175D3DCCD1}">
              <a14:hiddenFill xmlns:a14="http://schemas.microsoft.com/office/drawing/2010/main">
                <a:solidFill>
                  <a:srgbClr val="FFFFFF"/>
                </a:solidFill>
              </a14:hiddenFill>
            </a:ext>
          </a:extLst>
        </p:spPr>
      </p:pic>
      <p:pic>
        <p:nvPicPr>
          <p:cNvPr id="4099" name="Picture 3" descr="result_2"/>
          <p:cNvPicPr>
            <a:picLocks noChangeAspect="1" noChangeArrowheads="1"/>
          </p:cNvPicPr>
          <p:nvPr/>
        </p:nvPicPr>
        <p:blipFill>
          <a:blip r:embed="rId3" cstate="print">
            <a:extLst>
              <a:ext uri="{28A0092B-C50C-407E-A947-70E740481C1C}">
                <a14:useLocalDpi xmlns:a14="http://schemas.microsoft.com/office/drawing/2010/main" val="0"/>
              </a:ext>
            </a:extLst>
          </a:blip>
          <a:srcRect l="10797" t="8717" r="8835" b="15268"/>
          <a:stretch>
            <a:fillRect/>
          </a:stretch>
        </p:blipFill>
        <p:spPr bwMode="auto">
          <a:xfrm>
            <a:off x="5934075" y="1673226"/>
            <a:ext cx="2625725" cy="1862137"/>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result_4"/>
          <p:cNvPicPr>
            <a:picLocks noChangeAspect="1" noChangeArrowheads="1"/>
          </p:cNvPicPr>
          <p:nvPr/>
        </p:nvPicPr>
        <p:blipFill>
          <a:blip r:embed="rId4" cstate="print">
            <a:extLst>
              <a:ext uri="{28A0092B-C50C-407E-A947-70E740481C1C}">
                <a14:useLocalDpi xmlns:a14="http://schemas.microsoft.com/office/drawing/2010/main" val="0"/>
              </a:ext>
            </a:extLst>
          </a:blip>
          <a:srcRect l="11484" t="4800" r="8028" b="11221"/>
          <a:stretch>
            <a:fillRect/>
          </a:stretch>
        </p:blipFill>
        <p:spPr bwMode="auto">
          <a:xfrm>
            <a:off x="2238375" y="3979863"/>
            <a:ext cx="2387600" cy="1866900"/>
          </a:xfrm>
          <a:prstGeom prst="rect">
            <a:avLst/>
          </a:prstGeom>
          <a:noFill/>
          <a:extLst>
            <a:ext uri="{909E8E84-426E-40DD-AFC4-6F175D3DCCD1}">
              <a14:hiddenFill xmlns:a14="http://schemas.microsoft.com/office/drawing/2010/main">
                <a:solidFill>
                  <a:srgbClr val="FFFFFF"/>
                </a:solidFill>
              </a14:hiddenFill>
            </a:ext>
          </a:extLst>
        </p:spPr>
      </p:pic>
      <p:pic>
        <p:nvPicPr>
          <p:cNvPr id="4101" name="Picture 5" descr="result_3"/>
          <p:cNvPicPr>
            <a:picLocks noChangeAspect="1" noChangeArrowheads="1"/>
          </p:cNvPicPr>
          <p:nvPr/>
        </p:nvPicPr>
        <p:blipFill>
          <a:blip r:embed="rId5" cstate="print">
            <a:extLst>
              <a:ext uri="{28A0092B-C50C-407E-A947-70E740481C1C}">
                <a14:useLocalDpi xmlns:a14="http://schemas.microsoft.com/office/drawing/2010/main" val="0"/>
              </a:ext>
            </a:extLst>
          </a:blip>
          <a:srcRect l="12361" t="9247" r="8281" b="15894"/>
          <a:stretch>
            <a:fillRect/>
          </a:stretch>
        </p:blipFill>
        <p:spPr bwMode="auto">
          <a:xfrm>
            <a:off x="5935662" y="3990976"/>
            <a:ext cx="2624138" cy="18557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327507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993730" y="875806"/>
            <a:ext cx="1627369" cy="769441"/>
          </a:xfrm>
          <a:prstGeom prst="rect">
            <a:avLst/>
          </a:prstGeom>
        </p:spPr>
        <p:txBody>
          <a:bodyPr wrap="none">
            <a:spAutoFit/>
          </a:bodyPr>
          <a:lstStyle/>
          <a:p>
            <a:pPr algn="ctr"/>
            <a:r>
              <a:rPr lang="en-US" altLang="zh-CN" sz="4400" dirty="0">
                <a:latin typeface="Times New Roman" panose="02020603050405020304" pitchFamily="18" charset="0"/>
                <a:ea typeface="华文彩云" panose="02010800040101010101" pitchFamily="2" charset="-122"/>
              </a:rPr>
              <a:t>R</a:t>
            </a:r>
            <a:r>
              <a:rPr lang="en-US" altLang="zh-CN" sz="4400" dirty="0" smtClean="0">
                <a:latin typeface="Times New Roman" panose="02020603050405020304" pitchFamily="18" charset="0"/>
                <a:ea typeface="华文彩云" panose="02010800040101010101" pitchFamily="2" charset="-122"/>
              </a:rPr>
              <a:t>esult</a:t>
            </a:r>
            <a:endParaRPr lang="zh-CN" altLang="en-US" sz="4400" dirty="0"/>
          </a:p>
        </p:txBody>
      </p:sp>
      <p:pic>
        <p:nvPicPr>
          <p:cNvPr id="7" name="图片 6"/>
          <p:cNvPicPr/>
          <p:nvPr/>
        </p:nvPicPr>
        <p:blipFill>
          <a:blip r:embed="rId2"/>
          <a:stretch>
            <a:fillRect/>
          </a:stretch>
        </p:blipFill>
        <p:spPr>
          <a:xfrm>
            <a:off x="2387600" y="4074160"/>
            <a:ext cx="2422525" cy="1885315"/>
          </a:xfrm>
          <a:prstGeom prst="rect">
            <a:avLst/>
          </a:prstGeom>
        </p:spPr>
      </p:pic>
      <p:pic>
        <p:nvPicPr>
          <p:cNvPr id="8" name="图片 7"/>
          <p:cNvPicPr/>
          <p:nvPr/>
        </p:nvPicPr>
        <p:blipFill>
          <a:blip r:embed="rId3"/>
          <a:stretch>
            <a:fillRect/>
          </a:stretch>
        </p:blipFill>
        <p:spPr>
          <a:xfrm>
            <a:off x="6621099" y="1603654"/>
            <a:ext cx="2719070" cy="1923415"/>
          </a:xfrm>
          <a:prstGeom prst="rect">
            <a:avLst/>
          </a:prstGeom>
        </p:spPr>
      </p:pic>
      <p:pic>
        <p:nvPicPr>
          <p:cNvPr id="9" name="图片 8"/>
          <p:cNvPicPr/>
          <p:nvPr/>
        </p:nvPicPr>
        <p:blipFill>
          <a:blip r:embed="rId4"/>
          <a:stretch>
            <a:fillRect/>
          </a:stretch>
        </p:blipFill>
        <p:spPr>
          <a:xfrm>
            <a:off x="6621099" y="4102417"/>
            <a:ext cx="2671445" cy="1828800"/>
          </a:xfrm>
          <a:prstGeom prst="rect">
            <a:avLst/>
          </a:prstGeom>
        </p:spPr>
      </p:pic>
      <p:pic>
        <p:nvPicPr>
          <p:cNvPr id="10" name="图片 9"/>
          <p:cNvPicPr/>
          <p:nvPr/>
        </p:nvPicPr>
        <p:blipFill>
          <a:blip r:embed="rId5"/>
          <a:stretch>
            <a:fillRect/>
          </a:stretch>
        </p:blipFill>
        <p:spPr>
          <a:xfrm>
            <a:off x="2455545" y="1645247"/>
            <a:ext cx="2354580" cy="1840230"/>
          </a:xfrm>
          <a:prstGeom prst="rect">
            <a:avLst/>
          </a:prstGeom>
        </p:spPr>
      </p:pic>
    </p:spTree>
    <p:extLst>
      <p:ext uri="{BB962C8B-B14F-4D97-AF65-F5344CB8AC3E}">
        <p14:creationId xmlns:p14="http://schemas.microsoft.com/office/powerpoint/2010/main" val="428247764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4666795" y="726765"/>
            <a:ext cx="2661306" cy="769441"/>
          </a:xfrm>
          <a:prstGeom prst="rect">
            <a:avLst/>
          </a:prstGeom>
        </p:spPr>
        <p:txBody>
          <a:bodyPr wrap="none">
            <a:spAutoFit/>
          </a:bodyPr>
          <a:lstStyle/>
          <a:p>
            <a:pPr algn="ctr"/>
            <a:r>
              <a:rPr lang="en-US" altLang="zh-CN" sz="4400" dirty="0" smtClean="0">
                <a:latin typeface="Times New Roman" panose="02020603050405020304" pitchFamily="18" charset="0"/>
                <a:ea typeface="华文彩云" panose="02010800040101010101" pitchFamily="2" charset="-122"/>
              </a:rPr>
              <a:t>Discussion</a:t>
            </a:r>
            <a:endParaRPr lang="zh-CN" altLang="en-US" sz="4400" dirty="0"/>
          </a:p>
        </p:txBody>
      </p:sp>
      <p:sp>
        <p:nvSpPr>
          <p:cNvPr id="3" name="矩形 2"/>
          <p:cNvSpPr/>
          <p:nvPr/>
        </p:nvSpPr>
        <p:spPr>
          <a:xfrm>
            <a:off x="762000" y="1443840"/>
            <a:ext cx="9372600" cy="5016758"/>
          </a:xfrm>
          <a:prstGeom prst="rect">
            <a:avLst/>
          </a:prstGeom>
        </p:spPr>
        <p:txBody>
          <a:bodyPr wrap="square">
            <a:spAutoFit/>
          </a:bodyPr>
          <a:lstStyle/>
          <a:p>
            <a:pPr algn="just">
              <a:spcAft>
                <a:spcPts val="0"/>
              </a:spcAft>
            </a:pPr>
            <a:r>
              <a:rPr lang="en-US" altLang="zh-CN" sz="2000" kern="100" dirty="0" smtClean="0">
                <a:latin typeface="Times New Roman" panose="02020603050405020304" pitchFamily="18" charset="0"/>
                <a:ea typeface="华文彩云" panose="02010800040101010101" pitchFamily="2" charset="-122"/>
                <a:cs typeface="Times New Roman" panose="02020603050405020304" pitchFamily="18" charset="0"/>
              </a:rPr>
              <a:t>For </a:t>
            </a:r>
            <a:r>
              <a:rPr lang="en-US" altLang="zh-CN" sz="2000" kern="100" dirty="0">
                <a:latin typeface="Times New Roman" panose="02020603050405020304" pitchFamily="18" charset="0"/>
                <a:ea typeface="华文彩云" panose="02010800040101010101" pitchFamily="2" charset="-122"/>
                <a:cs typeface="Times New Roman" panose="02020603050405020304" pitchFamily="18" charset="0"/>
              </a:rPr>
              <a:t>HE, it is a histogram equalization of the image globally, so the image will generally increase the brightness. Because after the equalization, the dark places will be weakened. </a:t>
            </a:r>
            <a:endParaRPr lang="en-US" altLang="zh-CN" sz="2000" kern="100" dirty="0" smtClean="0">
              <a:latin typeface="Times New Roman" panose="02020603050405020304" pitchFamily="18" charset="0"/>
              <a:ea typeface="华文彩云" panose="02010800040101010101" pitchFamily="2" charset="-122"/>
              <a:cs typeface="Times New Roman" panose="02020603050405020304" pitchFamily="18" charset="0"/>
            </a:endParaRPr>
          </a:p>
          <a:p>
            <a:pPr algn="just">
              <a:spcAft>
                <a:spcPts val="0"/>
              </a:spcAft>
            </a:pPr>
            <a:endParaRPr lang="en-US" altLang="zh-CN" sz="2000" kern="100" dirty="0" smtClean="0">
              <a:latin typeface="Times New Roman" panose="02020603050405020304" pitchFamily="18" charset="0"/>
              <a:ea typeface="华文彩云" panose="02010800040101010101" pitchFamily="2" charset="-122"/>
              <a:cs typeface="Times New Roman" panose="02020603050405020304" pitchFamily="18" charset="0"/>
            </a:endParaRPr>
          </a:p>
          <a:p>
            <a:pPr algn="just">
              <a:spcAft>
                <a:spcPts val="0"/>
              </a:spcAft>
            </a:pPr>
            <a:r>
              <a:rPr lang="en-US" altLang="zh-CN" sz="2000" kern="100" dirty="0" smtClean="0">
                <a:latin typeface="Times New Roman" panose="02020603050405020304" pitchFamily="18" charset="0"/>
                <a:cs typeface="Times New Roman" panose="02020603050405020304" pitchFamily="18" charset="0"/>
              </a:rPr>
              <a:t>AHE </a:t>
            </a:r>
            <a:r>
              <a:rPr lang="en-US" altLang="zh-CN" sz="2000" kern="100" dirty="0">
                <a:latin typeface="Times New Roman" panose="02020603050405020304" pitchFamily="18" charset="0"/>
                <a:cs typeface="Times New Roman" panose="02020603050405020304" pitchFamily="18" charset="0"/>
              </a:rPr>
              <a:t>improve the local contrast and edge of the image to get more details. However, the problem of AHE is that while enhancing the contrast, it also amplifies the noise of the image. So it looks like there are a lot of borders. </a:t>
            </a:r>
            <a:endParaRPr lang="en-US" altLang="zh-CN" sz="2000" kern="100" dirty="0" smtClean="0">
              <a:latin typeface="Times New Roman" panose="02020603050405020304" pitchFamily="18" charset="0"/>
              <a:cs typeface="Times New Roman" panose="02020603050405020304" pitchFamily="18" charset="0"/>
            </a:endParaRPr>
          </a:p>
          <a:p>
            <a:pPr algn="just">
              <a:spcAft>
                <a:spcPts val="0"/>
              </a:spcAft>
            </a:pPr>
            <a:endParaRPr lang="en-US" altLang="zh-CN" sz="2000" kern="100" dirty="0" smtClean="0">
              <a:latin typeface="Times New Roman" panose="02020603050405020304" pitchFamily="18" charset="0"/>
              <a:cs typeface="Times New Roman" panose="02020603050405020304" pitchFamily="18" charset="0"/>
            </a:endParaRPr>
          </a:p>
          <a:p>
            <a:pPr algn="just">
              <a:spcAft>
                <a:spcPts val="0"/>
              </a:spcAft>
            </a:pPr>
            <a:r>
              <a:rPr lang="en-US" altLang="zh-CN" sz="2000" kern="100" dirty="0" smtClean="0">
                <a:latin typeface="Times New Roman" panose="02020603050405020304" pitchFamily="18" charset="0"/>
                <a:cs typeface="Times New Roman" panose="02020603050405020304" pitchFamily="18" charset="0"/>
              </a:rPr>
              <a:t>When </a:t>
            </a:r>
            <a:r>
              <a:rPr lang="en-US" altLang="zh-CN" sz="2000" kern="100" dirty="0">
                <a:latin typeface="Times New Roman" panose="02020603050405020304" pitchFamily="18" charset="0"/>
                <a:cs typeface="Times New Roman" panose="02020603050405020304" pitchFamily="18" charset="0"/>
              </a:rPr>
              <a:t>using CLAHE, because the interpolation method is used, the image will look smoother. </a:t>
            </a:r>
            <a:endParaRPr lang="en-US" altLang="zh-CN" sz="2000" kern="100" dirty="0" smtClean="0">
              <a:latin typeface="Times New Roman" panose="02020603050405020304" pitchFamily="18" charset="0"/>
              <a:cs typeface="Times New Roman" panose="02020603050405020304" pitchFamily="18" charset="0"/>
            </a:endParaRPr>
          </a:p>
          <a:p>
            <a:pPr algn="just">
              <a:spcAft>
                <a:spcPts val="0"/>
              </a:spcAft>
            </a:pPr>
            <a:endParaRPr lang="en-US" altLang="zh-CN" sz="2000" kern="100" dirty="0" smtClean="0">
              <a:latin typeface="Times New Roman" panose="02020603050405020304" pitchFamily="18" charset="0"/>
              <a:cs typeface="Times New Roman" panose="02020603050405020304" pitchFamily="18" charset="0"/>
            </a:endParaRPr>
          </a:p>
          <a:p>
            <a:pPr algn="just">
              <a:spcAft>
                <a:spcPts val="0"/>
              </a:spcAft>
            </a:pPr>
            <a:r>
              <a:rPr lang="en-US" altLang="zh-CN" sz="2000" kern="100" dirty="0" smtClean="0">
                <a:latin typeface="Times New Roman" panose="02020603050405020304" pitchFamily="18" charset="0"/>
                <a:cs typeface="Times New Roman" panose="02020603050405020304" pitchFamily="18" charset="0"/>
              </a:rPr>
              <a:t>But </a:t>
            </a:r>
            <a:r>
              <a:rPr lang="en-US" altLang="zh-CN" sz="2000" kern="100" dirty="0">
                <a:latin typeface="Times New Roman" panose="02020603050405020304" pitchFamily="18" charset="0"/>
                <a:cs typeface="Times New Roman" panose="02020603050405020304" pitchFamily="18" charset="0"/>
              </a:rPr>
              <a:t>for HE and AHE or CLAHE, HE improves brightness in the original dark part, but weaker than AHE and CLAHE. But in vision, I think HE looks better. </a:t>
            </a:r>
            <a:endParaRPr lang="en-US" altLang="zh-CN" sz="2000" kern="100" dirty="0" smtClean="0">
              <a:latin typeface="Times New Roman" panose="02020603050405020304" pitchFamily="18" charset="0"/>
              <a:cs typeface="Times New Roman" panose="02020603050405020304" pitchFamily="18" charset="0"/>
            </a:endParaRPr>
          </a:p>
          <a:p>
            <a:pPr algn="just">
              <a:spcAft>
                <a:spcPts val="0"/>
              </a:spcAft>
            </a:pPr>
            <a:endParaRPr lang="en-US" altLang="zh-CN" sz="2000" kern="100" dirty="0" smtClean="0">
              <a:latin typeface="Times New Roman" panose="02020603050405020304" pitchFamily="18" charset="0"/>
              <a:cs typeface="Times New Roman" panose="02020603050405020304" pitchFamily="18" charset="0"/>
            </a:endParaRPr>
          </a:p>
          <a:p>
            <a:pPr algn="just">
              <a:spcAft>
                <a:spcPts val="0"/>
              </a:spcAft>
            </a:pPr>
            <a:r>
              <a:rPr lang="en-US" altLang="zh-CN" sz="2000" kern="100" dirty="0" smtClean="0">
                <a:latin typeface="Times New Roman" panose="02020603050405020304" pitchFamily="18" charset="0"/>
                <a:cs typeface="Times New Roman" panose="02020603050405020304" pitchFamily="18" charset="0"/>
              </a:rPr>
              <a:t>For </a:t>
            </a:r>
            <a:r>
              <a:rPr lang="en-US" altLang="zh-CN" sz="2000" kern="100" dirty="0">
                <a:latin typeface="Times New Roman" panose="02020603050405020304" pitchFamily="18" charset="0"/>
                <a:cs typeface="Times New Roman" panose="02020603050405020304" pitchFamily="18" charset="0"/>
              </a:rPr>
              <a:t>RGB model and HSI model, different window sizes create different styles. In my opinion, HSI is better than RGB in certain aspects, like in vision,</a:t>
            </a:r>
            <a:r>
              <a:rPr lang="en-US" altLang="zh-CN" sz="2000" kern="100" dirty="0">
                <a:latin typeface="Calibri" panose="020F0502020204030204" pitchFamily="34" charset="0"/>
                <a:cs typeface="Times New Roman" panose="02020603050405020304" pitchFamily="18" charset="0"/>
              </a:rPr>
              <a:t> </a:t>
            </a:r>
            <a:r>
              <a:rPr lang="en-US" altLang="zh-CN" sz="2000" kern="100" dirty="0">
                <a:latin typeface="Times New Roman" panose="02020603050405020304" pitchFamily="18" charset="0"/>
                <a:cs typeface="Times New Roman" panose="02020603050405020304" pitchFamily="18" charset="0"/>
              </a:rPr>
              <a:t>contrast. Maybe it has distortion.</a:t>
            </a:r>
            <a:endParaRPr lang="zh-CN" altLang="zh-CN" sz="2000" kern="100" dirty="0">
              <a:latin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2377030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TotalTime>
  <Words>323</Words>
  <Application>Microsoft Office PowerPoint</Application>
  <PresentationFormat>宽屏</PresentationFormat>
  <Paragraphs>41</Paragraphs>
  <Slides>8</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8</vt:i4>
      </vt:variant>
    </vt:vector>
  </HeadingPairs>
  <TitlesOfParts>
    <vt:vector size="16" baseType="lpstr">
      <vt:lpstr>华文彩云</vt:lpstr>
      <vt:lpstr>宋体</vt:lpstr>
      <vt:lpstr>Arial</vt:lpstr>
      <vt:lpstr>Calibri</vt:lpstr>
      <vt:lpstr>Calibri Light</vt:lpstr>
      <vt:lpstr>Cambria Math</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wu deming</dc:creator>
  <cp:lastModifiedBy>wu deming</cp:lastModifiedBy>
  <cp:revision>12</cp:revision>
  <dcterms:created xsi:type="dcterms:W3CDTF">2019-10-12T14:38:45Z</dcterms:created>
  <dcterms:modified xsi:type="dcterms:W3CDTF">2019-11-08T15:25:40Z</dcterms:modified>
</cp:coreProperties>
</file>