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3" r:id="rId8"/>
    <p:sldId id="258" r:id="rId9"/>
    <p:sldId id="25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370667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2084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382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418833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67528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9992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359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73008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83633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1197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330B6D-025D-4E01-812F-4FAD5EFC73FC}"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392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30B6D-025D-4E01-812F-4FAD5EFC73FC}"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54661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37199" y="726765"/>
            <a:ext cx="3520516"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Haze Removal</a:t>
            </a:r>
            <a:endParaRPr lang="en-US" altLang="zh-CN" sz="4400" dirty="0" smtClean="0">
              <a:effectLst/>
              <a:latin typeface="Times New Roman" panose="02020603050405020304" pitchFamily="18" charset="0"/>
              <a:ea typeface="华文彩云" panose="02010800040101010101" pitchFamily="2" charset="-122"/>
            </a:endParaRPr>
          </a:p>
        </p:txBody>
      </p:sp>
      <p:sp>
        <p:nvSpPr>
          <p:cNvPr id="8" name="下箭头 7"/>
          <p:cNvSpPr/>
          <p:nvPr/>
        </p:nvSpPr>
        <p:spPr>
          <a:xfrm>
            <a:off x="5434468" y="4131772"/>
            <a:ext cx="67552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434468" y="5046172"/>
            <a:ext cx="1805049" cy="1107996"/>
          </a:xfrm>
          <a:prstGeom prst="rect">
            <a:avLst/>
          </a:prstGeom>
          <a:noFill/>
        </p:spPr>
        <p:txBody>
          <a:bodyPr wrap="square" rtlCol="0">
            <a:spAutoFit/>
          </a:bodyPr>
          <a:lstStyle/>
          <a:p>
            <a:r>
              <a:rPr lang="zh-CN" altLang="en-US" sz="6600" dirty="0" smtClean="0"/>
              <a:t>？</a:t>
            </a:r>
            <a:endParaRPr lang="zh-CN" altLang="en-US" sz="6600" dirty="0"/>
          </a:p>
        </p:txBody>
      </p:sp>
      <p:sp>
        <p:nvSpPr>
          <p:cNvPr id="3" name="文本框 2"/>
          <p:cNvSpPr txBox="1"/>
          <p:nvPr/>
        </p:nvSpPr>
        <p:spPr>
          <a:xfrm>
            <a:off x="6121866" y="4131772"/>
            <a:ext cx="2582747" cy="584775"/>
          </a:xfrm>
          <a:prstGeom prst="rect">
            <a:avLst/>
          </a:prstGeom>
          <a:noFill/>
          <a:ln>
            <a:noFill/>
          </a:ln>
        </p:spPr>
        <p:txBody>
          <a:bodyPr wrap="square" rtlCol="0">
            <a:spAutoFit/>
          </a:bodyPr>
          <a:lstStyle/>
          <a:p>
            <a:r>
              <a:rPr lang="en-US" altLang="zh-CN" sz="3200" dirty="0" smtClean="0"/>
              <a:t>Without Haze</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183" y="1496206"/>
            <a:ext cx="2895600" cy="25336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371" y="1619990"/>
            <a:ext cx="3203697" cy="2284493"/>
          </a:xfrm>
          <a:prstGeom prst="rect">
            <a:avLst/>
          </a:prstGeom>
        </p:spPr>
      </p:pic>
      <p:sp>
        <p:nvSpPr>
          <p:cNvPr id="2" name="文本框 1"/>
          <p:cNvSpPr txBox="1"/>
          <p:nvPr/>
        </p:nvSpPr>
        <p:spPr>
          <a:xfrm>
            <a:off x="7623958" y="5046172"/>
            <a:ext cx="2933206" cy="707886"/>
          </a:xfrm>
          <a:prstGeom prst="rect">
            <a:avLst/>
          </a:prstGeom>
          <a:noFill/>
        </p:spPr>
        <p:txBody>
          <a:bodyPr wrap="square" rtlCol="0">
            <a:spAutoFit/>
          </a:bodyPr>
          <a:lstStyle/>
          <a:p>
            <a:r>
              <a:rPr lang="zh-CN" altLang="en-US" sz="2000" dirty="0" smtClean="0"/>
              <a:t>吴德明</a:t>
            </a:r>
            <a:endParaRPr lang="en-US" altLang="zh-CN" sz="2000" dirty="0" smtClean="0"/>
          </a:p>
          <a:p>
            <a:r>
              <a:rPr lang="en-US" altLang="zh-CN" sz="2000" dirty="0" smtClean="0"/>
              <a:t>2019232111</a:t>
            </a:r>
            <a:endParaRPr lang="zh-CN" altLang="en-US" sz="2000" dirty="0"/>
          </a:p>
        </p:txBody>
      </p:sp>
    </p:spTree>
    <p:extLst>
      <p:ext uri="{BB962C8B-B14F-4D97-AF65-F5344CB8AC3E}">
        <p14:creationId xmlns:p14="http://schemas.microsoft.com/office/powerpoint/2010/main" val="272734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a:t>Dark Channel Prior</a:t>
            </a:r>
            <a:endParaRPr lang="zh-CN" altLang="en-US" sz="2400" dirty="0"/>
          </a:p>
        </p:txBody>
      </p:sp>
      <p:grpSp>
        <p:nvGrpSpPr>
          <p:cNvPr id="2" name="Group 2"/>
          <p:cNvGrpSpPr>
            <a:grpSpLocks/>
          </p:cNvGrpSpPr>
          <p:nvPr/>
        </p:nvGrpSpPr>
        <p:grpSpPr bwMode="auto">
          <a:xfrm>
            <a:off x="6859599" y="1815132"/>
            <a:ext cx="4878388" cy="1366838"/>
            <a:chOff x="1809" y="1440"/>
            <a:chExt cx="7682" cy="2153"/>
          </a:xfrm>
        </p:grpSpPr>
        <p:pic>
          <p:nvPicPr>
            <p:cNvPr id="1027"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 y="1593"/>
              <a:ext cx="3858" cy="1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 y="1440"/>
              <a:ext cx="3454" cy="21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组合 9"/>
          <p:cNvGrpSpPr/>
          <p:nvPr/>
        </p:nvGrpSpPr>
        <p:grpSpPr>
          <a:xfrm>
            <a:off x="6867062" y="3317617"/>
            <a:ext cx="4885054" cy="1381125"/>
            <a:chOff x="0" y="0"/>
            <a:chExt cx="4885579" cy="1381125"/>
          </a:xfrm>
        </p:grpSpPr>
        <p:pic>
          <p:nvPicPr>
            <p:cNvPr id="11" name="图片 10"/>
            <p:cNvPicPr>
              <a:picLocks noChangeAspect="1"/>
            </p:cNvPicPr>
            <p:nvPr/>
          </p:nvPicPr>
          <p:blipFill>
            <a:blip r:embed="rId4"/>
            <a:stretch>
              <a:fillRect/>
            </a:stretch>
          </p:blipFill>
          <p:spPr>
            <a:xfrm>
              <a:off x="2679589" y="0"/>
              <a:ext cx="2205990" cy="1381125"/>
            </a:xfrm>
            <a:prstGeom prst="rect">
              <a:avLst/>
            </a:prstGeom>
          </p:spPr>
        </p:pic>
        <p:pic>
          <p:nvPicPr>
            <p:cNvPr id="13" name="图片 12"/>
            <p:cNvPicPr>
              <a:picLocks noChangeAspect="1"/>
            </p:cNvPicPr>
            <p:nvPr/>
          </p:nvPicPr>
          <p:blipFill>
            <a:blip r:embed="rId5"/>
            <a:stretch>
              <a:fillRect/>
            </a:stretch>
          </p:blipFill>
          <p:spPr>
            <a:xfrm>
              <a:off x="0" y="95416"/>
              <a:ext cx="2456180" cy="1152525"/>
            </a:xfrm>
            <a:prstGeom prst="rect">
              <a:avLst/>
            </a:prstGeom>
          </p:spPr>
        </p:pic>
      </p:grpSp>
      <mc:AlternateContent xmlns:mc="http://schemas.openxmlformats.org/markup-compatibility/2006" xmlns:a14="http://schemas.microsoft.com/office/drawing/2010/main">
        <mc:Choice Requires="a14">
          <p:sp>
            <p:nvSpPr>
              <p:cNvPr id="3" name="矩形 2"/>
              <p:cNvSpPr/>
              <p:nvPr/>
            </p:nvSpPr>
            <p:spPr>
              <a:xfrm>
                <a:off x="629393" y="2813893"/>
                <a:ext cx="5542808" cy="5991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𝐽</m:t>
                          </m:r>
                        </m:e>
                        <m:sup>
                          <m:r>
                            <a:rPr lang="zh-CN" altLang="en-US" i="1">
                              <a:latin typeface="Cambria Math" panose="02040503050406030204" pitchFamily="18" charset="0"/>
                            </a:rPr>
                            <m:t>𝑑𝑎𝑟𝑘</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𝑏</m:t>
                                  </m:r>
                                </m:e>
                              </m:d>
                            </m:lim>
                          </m:limLow>
                        </m:fName>
                        <m:e>
                          <m:d>
                            <m:dPr>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𝑦</m:t>
                                      </m:r>
                                      <m:r>
                                        <a:rPr lang="zh-CN" altLang="en-US" i="0">
                                          <a:latin typeface="Cambria Math" panose="02040503050406030204" pitchFamily="18" charset="0"/>
                                        </a:rPr>
                                        <m:t>∈</m:t>
                                      </m:r>
                                      <m:r>
                                        <m:rPr>
                                          <m:sty m:val="p"/>
                                        </m:rPr>
                                        <a:rPr lang="zh-CN" altLang="en-US" i="0">
                                          <a:latin typeface="Cambria Math" panose="02040503050406030204" pitchFamily="18" charset="0"/>
                                        </a:rPr>
                                        <m:t>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lim>
                                  </m:limLow>
                                </m:fName>
                                <m:e>
                                  <m:sSup>
                                    <m:sSupPr>
                                      <m:ctrlPr>
                                        <a:rPr lang="zh-CN" altLang="en-US" i="1">
                                          <a:latin typeface="Cambria Math" panose="02040503050406030204" pitchFamily="18" charset="0"/>
                                        </a:rPr>
                                      </m:ctrlPr>
                                    </m:sSupPr>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𝐽</m:t>
                                          </m:r>
                                        </m:e>
                                      </m:d>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𝑦</m:t>
                                      </m:r>
                                    </m:e>
                                  </m:d>
                                </m:e>
                              </m:func>
                              <m:r>
                                <a:rPr lang="zh-CN" altLang="en-US" i="0">
                                  <a:latin typeface="Cambria Math" panose="02040503050406030204" pitchFamily="18" charset="0"/>
                                </a:rPr>
                                <m:t>)</m:t>
                              </m:r>
                            </m:e>
                          </m:d>
                        </m:e>
                      </m:func>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29393" y="2813893"/>
                <a:ext cx="5542808" cy="59913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30214" y="3594484"/>
                <a:ext cx="5613463" cy="1576201"/>
              </a:xfrm>
              <a:prstGeom prst="rect">
                <a:avLst/>
              </a:prstGeom>
            </p:spPr>
            <p:txBody>
              <a:bodyPr wrap="square">
                <a:spAutoFit/>
              </a:bodyPr>
              <a:lstStyle/>
              <a:p>
                <a:pPr algn="just"/>
                <a:r>
                  <a:rPr lang="en-US" altLang="zh-CN" sz="2400" dirty="0"/>
                  <a:t>where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𝐽</m:t>
                        </m:r>
                      </m:e>
                      <m:sup>
                        <m:r>
                          <a:rPr lang="en-US" altLang="zh-CN" sz="2400" i="1">
                            <a:latin typeface="Cambria Math" panose="02040503050406030204" pitchFamily="18" charset="0"/>
                          </a:rPr>
                          <m:t>𝑐</m:t>
                        </m:r>
                      </m:sup>
                    </m:sSup>
                  </m:oMath>
                </a14:m>
                <a:r>
                  <a:rPr lang="en-US" altLang="zh-CN" sz="2400" dirty="0"/>
                  <a:t> is a color channel of J and</a:t>
                </a:r>
                <a14:m>
                  <m:oMath xmlns:m="http://schemas.openxmlformats.org/officeDocument/2006/math">
                    <m:r>
                      <a:rPr lang="en-US" altLang="zh-CN" sz="2400">
                        <a:latin typeface="Cambria Math" panose="02040503050406030204" pitchFamily="18" charset="0"/>
                      </a:rPr>
                      <m:t> </m:t>
                    </m:r>
                    <m:r>
                      <m:rPr>
                        <m:sty m:val="p"/>
                      </m:rPr>
                      <a:rPr lang="en-US" altLang="zh-CN" sz="2400">
                        <a:latin typeface="Cambria Math" panose="02040503050406030204" pitchFamily="18" charset="0"/>
                      </a:rPr>
                      <m:t>Ω</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en-US" altLang="zh-CN" sz="2400" dirty="0"/>
                  <a:t> is a local patch centered at x. The intensity of </a:t>
                </a:r>
                <a14:m>
                  <m:oMath xmlns:m="http://schemas.openxmlformats.org/officeDocument/2006/math">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𝐽</m:t>
                        </m:r>
                      </m:e>
                      <m:sup>
                        <m:r>
                          <a:rPr lang="zh-CN" altLang="en-US" sz="2400" i="1">
                            <a:latin typeface="Cambria Math" panose="02040503050406030204" pitchFamily="18" charset="0"/>
                          </a:rPr>
                          <m:t>𝑑𝑎𝑟𝑘</m:t>
                        </m:r>
                      </m:sup>
                    </m:sSup>
                  </m:oMath>
                </a14:m>
                <a:r>
                  <a:rPr lang="en-US" altLang="zh-CN" sz="2400" dirty="0"/>
                  <a:t> is low and tends to be </a:t>
                </a:r>
                <a:r>
                  <a:rPr lang="en-US" altLang="zh-CN" sz="2400" dirty="0" smtClean="0"/>
                  <a:t>zero </a:t>
                </a:r>
                <a:r>
                  <a:rPr lang="en-US" altLang="zh-CN" sz="2400" dirty="0"/>
                  <a:t>if J is a haze-free outdoor image and without sky.</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030214" y="3594484"/>
                <a:ext cx="5613463" cy="1576201"/>
              </a:xfrm>
              <a:prstGeom prst="rect">
                <a:avLst/>
              </a:prstGeom>
              <a:blipFill rotWithShape="0">
                <a:blip r:embed="rId7"/>
                <a:stretch>
                  <a:fillRect l="-1737" t="-3101" r="-1629" b="-8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07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a:t>Haze Removal Background</a:t>
            </a:r>
            <a:endParaRPr lang="zh-CN" altLang="en-US" sz="2400" dirty="0"/>
          </a:p>
        </p:txBody>
      </p:sp>
      <p:sp>
        <p:nvSpPr>
          <p:cNvPr id="3" name="Rectangle 9"/>
          <p:cNvSpPr>
            <a:spLocks noChangeArrowheads="1"/>
          </p:cNvSpPr>
          <p:nvPr/>
        </p:nvSpPr>
        <p:spPr bwMode="auto">
          <a:xfrm>
            <a:off x="1626415" y="2194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0"/>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12"/>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13"/>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矩形 19"/>
          <p:cNvSpPr/>
          <p:nvPr/>
        </p:nvSpPr>
        <p:spPr>
          <a:xfrm>
            <a:off x="2956119" y="5240578"/>
            <a:ext cx="6096000" cy="1631216"/>
          </a:xfrm>
          <a:prstGeom prst="rect">
            <a:avLst/>
          </a:prstGeom>
        </p:spPr>
        <p:txBody>
          <a:bodyPr>
            <a:spAutoFit/>
          </a:bodyPr>
          <a:lstStyle/>
          <a:p>
            <a:pPr indent="266700"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a:latin typeface="Times New Roman" panose="02020603050405020304" pitchFamily="18" charset="0"/>
              <a:cs typeface="Times New Roman" panose="02020603050405020304" pitchFamily="18" charset="0"/>
            </a:endParaRPr>
          </a:p>
          <a:p>
            <a:pPr indent="266700" algn="just">
              <a:spcAft>
                <a:spcPts val="0"/>
              </a:spcAft>
            </a:pPr>
            <a:endParaRPr lang="zh-CN" altLang="zh-CN" sz="2000" kern="100" dirty="0">
              <a:latin typeface="Calibri" panose="020F0502020204030204" pitchFamily="34" charset="0"/>
              <a:cs typeface="Times New Roman" panose="02020603050405020304" pitchFamily="18" charset="0"/>
            </a:endParaRPr>
          </a:p>
        </p:txBody>
      </p:sp>
      <p:pic>
        <p:nvPicPr>
          <p:cNvPr id="2050" name="Picture 2" descr="v2-1b2bdaa8ac2e81b286a3c116b5705039_h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445" y="2045964"/>
            <a:ext cx="4367213" cy="23129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1676626" y="2651749"/>
                <a:ext cx="321665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m:rPr>
                              <m:sty m:val="p"/>
                            </m:rPr>
                            <a:rPr lang="zh-CN" altLang="en-US">
                              <a:latin typeface="Cambria Math" panose="02040503050406030204" pitchFamily="18" charset="0"/>
                            </a:rPr>
                            <m:t>I</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r>
                            <a:rPr lang="zh-CN" altLang="en-US" i="0">
                              <a:latin typeface="Cambria Math" panose="02040503050406030204" pitchFamily="18" charset="0"/>
                            </a:rPr>
                            <m:t>(1−</m:t>
                          </m:r>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676626" y="2651749"/>
                <a:ext cx="3216650" cy="404983"/>
              </a:xfrm>
              <a:prstGeom prst="rect">
                <a:avLst/>
              </a:prstGeom>
              <a:blipFill rotWithShape="0">
                <a:blip r:embed="rId3"/>
                <a:stretch>
                  <a:fillRect t="-156061" r="-19508" b="-233333"/>
                </a:stretch>
              </a:blipFill>
            </p:spPr>
            <p:txBody>
              <a:bodyPr/>
              <a:lstStyle/>
              <a:p>
                <a:r>
                  <a:rPr lang="zh-CN" altLang="en-US">
                    <a:noFill/>
                  </a:rPr>
                  <a:t> </a:t>
                </a:r>
              </a:p>
            </p:txBody>
          </p:sp>
        </mc:Fallback>
      </mc:AlternateContent>
      <p:sp>
        <p:nvSpPr>
          <p:cNvPr id="5" name="矩形 4"/>
          <p:cNvSpPr/>
          <p:nvPr/>
        </p:nvSpPr>
        <p:spPr>
          <a:xfrm>
            <a:off x="1030214" y="3350092"/>
            <a:ext cx="5599186" cy="2677656"/>
          </a:xfrm>
          <a:prstGeom prst="rect">
            <a:avLst/>
          </a:prstGeom>
        </p:spPr>
        <p:txBody>
          <a:bodyPr wrap="square">
            <a:spAutoFit/>
          </a:bodyPr>
          <a:lstStyle/>
          <a:p>
            <a:pPr algn="just"/>
            <a:r>
              <a:rPr lang="en-US" altLang="zh-CN" sz="2400" dirty="0"/>
              <a:t>where I(x) is the observed intensity, J(x) is the scene radiance, A is the global atmospheric light, and t(x) is the medium transmission describing the portion of the light that is not scattered and reaches the camera. The goal of haze removal is to recover J(x), A, and t(x) from I(x). </a:t>
            </a:r>
            <a:endParaRPr lang="zh-CN" altLang="en-US" sz="2400" dirty="0"/>
          </a:p>
        </p:txBody>
      </p:sp>
    </p:spTree>
    <p:extLst>
      <p:ext uri="{BB962C8B-B14F-4D97-AF65-F5344CB8AC3E}">
        <p14:creationId xmlns:p14="http://schemas.microsoft.com/office/powerpoint/2010/main" val="509563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5167386" cy="461665"/>
          </a:xfrm>
          <a:prstGeom prst="rect">
            <a:avLst/>
          </a:prstGeom>
          <a:noFill/>
        </p:spPr>
        <p:txBody>
          <a:bodyPr wrap="square" rtlCol="0">
            <a:spAutoFit/>
          </a:bodyPr>
          <a:lstStyle/>
          <a:p>
            <a:r>
              <a:rPr lang="en-US" altLang="zh-CN" sz="2400" dirty="0"/>
              <a:t>Haze Removal Using Dark Channel Prior</a:t>
            </a:r>
            <a:endParaRPr lang="zh-CN" altLang="en-US" sz="2400" dirty="0"/>
          </a:p>
        </p:txBody>
      </p:sp>
      <p:sp>
        <p:nvSpPr>
          <p:cNvPr id="4" name="矩形 3"/>
          <p:cNvSpPr/>
          <p:nvPr/>
        </p:nvSpPr>
        <p:spPr>
          <a:xfrm>
            <a:off x="1615681" y="2595723"/>
            <a:ext cx="8432565" cy="1938992"/>
          </a:xfrm>
          <a:prstGeom prst="rect">
            <a:avLst/>
          </a:prstGeom>
        </p:spPr>
        <p:txBody>
          <a:bodyPr wrap="none">
            <a:spAutoFit/>
          </a:bodyPr>
          <a:lstStyle/>
          <a:p>
            <a:r>
              <a:rPr lang="en-US" altLang="zh-CN" sz="2400" dirty="0" smtClean="0">
                <a:latin typeface="Times New Roman" panose="02020603050405020304" pitchFamily="18" charset="0"/>
              </a:rPr>
              <a:t>Estimating the Atmospheric Light</a:t>
            </a:r>
          </a:p>
          <a:p>
            <a:endParaRPr lang="en-US" altLang="zh-CN" sz="2400" dirty="0" smtClean="0">
              <a:latin typeface="Times New Roman" panose="02020603050405020304" pitchFamily="18" charset="0"/>
            </a:endParaRPr>
          </a:p>
          <a:p>
            <a:r>
              <a:rPr lang="en-US" altLang="zh-CN" sz="2400" dirty="0"/>
              <a:t> </a:t>
            </a:r>
            <a:r>
              <a:rPr lang="en-US" altLang="zh-CN" sz="2400" dirty="0" smtClean="0"/>
              <a:t>   1</a:t>
            </a:r>
            <a:r>
              <a:rPr lang="zh-CN" altLang="en-US" sz="2400" dirty="0" smtClean="0"/>
              <a:t>、</a:t>
            </a:r>
            <a:r>
              <a:rPr lang="en-US" altLang="zh-CN" sz="2400" dirty="0" smtClean="0"/>
              <a:t>the </a:t>
            </a:r>
            <a:r>
              <a:rPr lang="en-US" altLang="zh-CN" sz="2400" dirty="0"/>
              <a:t>top 0.1% brightest pixels in the dark channel are picked. </a:t>
            </a:r>
            <a:endParaRPr lang="en-US" altLang="zh-CN" sz="2400" dirty="0" smtClean="0"/>
          </a:p>
          <a:p>
            <a:r>
              <a:rPr lang="en-US" altLang="zh-CN" sz="2400" dirty="0" smtClean="0"/>
              <a:t>    2</a:t>
            </a:r>
            <a:r>
              <a:rPr lang="zh-CN" altLang="en-US" sz="2400" dirty="0" smtClean="0"/>
              <a:t>、</a:t>
            </a:r>
            <a:r>
              <a:rPr lang="en-US" altLang="zh-CN" sz="2400" dirty="0" smtClean="0"/>
              <a:t>Among </a:t>
            </a:r>
            <a:r>
              <a:rPr lang="en-US" altLang="zh-CN" sz="2400" dirty="0"/>
              <a:t>these pixels, </a:t>
            </a:r>
            <a:r>
              <a:rPr lang="en-US" altLang="zh-CN" sz="2400" dirty="0" smtClean="0"/>
              <a:t>the </a:t>
            </a:r>
            <a:r>
              <a:rPr lang="en-US" altLang="zh-CN" sz="2400" dirty="0"/>
              <a:t>pixels with highest intensity </a:t>
            </a:r>
            <a:endParaRPr lang="en-US" altLang="zh-CN" sz="2400" dirty="0" smtClean="0"/>
          </a:p>
          <a:p>
            <a:r>
              <a:rPr lang="en-US" altLang="zh-CN" sz="2400" dirty="0" smtClean="0"/>
              <a:t>    in </a:t>
            </a:r>
            <a:r>
              <a:rPr lang="en-US" altLang="zh-CN" sz="2400" dirty="0"/>
              <a:t>the input image </a:t>
            </a:r>
            <a:r>
              <a:rPr lang="en-US" altLang="zh-CN" sz="2400" i="1" dirty="0"/>
              <a:t>I</a:t>
            </a:r>
            <a:r>
              <a:rPr lang="en-US" altLang="zh-CN" sz="2400" dirty="0"/>
              <a:t> </a:t>
            </a:r>
            <a:r>
              <a:rPr lang="en-US" altLang="zh-CN" sz="2400" dirty="0" smtClean="0"/>
              <a:t>is </a:t>
            </a:r>
            <a:r>
              <a:rPr lang="en-US" altLang="zh-CN" sz="2400" dirty="0"/>
              <a:t>selected as the atmospheric light. </a:t>
            </a:r>
            <a:endParaRPr lang="zh-CN" altLang="en-US" sz="2400" dirty="0"/>
          </a:p>
        </p:txBody>
      </p:sp>
    </p:spTree>
    <p:extLst>
      <p:ext uri="{BB962C8B-B14F-4D97-AF65-F5344CB8AC3E}">
        <p14:creationId xmlns:p14="http://schemas.microsoft.com/office/powerpoint/2010/main" val="262045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5129286" cy="461665"/>
          </a:xfrm>
          <a:prstGeom prst="rect">
            <a:avLst/>
          </a:prstGeom>
          <a:noFill/>
        </p:spPr>
        <p:txBody>
          <a:bodyPr wrap="square" rtlCol="0">
            <a:spAutoFit/>
          </a:bodyPr>
          <a:lstStyle/>
          <a:p>
            <a:r>
              <a:rPr lang="en-US" altLang="zh-CN" sz="2400" dirty="0"/>
              <a:t>Haze Removal Using Dark Channel Prior</a:t>
            </a:r>
            <a:endParaRPr lang="zh-CN" altLang="en-US" sz="2400" dirty="0"/>
          </a:p>
        </p:txBody>
      </p:sp>
      <p:sp>
        <p:nvSpPr>
          <p:cNvPr id="6" name="矩形 5"/>
          <p:cNvSpPr/>
          <p:nvPr/>
        </p:nvSpPr>
        <p:spPr>
          <a:xfrm>
            <a:off x="1527362" y="2252023"/>
            <a:ext cx="5700215" cy="461665"/>
          </a:xfrm>
          <a:prstGeom prst="rect">
            <a:avLst/>
          </a:prstGeom>
        </p:spPr>
        <p:txBody>
          <a:bodyPr wrap="none">
            <a:spAutoFit/>
          </a:bodyPr>
          <a:lstStyle/>
          <a:p>
            <a:r>
              <a:rPr lang="en-US" altLang="zh-CN" sz="2400" dirty="0">
                <a:latin typeface="Times New Roman" panose="02020603050405020304" pitchFamily="18" charset="0"/>
              </a:rPr>
              <a:t>Estimating the Transmission and Recovering</a:t>
            </a:r>
            <a:endParaRPr lang="zh-CN" altLang="en-US" sz="2400" dirty="0"/>
          </a:p>
        </p:txBody>
      </p:sp>
      <mc:AlternateContent xmlns:mc="http://schemas.openxmlformats.org/markup-compatibility/2006" xmlns:a14="http://schemas.microsoft.com/office/drawing/2010/main">
        <mc:Choice Requires="a14">
          <p:sp>
            <p:nvSpPr>
              <p:cNvPr id="2" name="矩形 1"/>
              <p:cNvSpPr/>
              <p:nvPr/>
            </p:nvSpPr>
            <p:spPr>
              <a:xfrm>
                <a:off x="1527362" y="2746461"/>
                <a:ext cx="3364959"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𝐼</m:t>
                                      </m:r>
                                    </m:e>
                                    <m:sup>
                                      <m:r>
                                        <a:rPr lang="zh-CN" altLang="en-US" i="1">
                                          <a:latin typeface="Cambria Math" panose="02040503050406030204" pitchFamily="18" charset="0"/>
                                        </a:rPr>
                                        <m:t>𝑐</m:t>
                                      </m:r>
                                    </m:sup>
                                  </m:sSup>
                                  <m:r>
                                    <a:rPr lang="zh-CN" altLang="en-US" i="0">
                                      <a:latin typeface="Cambria Math" panose="02040503050406030204" pitchFamily="18" charset="0"/>
                                    </a:rPr>
                                    <m:t>(</m:t>
                                  </m:r>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𝐽</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)+(1−</m:t>
                          </m:r>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1527362" y="2746461"/>
                <a:ext cx="3364959" cy="80823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030214" y="3469505"/>
                <a:ext cx="8001000" cy="8082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𝑏</m:t>
                                      </m:r>
                                    </m:e>
                                  </m:d>
                                </m:lim>
                              </m:limLow>
                            </m:fName>
                            <m:e>
                              <m:d>
                                <m:dPr>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d>
                                        <m:dPr>
                                          <m:begChr m:val=""/>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lim>
                                          </m:limLow>
                                        </m:e>
                                      </m:d>
                                    </m:fName>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𝐼</m:t>
                                                  </m:r>
                                                </m:e>
                                                <m:sup>
                                                  <m:r>
                                                    <a:rPr lang="zh-CN" altLang="en-US" i="1">
                                                      <a:latin typeface="Cambria Math" panose="02040503050406030204" pitchFamily="18" charset="0"/>
                                                    </a:rPr>
                                                    <m:t>𝑐</m:t>
                                                  </m:r>
                                                </m:sup>
                                              </m:sSup>
                                              <m:r>
                                                <a:rPr lang="zh-CN" altLang="en-US" i="0">
                                                  <a:latin typeface="Cambria Math" panose="02040503050406030204" pitchFamily="18" charset="0"/>
                                                </a:rPr>
                                                <m:t>(</m:t>
                                              </m:r>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e>
                                  </m:func>
                                  <m:r>
                                    <a:rPr lang="zh-CN" altLang="en-US" i="0">
                                      <a:latin typeface="Cambria Math" panose="02040503050406030204" pitchFamily="18" charset="0"/>
                                    </a:rPr>
                                    <m:t>)</m:t>
                                  </m:r>
                                </m:e>
                              </m:d>
                            </m:e>
                          </m:func>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d>
                                <m:dPr>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𝑏</m:t>
                                          </m:r>
                                        </m:e>
                                      </m:d>
                                    </m:lim>
                                  </m:limLow>
                                </m:e>
                              </m:d>
                            </m:fName>
                            <m:e>
                              <m:d>
                                <m:dPr>
                                  <m:end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d>
                                        <m:dPr>
                                          <m:begChr m:val=""/>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lim>
                                          </m:limLow>
                                        </m:e>
                                      </m:d>
                                    </m:fName>
                                    <m:e>
                                      <m:r>
                                        <a:rPr lang="zh-CN" altLang="en-US" i="0">
                                          <a:latin typeface="Cambria Math" panose="02040503050406030204" pitchFamily="18" charset="0"/>
                                        </a:rPr>
                                        <m:t> </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𝐽</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e>
                                  </m:func>
                                  <m:r>
                                    <a:rPr lang="zh-CN" altLang="en-US" i="0">
                                      <a:latin typeface="Cambria Math" panose="02040503050406030204" pitchFamily="18" charset="0"/>
                                    </a:rPr>
                                    <m:t>)))</m:t>
                                  </m:r>
                                  <m:r>
                                    <a:rPr lang="zh-CN" altLang="en-US" i="1">
                                      <a:latin typeface="Cambria Math" panose="02040503050406030204" pitchFamily="18" charset="0"/>
                                    </a:rPr>
                                    <m:t>𝑡</m:t>
                                  </m:r>
                                </m:e>
                              </m:d>
                            </m:e>
                          </m:func>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)+(1−</m:t>
                          </m:r>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030214" y="3469505"/>
                <a:ext cx="8001000" cy="80823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527362" y="4390062"/>
                <a:ext cx="3111814" cy="635943"/>
              </a:xfrm>
              <a:prstGeom prst="rect">
                <a:avLst/>
              </a:prstGeom>
            </p:spPr>
            <p:txBody>
              <a:bodyPr wrap="none">
                <a:spAutoFit/>
              </a:bodyPr>
              <a:lstStyle/>
              <a:p>
                <a14:m>
                  <m:oMath xmlns:m="http://schemas.openxmlformats.org/officeDocument/2006/math">
                    <m:func>
                      <m:funcPr>
                        <m:ctrlPr>
                          <a:rPr lang="zh-CN" altLang="en-US" i="1" smtClean="0">
                            <a:latin typeface="Cambria Math" panose="02040503050406030204" pitchFamily="18" charset="0"/>
                          </a:rPr>
                        </m:ctrlPr>
                      </m:funcPr>
                      <m:fName>
                        <m:d>
                          <m:dPr>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min</m:t>
                                </m:r>
                              </m:e>
                              <m:li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𝑏</m:t>
                                    </m:r>
                                  </m:e>
                                </m:d>
                              </m:lim>
                            </m:limLow>
                          </m:e>
                        </m:d>
                      </m:fName>
                      <m:e>
                        <m:d>
                          <m:dPr>
                            <m:end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d>
                                  <m:dPr>
                                    <m:begChr m:val=""/>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lim>
                                    </m:limLow>
                                  </m:e>
                                </m:d>
                              </m:fName>
                              <m:e>
                                <m:r>
                                  <a:rPr lang="zh-CN" altLang="en-US" i="0">
                                    <a:latin typeface="Cambria Math" panose="02040503050406030204" pitchFamily="18" charset="0"/>
                                  </a:rPr>
                                  <m:t> </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𝐽</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e>
                            </m:func>
                            <m:r>
                              <a:rPr lang="en-US" altLang="zh-CN" b="0" i="1" smtClean="0">
                                <a:latin typeface="Cambria Math" panose="02040503050406030204" pitchFamily="18" charset="0"/>
                              </a:rPr>
                              <m:t> )))</m:t>
                            </m:r>
                            <m:r>
                              <a:rPr lang="zh-CN" altLang="en-US" i="0">
                                <a:latin typeface="Cambria Math" panose="02040503050406030204" pitchFamily="18" charset="0"/>
                              </a:rPr>
                              <m:t>→</m:t>
                            </m:r>
                          </m:e>
                        </m:d>
                      </m:e>
                    </m:func>
                  </m:oMath>
                </a14:m>
                <a:r>
                  <a:rPr lang="zh-CN" altLang="en-US" dirty="0" smtClean="0"/>
                  <a:t> </a:t>
                </a:r>
                <a:r>
                  <a:rPr lang="en-US" altLang="zh-CN" dirty="0" smtClean="0"/>
                  <a:t>0</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527362" y="4390062"/>
                <a:ext cx="3111814" cy="635943"/>
              </a:xfrm>
              <a:prstGeom prst="rect">
                <a:avLst/>
              </a:prstGeom>
              <a:blipFill rotWithShape="0">
                <a:blip r:embed="rId4"/>
                <a:stretch>
                  <a:fillRect r="-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527362" y="5033557"/>
                <a:ext cx="3711785"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𝑡</m:t>
                              </m:r>
                            </m:e>
                          </m:d>
                        </m:e>
                      </m:acc>
                      <m:r>
                        <a:rPr lang="zh-CN" altLang="en-US" i="1">
                          <a:latin typeface="Cambria Math" panose="02040503050406030204" pitchFamily="18" charset="0"/>
                        </a:rPr>
                        <m:t>𝑥</m:t>
                      </m:r>
                      <m:r>
                        <a:rPr lang="zh-CN" altLang="en-US" i="0">
                          <a:latin typeface="Cambria Math" panose="02040503050406030204" pitchFamily="18" charset="0"/>
                        </a:rPr>
                        <m:t>)=1−</m:t>
                      </m:r>
                      <m:func>
                        <m:funcPr>
                          <m:ctrlPr>
                            <a:rPr lang="zh-CN" altLang="en-US" i="1">
                              <a:latin typeface="Cambria Math" panose="02040503050406030204" pitchFamily="18" charset="0"/>
                            </a:rPr>
                          </m:ctrlPr>
                        </m:funcPr>
                        <m:fName>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ω</m:t>
                              </m:r>
                              <m:r>
                                <a:rPr lang="en-US" altLang="zh-CN" b="0" i="0" smtClean="0">
                                  <a:latin typeface="Cambria Math" panose="02040503050406030204" pitchFamily="18" charset="0"/>
                                </a:rPr>
                                <m:t> </m:t>
                              </m:r>
                              <m:r>
                                <m:rPr>
                                  <m:sty m:val="p"/>
                                </m:rPr>
                                <a:rPr lang="zh-CN" altLang="en-US" i="0">
                                  <a:latin typeface="Cambria Math" panose="02040503050406030204" pitchFamily="18" charset="0"/>
                                </a:rPr>
                                <m:t>min</m:t>
                              </m:r>
                            </m:e>
                            <m:lim>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𝑏</m:t>
                                  </m:r>
                                </m:e>
                              </m:d>
                            </m:lim>
                          </m:limLow>
                        </m:fName>
                        <m:e>
                          <m:d>
                            <m:dPr>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d>
                                    <m:dPr>
                                      <m:begChr m:val=""/>
                                      <m:endChr m:val="("/>
                                      <m:ctrlPr>
                                        <a:rPr lang="zh-CN" altLang="en-US" i="1">
                                          <a:latin typeface="Cambria Math" panose="02040503050406030204" pitchFamily="18" charset="0"/>
                                        </a:rPr>
                                      </m:ctrlPr>
                                    </m:dPr>
                                    <m:e>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Ω</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lim>
                                      </m:limLow>
                                    </m:e>
                                  </m:d>
                                </m:fName>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𝐼</m:t>
                                              </m:r>
                                            </m:e>
                                            <m:sup>
                                              <m:r>
                                                <a:rPr lang="zh-CN" altLang="en-US" i="1">
                                                  <a:latin typeface="Cambria Math" panose="02040503050406030204" pitchFamily="18" charset="0"/>
                                                </a:rPr>
                                                <m:t>𝑐</m:t>
                                              </m:r>
                                            </m:sup>
                                          </m:sSup>
                                          <m:r>
                                            <a:rPr lang="zh-CN" altLang="en-US" i="0">
                                              <a:latin typeface="Cambria Math" panose="02040503050406030204" pitchFamily="18" charset="0"/>
                                            </a:rPr>
                                            <m:t>(</m:t>
                                          </m:r>
                                          <m:r>
                                            <a:rPr lang="zh-CN" altLang="en-US" i="1">
                                              <a:latin typeface="Cambria Math" panose="02040503050406030204" pitchFamily="18" charset="0"/>
                                            </a:rPr>
                                            <m:t>𝑥</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𝑐</m:t>
                                          </m:r>
                                        </m:sup>
                                      </m:sSup>
                                    </m:den>
                                  </m:f>
                                </m:e>
                              </m:func>
                              <m:r>
                                <a:rPr lang="zh-CN" altLang="en-US" i="0">
                                  <a:latin typeface="Cambria Math" panose="02040503050406030204" pitchFamily="18" charset="0"/>
                                </a:rPr>
                                <m:t>)</m:t>
                              </m:r>
                            </m:e>
                          </m:d>
                        </m:e>
                      </m:func>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527362" y="5033557"/>
                <a:ext cx="3711785" cy="71468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527362" y="5753736"/>
                <a:ext cx="2824428" cy="7358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 </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I</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num>
                        <m:den>
                          <m:d>
                            <m:dPr>
                              <m:begChr m:val=""/>
                              <m:ctrlPr>
                                <a:rPr lang="zh-CN" altLang="en-US" i="1">
                                  <a:latin typeface="Cambria Math" panose="02040503050406030204" pitchFamily="18" charset="0"/>
                                </a:rPr>
                              </m:ctrlPr>
                            </m:dPr>
                            <m:e>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max</m:t>
                                  </m:r>
                                </m:fName>
                                <m:e>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𝑡</m:t>
                                              </m:r>
                                            </m:e>
                                          </m:d>
                                        </m:e>
                                      </m:acc>
                                      <m:r>
                                        <a:rPr lang="zh-CN" altLang="en-US" i="1">
                                          <a:latin typeface="Cambria Math" panose="02040503050406030204" pitchFamily="18" charset="0"/>
                                        </a:rPr>
                                        <m:t>𝑥</m:t>
                                      </m:r>
                                    </m:e>
                                  </m:d>
                                </m:e>
                              </m:func>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0</m:t>
                              </m:r>
                            </m:e>
                          </m:d>
                        </m:den>
                      </m:f>
                      <m:r>
                        <a:rPr lang="zh-CN" altLang="en-US" i="0">
                          <a:latin typeface="Cambria Math" panose="02040503050406030204" pitchFamily="18" charset="0"/>
                        </a:rPr>
                        <m:t>+</m:t>
                      </m:r>
                      <m:r>
                        <a:rPr lang="zh-CN" altLang="en-US" i="1">
                          <a:latin typeface="Cambria Math" panose="02040503050406030204" pitchFamily="18" charset="0"/>
                        </a:rPr>
                        <m:t>𝐴</m:t>
                      </m:r>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527362" y="5753736"/>
                <a:ext cx="2824428" cy="73584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5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5129286" cy="461665"/>
          </a:xfrm>
          <a:prstGeom prst="rect">
            <a:avLst/>
          </a:prstGeom>
          <a:noFill/>
        </p:spPr>
        <p:txBody>
          <a:bodyPr wrap="square" rtlCol="0">
            <a:spAutoFit/>
          </a:bodyPr>
          <a:lstStyle/>
          <a:p>
            <a:r>
              <a:rPr lang="en-US" altLang="zh-CN" sz="2400" dirty="0"/>
              <a:t>Guided Filter</a:t>
            </a:r>
            <a:endParaRPr lang="zh-CN" altLang="en-US" sz="2400" dirty="0"/>
          </a:p>
        </p:txBody>
      </p:sp>
      <mc:AlternateContent xmlns:mc="http://schemas.openxmlformats.org/markup-compatibility/2006" xmlns:a14="http://schemas.microsoft.com/office/drawing/2010/main">
        <mc:Choice Requires="a14">
          <p:sp>
            <p:nvSpPr>
              <p:cNvPr id="4" name="矩形 3"/>
              <p:cNvSpPr/>
              <p:nvPr/>
            </p:nvSpPr>
            <p:spPr>
              <a:xfrm>
                <a:off x="1564049" y="2295331"/>
                <a:ext cx="3044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𝑘</m:t>
                          </m:r>
                        </m:sub>
                      </m:sSub>
                      <m:r>
                        <a:rPr lang="zh-CN" altLang="en-US" i="0">
                          <a:latin typeface="Cambria Math" panose="02040503050406030204" pitchFamily="18" charset="0"/>
                        </a:rPr>
                        <m:t>,   ∀</m:t>
                      </m:r>
                      <m:r>
                        <a:rPr lang="zh-CN" altLang="en-US" i="1">
                          <a:latin typeface="Cambria Math" panose="02040503050406030204" pitchFamily="18" charset="0"/>
                        </a:rPr>
                        <m:t>𝑖</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w</m:t>
                          </m:r>
                        </m:e>
                        <m:sub>
                          <m:r>
                            <a:rPr lang="zh-CN" altLang="en-US" i="1">
                              <a:latin typeface="Cambria Math" panose="02040503050406030204" pitchFamily="18" charset="0"/>
                            </a:rPr>
                            <m:t>𝑘</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64049" y="2295331"/>
                <a:ext cx="3044102" cy="369332"/>
              </a:xfrm>
              <a:prstGeom prst="rect">
                <a:avLst/>
              </a:prstGeom>
              <a:blipFill rotWithShape="0">
                <a:blip r:embed="rId2"/>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523744" y="3509263"/>
                <a:ext cx="463575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r>
                            <a:rPr lang="zh-CN" altLang="en-US" i="1">
                              <a:latin typeface="Cambria Math" panose="02040503050406030204" pitchFamily="18" charset="0"/>
                            </a:rPr>
                            <m:t>𝐸</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𝑘</m:t>
                              </m:r>
                            </m:sub>
                          </m:sSub>
                          <m:r>
                            <a:rPr lang="zh-CN" altLang="en-US" i="0">
                              <a:latin typeface="Cambria Math" panose="02040503050406030204" pitchFamily="18" charset="0"/>
                            </a:rPr>
                            <m:t>)=  </m:t>
                          </m:r>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e>
                              <m:d>
                                <m:dPr>
                                  <m:end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r>
                                    <m:rPr>
                                      <m:sty m:val="p"/>
                                    </m:rPr>
                                    <a:rPr lang="zh-CN" altLang="en-US" i="0">
                                      <a:latin typeface="Cambria Math" panose="02040503050406030204" pitchFamily="18" charset="0"/>
                                    </a:rPr>
                                    <m:t>ϵ</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i="1">
                                          <a:latin typeface="Cambria Math" panose="02040503050406030204" pitchFamily="18" charset="0"/>
                                        </a:rPr>
                                        <m:t>𝑘</m:t>
                                      </m:r>
                                    </m:sub>
                                    <m:sup>
                                      <m:r>
                                        <a:rPr lang="zh-CN" altLang="en-US" i="0">
                                          <a:latin typeface="Cambria Math" panose="02040503050406030204" pitchFamily="18" charset="0"/>
                                        </a:rPr>
                                        <m:t>2</m:t>
                                      </m:r>
                                    </m:sup>
                                  </m:sSubSup>
                                </m:e>
                              </m:d>
                            </m:e>
                          </m:nary>
                          <m:r>
                            <a:rPr lang="zh-CN" altLang="en-US" i="0">
                              <a:latin typeface="Cambria Math" panose="02040503050406030204" pitchFamily="18" charset="0"/>
                            </a:rPr>
                            <m:t>  </m:t>
                          </m:r>
                        </m:e>
                      </m: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523744" y="3509263"/>
                <a:ext cx="4635756" cy="71468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564049" y="4408376"/>
                <a:ext cx="2866874" cy="913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a</m:t>
                          </m:r>
                        </m:e>
                        <m:sub>
                          <m:r>
                            <a:rPr lang="zh-CN" altLang="en-US" i="1">
                              <a:latin typeface="Cambria Math" panose="02040503050406030204" pitchFamily="18" charset="0"/>
                            </a:rPr>
                            <m:t>𝑘</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den>
                          </m:f>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w</m:t>
                                  </m:r>
                                </m:e>
                                <m:sub>
                                  <m:r>
                                    <a:rPr lang="zh-CN" altLang="en-US" i="1">
                                      <a:latin typeface="Cambria Math" panose="02040503050406030204" pitchFamily="18" charset="0"/>
                                    </a:rPr>
                                    <m:t>𝑘</m:t>
                                  </m:r>
                                </m:sub>
                              </m:sSub>
                            </m:sub>
                            <m:sup/>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𝑘</m:t>
                                      </m:r>
                                    </m:sub>
                                  </m:sSub>
                                </m:e>
                              </m:acc>
                            </m:e>
                          </m:nary>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i="0">
                                  <a:latin typeface="Cambria Math" panose="02040503050406030204" pitchFamily="18" charset="0"/>
                                </a:rPr>
                                <m:t>2</m:t>
                              </m:r>
                            </m:sup>
                          </m:sSubSup>
                          <m:r>
                            <a:rPr lang="zh-CN" altLang="en-US" i="0">
                              <a:latin typeface="Cambria Math" panose="02040503050406030204" pitchFamily="18" charset="0"/>
                            </a:rPr>
                            <m:t>+</m:t>
                          </m:r>
                          <m:r>
                            <a:rPr lang="zh-CN" altLang="en-US" i="1">
                              <a:latin typeface="Cambria Math" panose="02040503050406030204" pitchFamily="18" charset="0"/>
                            </a:rPr>
                            <m:t>𝜖</m:t>
                          </m:r>
                        </m:den>
                      </m:f>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564049" y="4408376"/>
                <a:ext cx="2866874" cy="91326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564049" y="5490213"/>
                <a:ext cx="17811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b</m:t>
                          </m:r>
                        </m:e>
                        <m:sub>
                          <m:r>
                            <a:rPr lang="zh-CN" altLang="en-US" i="1">
                              <a:latin typeface="Cambria Math" panose="02040503050406030204" pitchFamily="18" charset="0"/>
                            </a:rPr>
                            <m:t>𝑘</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𝑘</m:t>
                              </m:r>
                            </m:sub>
                          </m:sSub>
                        </m:e>
                      </m:ac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64049" y="5490213"/>
                <a:ext cx="1781192" cy="369332"/>
              </a:xfrm>
              <a:prstGeom prst="rect">
                <a:avLst/>
              </a:prstGeom>
              <a:blipFill rotWithShape="0">
                <a:blip r:embed="rId5"/>
                <a:stretch>
                  <a:fillRect t="-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159500" y="3828329"/>
                <a:ext cx="5255595" cy="1953612"/>
              </a:xfrm>
              <a:prstGeom prst="rect">
                <a:avLst/>
              </a:prstGeom>
            </p:spPr>
            <p:txBody>
              <a:bodyPr wrap="square">
                <a:spAutoFit/>
              </a:bodyPr>
              <a:lstStyle/>
              <a:p>
                <a:pPr algn="just"/>
                <a:r>
                  <a:rPr lang="en-US" altLang="zh-CN" sz="2400" dirty="0">
                    <a:latin typeface="Times New Roman" panose="02020603050405020304" pitchFamily="18" charset="0"/>
                  </a:rPr>
                  <a:t>where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𝜇</m:t>
                        </m:r>
                      </m:e>
                      <m:sub>
                        <m:r>
                          <a:rPr lang="en-US" altLang="zh-CN" sz="2400" i="1">
                            <a:latin typeface="Cambria Math" panose="02040503050406030204" pitchFamily="18" charset="0"/>
                            <a:cs typeface="Times New Roman" panose="02020603050405020304" pitchFamily="18" charset="0"/>
                          </a:rPr>
                          <m:t>𝑘</m:t>
                        </m:r>
                      </m:sub>
                    </m:sSub>
                  </m:oMath>
                </a14:m>
                <a:r>
                  <a:rPr lang="en-US" altLang="zh-CN" sz="2400" dirty="0">
                    <a:latin typeface="Times New Roman" panose="02020603050405020304" pitchFamily="18" charset="0"/>
                  </a:rPr>
                  <a:t>, </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cs typeface="Times New Roman" panose="02020603050405020304" pitchFamily="18" charset="0"/>
                          </a:rPr>
                          <m:t>𝜎</m:t>
                        </m:r>
                      </m:e>
                      <m:sub>
                        <m:r>
                          <a:rPr lang="en-US" altLang="zh-CN" sz="2400" i="1">
                            <a:latin typeface="Cambria Math" panose="02040503050406030204" pitchFamily="18" charset="0"/>
                            <a:cs typeface="Times New Roman" panose="02020603050405020304" pitchFamily="18" charset="0"/>
                          </a:rPr>
                          <m:t>𝑘</m:t>
                        </m:r>
                      </m:sub>
                      <m:sup>
                        <m:r>
                          <a:rPr lang="en-US" altLang="zh-CN" sz="2400" i="1">
                            <a:latin typeface="Cambria Math" panose="02040503050406030204" pitchFamily="18" charset="0"/>
                            <a:cs typeface="Times New Roman" panose="02020603050405020304" pitchFamily="18" charset="0"/>
                          </a:rPr>
                          <m:t>2</m:t>
                        </m:r>
                      </m:sup>
                    </m:sSubSup>
                  </m:oMath>
                </a14:m>
                <a:r>
                  <a:rPr lang="en-US" altLang="zh-CN" sz="2400" dirty="0">
                    <a:latin typeface="Times New Roman" panose="02020603050405020304" pitchFamily="18" charset="0"/>
                  </a:rPr>
                  <a:t> respectively indicate the mean and variance of the guidance image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in the window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w</m:t>
                        </m:r>
                      </m:e>
                      <m:sub>
                        <m:r>
                          <a:rPr lang="en-US" altLang="zh-CN" sz="2400" i="1">
                            <a:latin typeface="Cambria Math" panose="02040503050406030204" pitchFamily="18" charset="0"/>
                            <a:cs typeface="Times New Roman" panose="02020603050405020304" pitchFamily="18" charset="0"/>
                          </a:rPr>
                          <m:t>𝑘</m:t>
                        </m:r>
                      </m:sub>
                    </m:sSub>
                  </m:oMath>
                </a14:m>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 is the number of pixels in window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w</m:t>
                        </m:r>
                      </m:e>
                      <m:sub>
                        <m:r>
                          <a:rPr lang="en-US" altLang="zh-CN" sz="2400" i="1">
                            <a:latin typeface="Cambria Math" panose="02040503050406030204" pitchFamily="18" charset="0"/>
                            <a:cs typeface="Times New Roman" panose="02020603050405020304" pitchFamily="18" charset="0"/>
                          </a:rPr>
                          <m:t>𝑘</m:t>
                        </m:r>
                      </m:sub>
                    </m:sSub>
                  </m:oMath>
                </a14:m>
                <a:r>
                  <a:rPr lang="en-US" altLang="zh-CN" sz="2400" dirty="0">
                    <a:latin typeface="Times New Roman" panose="02020603050405020304" pitchFamily="18" charset="0"/>
                  </a:rPr>
                  <a:t>.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p</m:t>
                            </m:r>
                          </m:e>
                          <m:sub>
                            <m:r>
                              <a:rPr lang="en-US" altLang="zh-CN" sz="2400" i="1">
                                <a:latin typeface="Cambria Math" panose="02040503050406030204" pitchFamily="18" charset="0"/>
                                <a:cs typeface="Times New Roman" panose="02020603050405020304" pitchFamily="18" charset="0"/>
                              </a:rPr>
                              <m:t>𝑘</m:t>
                            </m:r>
                          </m:sub>
                        </m:sSub>
                      </m:e>
                    </m:acc>
                  </m:oMath>
                </a14:m>
                <a:r>
                  <a:rPr lang="en-US" altLang="zh-CN" sz="2400" dirty="0">
                    <a:latin typeface="Times New Roman" panose="02020603050405020304" pitchFamily="18" charset="0"/>
                  </a:rPr>
                  <a:t> is the mean of pixels in window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w</m:t>
                        </m:r>
                      </m:e>
                      <m:sub>
                        <m:r>
                          <a:rPr lang="en-US" altLang="zh-CN" sz="2400" i="1">
                            <a:latin typeface="Cambria Math" panose="02040503050406030204" pitchFamily="18" charset="0"/>
                            <a:cs typeface="Times New Roman" panose="02020603050405020304" pitchFamily="18" charset="0"/>
                          </a:rPr>
                          <m:t>𝑘</m:t>
                        </m:r>
                      </m:sub>
                    </m:sSub>
                    <m:r>
                      <a:rPr lang="en-US" altLang="zh-CN"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rPr>
                  <a:t> </a:t>
                </a:r>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6159500" y="3828329"/>
                <a:ext cx="5255595" cy="1953612"/>
              </a:xfrm>
              <a:prstGeom prst="rect">
                <a:avLst/>
              </a:prstGeom>
              <a:blipFill rotWithShape="0">
                <a:blip r:embed="rId6"/>
                <a:stretch>
                  <a:fillRect l="-1738" t="-1875" r="-1738" b="-5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564049" y="2767196"/>
                <a:ext cx="6195863" cy="6395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arg</m:t>
                          </m:r>
                        </m:fName>
                        <m:e>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w</m:t>
                                      </m:r>
                                    </m:e>
                                    <m:sub>
                                      <m:r>
                                        <a:rPr lang="zh-CN" altLang="en-US" i="1">
                                          <a:latin typeface="Cambria Math" panose="02040503050406030204" pitchFamily="18" charset="0"/>
                                        </a:rPr>
                                        <m:t>𝑘</m:t>
                                      </m:r>
                                    </m:sub>
                                  </m:sSub>
                                </m: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func>
                        </m:e>
                      </m:func>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arg</m:t>
                          </m:r>
                        </m:fName>
                        <m:e>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w</m:t>
                                      </m:r>
                                    </m:e>
                                    <m:sub>
                                      <m:r>
                                        <a:rPr lang="zh-CN" altLang="en-US" i="1">
                                          <a:latin typeface="Cambria Math" panose="02040503050406030204" pitchFamily="18" charset="0"/>
                                        </a:rPr>
                                        <m:t>𝑘</m:t>
                                      </m:r>
                                    </m:sub>
                                  </m:sSub>
                                </m: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p</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func>
                        </m:e>
                      </m:func>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1564049" y="2767196"/>
                <a:ext cx="6195863" cy="63953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1564049" y="6024561"/>
                <a:ext cx="4217757" cy="719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 </m:t>
                      </m:r>
                      <m:sSub>
                        <m:sSubPr>
                          <m:ctrlPr>
                            <a:rPr lang="zh-CN" altLang="en-US" i="1">
                              <a:latin typeface="Cambria Math" panose="02040503050406030204" pitchFamily="18" charset="0"/>
                            </a:rPr>
                          </m:ctrlPr>
                        </m:sSub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den>
                          </m:f>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w</m:t>
                                  </m:r>
                                </m:e>
                                <m:sub>
                                  <m:r>
                                    <a:rPr lang="zh-CN" altLang="en-US" i="1">
                                      <a:latin typeface="Cambria Math" panose="02040503050406030204" pitchFamily="18" charset="0"/>
                                    </a:rPr>
                                    <m:t>𝑘</m:t>
                                  </m:r>
                                </m:sub>
                              </m:sSub>
                            </m:sub>
                            <m:sup/>
                            <m:e>
                              <m:sSub>
                                <m:sSubPr>
                                  <m:ctrlPr>
                                    <a:rPr lang="zh-CN" altLang="en-US" i="1">
                                      <a:latin typeface="Cambria Math" panose="02040503050406030204" pitchFamily="18" charset="0"/>
                                    </a:rPr>
                                  </m:ctrlPr>
                                </m:sSubP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𝑘</m:t>
                                      </m:r>
                                    </m:sub>
                                  </m:sSub>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𝑘</m:t>
                                  </m:r>
                                </m:sub>
                              </m:sSub>
                            </m:e>
                          </m:nary>
                        </m:e>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a</m:t>
                              </m:r>
                            </m:e>
                            <m:sub>
                              <m:r>
                                <a:rPr lang="zh-CN" altLang="en-US" i="1">
                                  <a:latin typeface="Cambria Math" panose="02040503050406030204" pitchFamily="18" charset="0"/>
                                </a:rPr>
                                <m:t>𝑖</m:t>
                              </m:r>
                            </m:sub>
                          </m:sSub>
                        </m:e>
                      </m:acc>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I</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b</m:t>
                              </m:r>
                            </m:e>
                            <m:sub>
                              <m:r>
                                <a:rPr lang="zh-CN" altLang="en-US" i="1">
                                  <a:latin typeface="Cambria Math" panose="02040503050406030204" pitchFamily="18" charset="0"/>
                                </a:rPr>
                                <m:t>𝑖</m:t>
                              </m:r>
                            </m:sub>
                          </m:sSub>
                        </m:e>
                      </m:acc>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1564049" y="6024561"/>
                <a:ext cx="4217757" cy="719812"/>
              </a:xfrm>
              <a:prstGeom prst="rect">
                <a:avLst/>
              </a:prstGeom>
              <a:blipFill rotWithShape="0">
                <a:blip r:embed="rId8"/>
                <a:stretch>
                  <a:fillRect/>
                </a:stretch>
              </a:blipFill>
            </p:spPr>
            <p:txBody>
              <a:bodyPr/>
              <a:lstStyle/>
              <a:p>
                <a:r>
                  <a:rPr lang="zh-CN" altLang="en-US">
                    <a:noFill/>
                  </a:rPr>
                  <a:t> </a:t>
                </a:r>
              </a:p>
            </p:txBody>
          </p:sp>
        </mc:Fallback>
      </mc:AlternateContent>
      <p:pic>
        <p:nvPicPr>
          <p:cNvPr id="17" name="图片 16"/>
          <p:cNvPicPr/>
          <p:nvPr/>
        </p:nvPicPr>
        <p:blipFill>
          <a:blip r:embed="rId9"/>
          <a:stretch>
            <a:fillRect/>
          </a:stretch>
        </p:blipFill>
        <p:spPr>
          <a:xfrm>
            <a:off x="7759912" y="1538819"/>
            <a:ext cx="2879695" cy="2129977"/>
          </a:xfrm>
          <a:prstGeom prst="rect">
            <a:avLst/>
          </a:prstGeom>
        </p:spPr>
      </p:pic>
    </p:spTree>
    <p:extLst>
      <p:ext uri="{BB962C8B-B14F-4D97-AF65-F5344CB8AC3E}">
        <p14:creationId xmlns:p14="http://schemas.microsoft.com/office/powerpoint/2010/main" val="1834019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3730" y="875806"/>
            <a:ext cx="1627369" cy="769441"/>
          </a:xfrm>
          <a:prstGeom prst="rect">
            <a:avLst/>
          </a:prstGeom>
        </p:spPr>
        <p:txBody>
          <a:bodyPr wrap="none">
            <a:spAutoFit/>
          </a:bodyPr>
          <a:lstStyle/>
          <a:p>
            <a:pPr algn="ctr"/>
            <a:r>
              <a:rPr lang="en-US" altLang="zh-CN" sz="4400" dirty="0">
                <a:latin typeface="Times New Roman" panose="02020603050405020304" pitchFamily="18" charset="0"/>
                <a:ea typeface="华文彩云" panose="02010800040101010101" pitchFamily="2" charset="-122"/>
              </a:rPr>
              <a:t>R</a:t>
            </a:r>
            <a:r>
              <a:rPr lang="en-US" altLang="zh-CN" sz="4400" dirty="0" smtClean="0">
                <a:latin typeface="Times New Roman" panose="02020603050405020304" pitchFamily="18" charset="0"/>
                <a:ea typeface="华文彩云" panose="02010800040101010101" pitchFamily="2" charset="-122"/>
              </a:rPr>
              <a:t>esult</a:t>
            </a:r>
            <a:endParaRPr lang="zh-CN" altLang="en-US" sz="4400" dirty="0"/>
          </a:p>
        </p:txBody>
      </p:sp>
      <p:pic>
        <p:nvPicPr>
          <p:cNvPr id="3074" name="Picture 2" descr="result1"/>
          <p:cNvPicPr>
            <a:picLocks noChangeAspect="1" noChangeArrowheads="1"/>
          </p:cNvPicPr>
          <p:nvPr/>
        </p:nvPicPr>
        <p:blipFill>
          <a:blip r:embed="rId2">
            <a:extLst>
              <a:ext uri="{28A0092B-C50C-407E-A947-70E740481C1C}">
                <a14:useLocalDpi xmlns:a14="http://schemas.microsoft.com/office/drawing/2010/main" val="0"/>
              </a:ext>
            </a:extLst>
          </a:blip>
          <a:srcRect l="11905" t="5827" r="8739" b="62338"/>
          <a:stretch>
            <a:fillRect/>
          </a:stretch>
        </p:blipFill>
        <p:spPr bwMode="auto">
          <a:xfrm>
            <a:off x="267998" y="1892052"/>
            <a:ext cx="5849605" cy="1760042"/>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descr="C:\Users\W D M 2 0 1 4\AppData\Local\Microsoft\Windows\INetCache\Content.Word\result1.jpg"/>
          <p:cNvPicPr/>
          <p:nvPr/>
        </p:nvPicPr>
        <p:blipFill rotWithShape="1">
          <a:blip r:embed="rId2">
            <a:extLst>
              <a:ext uri="{28A0092B-C50C-407E-A947-70E740481C1C}">
                <a14:useLocalDpi xmlns:a14="http://schemas.microsoft.com/office/drawing/2010/main" val="0"/>
              </a:ext>
            </a:extLst>
          </a:blip>
          <a:srcRect l="11905" t="54274" r="8739" b="14882"/>
          <a:stretch/>
        </p:blipFill>
        <p:spPr bwMode="auto">
          <a:xfrm>
            <a:off x="267998" y="3898899"/>
            <a:ext cx="5830541" cy="1765301"/>
          </a:xfrm>
          <a:prstGeom prst="rect">
            <a:avLst/>
          </a:prstGeom>
          <a:noFill/>
          <a:ln>
            <a:noFill/>
          </a:ln>
          <a:extLst>
            <a:ext uri="{53640926-AAD7-44D8-BBD7-CCE9431645EC}">
              <a14:shadowObscured xmlns:a14="http://schemas.microsoft.com/office/drawing/2010/main"/>
            </a:ext>
          </a:extLst>
        </p:spPr>
      </p:pic>
      <p:pic>
        <p:nvPicPr>
          <p:cNvPr id="12" name="图片 11"/>
          <p:cNvPicPr/>
          <p:nvPr/>
        </p:nvPicPr>
        <p:blipFill>
          <a:blip r:embed="rId3"/>
          <a:stretch>
            <a:fillRect/>
          </a:stretch>
        </p:blipFill>
        <p:spPr>
          <a:xfrm>
            <a:off x="6098539" y="2197100"/>
            <a:ext cx="5915661" cy="3581400"/>
          </a:xfrm>
          <a:prstGeom prst="rect">
            <a:avLst/>
          </a:prstGeom>
        </p:spPr>
      </p:pic>
      <p:sp>
        <p:nvSpPr>
          <p:cNvPr id="2" name="矩形 1"/>
          <p:cNvSpPr/>
          <p:nvPr/>
        </p:nvSpPr>
        <p:spPr>
          <a:xfrm>
            <a:off x="406400" y="5778500"/>
            <a:ext cx="5473700" cy="646331"/>
          </a:xfrm>
          <a:prstGeom prst="rect">
            <a:avLst/>
          </a:prstGeom>
        </p:spPr>
        <p:txBody>
          <a:bodyPr wrap="square">
            <a:spAutoFit/>
          </a:bodyPr>
          <a:lstStyle/>
          <a:p>
            <a:r>
              <a:rPr lang="en-US" altLang="zh-CN" dirty="0">
                <a:latin typeface="Times New Roman" panose="02020603050405020304" pitchFamily="18" charset="0"/>
              </a:rPr>
              <a:t>Getting dark channel image uses window’s radius 30, and use 8 as guided filter’s radius.</a:t>
            </a:r>
            <a:endParaRPr lang="zh-CN" altLang="en-US" dirty="0"/>
          </a:p>
        </p:txBody>
      </p:sp>
      <p:sp>
        <p:nvSpPr>
          <p:cNvPr id="4" name="矩形 3"/>
          <p:cNvSpPr/>
          <p:nvPr/>
        </p:nvSpPr>
        <p:spPr>
          <a:xfrm>
            <a:off x="6117603" y="5791200"/>
            <a:ext cx="5448300" cy="646331"/>
          </a:xfrm>
          <a:prstGeom prst="rect">
            <a:avLst/>
          </a:prstGeom>
        </p:spPr>
        <p:txBody>
          <a:bodyPr wrap="square">
            <a:spAutoFit/>
          </a:bodyPr>
          <a:lstStyle/>
          <a:p>
            <a:r>
              <a:rPr lang="en-US" altLang="zh-CN" dirty="0">
                <a:latin typeface="Times New Roman" panose="02020603050405020304" pitchFamily="18" charset="0"/>
              </a:rPr>
              <a:t>Getting dark channel image uses window’s radius 7, and use 8 as guided filter’s radius.</a:t>
            </a:r>
            <a:endParaRPr lang="zh-CN" altLang="en-US" dirty="0"/>
          </a:p>
        </p:txBody>
      </p:sp>
    </p:spTree>
    <p:extLst>
      <p:ext uri="{BB962C8B-B14F-4D97-AF65-F5344CB8AC3E}">
        <p14:creationId xmlns:p14="http://schemas.microsoft.com/office/powerpoint/2010/main" val="428247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6769100" cy="3105835"/>
            <a:chOff x="0" y="0"/>
            <a:chExt cx="5278120" cy="1907756"/>
          </a:xfrm>
        </p:grpSpPr>
        <p:pic>
          <p:nvPicPr>
            <p:cNvPr id="14" name="图片 13"/>
            <p:cNvPicPr>
              <a:picLocks noChangeAspect="1"/>
            </p:cNvPicPr>
            <p:nvPr/>
          </p:nvPicPr>
          <p:blipFill rotWithShape="1">
            <a:blip r:embed="rId2"/>
            <a:srcRect t="60574"/>
            <a:stretch/>
          </p:blipFill>
          <p:spPr bwMode="auto">
            <a:xfrm>
              <a:off x="0" y="948906"/>
              <a:ext cx="5278120" cy="958850"/>
            </a:xfrm>
            <a:prstGeom prst="rect">
              <a:avLst/>
            </a:prstGeom>
            <a:ln>
              <a:noFill/>
            </a:ln>
            <a:extLst>
              <a:ext uri="{53640926-AAD7-44D8-BBD7-CCE9431645EC}">
                <a14:shadowObscured xmlns:a14="http://schemas.microsoft.com/office/drawing/2010/main"/>
              </a:ext>
            </a:extLst>
          </p:spPr>
        </p:pic>
        <p:pic>
          <p:nvPicPr>
            <p:cNvPr id="15" name="图片 14"/>
            <p:cNvPicPr>
              <a:picLocks noChangeAspect="1"/>
            </p:cNvPicPr>
            <p:nvPr/>
          </p:nvPicPr>
          <p:blipFill rotWithShape="1">
            <a:blip r:embed="rId2"/>
            <a:srcRect b="60574"/>
            <a:stretch/>
          </p:blipFill>
          <p:spPr bwMode="auto">
            <a:xfrm>
              <a:off x="0" y="0"/>
              <a:ext cx="5278120" cy="958850"/>
            </a:xfrm>
            <a:prstGeom prst="rect">
              <a:avLst/>
            </a:prstGeom>
            <a:ln>
              <a:noFill/>
            </a:ln>
            <a:extLst>
              <a:ext uri="{53640926-AAD7-44D8-BBD7-CCE9431645EC}">
                <a14:shadowObscured xmlns:a14="http://schemas.microsoft.com/office/drawing/2010/main"/>
              </a:ext>
            </a:extLst>
          </p:spPr>
        </p:pic>
      </p:grpSp>
      <p:grpSp>
        <p:nvGrpSpPr>
          <p:cNvPr id="16" name="组合 15"/>
          <p:cNvGrpSpPr/>
          <p:nvPr/>
        </p:nvGrpSpPr>
        <p:grpSpPr>
          <a:xfrm>
            <a:off x="5230812" y="3429000"/>
            <a:ext cx="6961188" cy="3367098"/>
            <a:chOff x="0" y="0"/>
            <a:chExt cx="5286746" cy="1880079"/>
          </a:xfrm>
        </p:grpSpPr>
        <p:pic>
          <p:nvPicPr>
            <p:cNvPr id="17" name="图片 16"/>
            <p:cNvPicPr>
              <a:picLocks noChangeAspect="1"/>
            </p:cNvPicPr>
            <p:nvPr/>
          </p:nvPicPr>
          <p:blipFill rotWithShape="1">
            <a:blip r:embed="rId3"/>
            <a:srcRect b="62256"/>
            <a:stretch/>
          </p:blipFill>
          <p:spPr bwMode="auto">
            <a:xfrm>
              <a:off x="8626" y="0"/>
              <a:ext cx="5278120" cy="918845"/>
            </a:xfrm>
            <a:prstGeom prst="rect">
              <a:avLst/>
            </a:prstGeom>
            <a:ln>
              <a:noFill/>
            </a:ln>
            <a:extLst>
              <a:ext uri="{53640926-AAD7-44D8-BBD7-CCE9431645EC}">
                <a14:shadowObscured xmlns:a14="http://schemas.microsoft.com/office/drawing/2010/main"/>
              </a:ext>
            </a:extLst>
          </p:spPr>
        </p:pic>
        <p:pic>
          <p:nvPicPr>
            <p:cNvPr id="18" name="图片 17"/>
            <p:cNvPicPr>
              <a:picLocks noChangeAspect="1"/>
            </p:cNvPicPr>
            <p:nvPr/>
          </p:nvPicPr>
          <p:blipFill rotWithShape="1">
            <a:blip r:embed="rId3"/>
            <a:srcRect t="61408"/>
            <a:stretch/>
          </p:blipFill>
          <p:spPr bwMode="auto">
            <a:xfrm>
              <a:off x="0" y="940279"/>
              <a:ext cx="5278120" cy="939800"/>
            </a:xfrm>
            <a:prstGeom prst="rect">
              <a:avLst/>
            </a:prstGeom>
            <a:ln>
              <a:noFill/>
            </a:ln>
            <a:extLst>
              <a:ext uri="{53640926-AAD7-44D8-BBD7-CCE9431645EC}">
                <a14:shadowObscured xmlns:a14="http://schemas.microsoft.com/office/drawing/2010/main"/>
              </a:ext>
            </a:extLst>
          </p:spPr>
        </p:pic>
      </p:grpSp>
      <p:sp>
        <p:nvSpPr>
          <p:cNvPr id="2" name="矩形 1"/>
          <p:cNvSpPr/>
          <p:nvPr/>
        </p:nvSpPr>
        <p:spPr>
          <a:xfrm>
            <a:off x="228600" y="3105835"/>
            <a:ext cx="6096000" cy="646331"/>
          </a:xfrm>
          <a:prstGeom prst="rect">
            <a:avLst/>
          </a:prstGeom>
        </p:spPr>
        <p:txBody>
          <a:bodyPr>
            <a:spAutoFit/>
          </a:bodyPr>
          <a:lstStyle/>
          <a:p>
            <a:r>
              <a:rPr lang="en-US" altLang="zh-CN" dirty="0">
                <a:latin typeface="Times New Roman" panose="02020603050405020304" pitchFamily="18" charset="0"/>
              </a:rPr>
              <a:t>Getting dark channel image uses window’s radius 7, </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and </a:t>
            </a:r>
            <a:r>
              <a:rPr lang="en-US" altLang="zh-CN" dirty="0">
                <a:latin typeface="Times New Roman" panose="02020603050405020304" pitchFamily="18" charset="0"/>
              </a:rPr>
              <a:t>use 8 as guided </a:t>
            </a:r>
            <a:r>
              <a:rPr lang="en-US" altLang="zh-CN">
                <a:latin typeface="Times New Roman" panose="02020603050405020304" pitchFamily="18" charset="0"/>
              </a:rPr>
              <a:t>filter’s </a:t>
            </a:r>
            <a:r>
              <a:rPr lang="en-US" altLang="zh-CN" smtClean="0">
                <a:latin typeface="Times New Roman" panose="02020603050405020304" pitchFamily="18" charset="0"/>
              </a:rPr>
              <a:t>radius.</a:t>
            </a:r>
            <a:endParaRPr lang="zh-CN" altLang="en-US" dirty="0"/>
          </a:p>
        </p:txBody>
      </p:sp>
      <p:sp>
        <p:nvSpPr>
          <p:cNvPr id="4" name="矩形 3"/>
          <p:cNvSpPr/>
          <p:nvPr/>
        </p:nvSpPr>
        <p:spPr>
          <a:xfrm>
            <a:off x="228600" y="6112237"/>
            <a:ext cx="6096000" cy="646331"/>
          </a:xfrm>
          <a:prstGeom prst="rect">
            <a:avLst/>
          </a:prstGeom>
        </p:spPr>
        <p:txBody>
          <a:bodyPr>
            <a:spAutoFit/>
          </a:bodyPr>
          <a:lstStyle/>
          <a:p>
            <a:r>
              <a:rPr lang="en-US" altLang="zh-CN" dirty="0">
                <a:latin typeface="Times New Roman" panose="02020603050405020304" pitchFamily="18" charset="0"/>
              </a:rPr>
              <a:t>Getting dark channel image uses window’s radius 7, </a:t>
            </a:r>
            <a:endParaRPr lang="en-US" altLang="zh-CN" dirty="0" smtClean="0">
              <a:latin typeface="Times New Roman" panose="02020603050405020304" pitchFamily="18" charset="0"/>
            </a:endParaRPr>
          </a:p>
          <a:p>
            <a:r>
              <a:rPr lang="en-US" altLang="zh-CN" dirty="0">
                <a:latin typeface="Times New Roman" panose="02020603050405020304" pitchFamily="18" charset="0"/>
              </a:rPr>
              <a:t>a</a:t>
            </a:r>
            <a:r>
              <a:rPr lang="en-US" altLang="zh-CN" dirty="0" smtClean="0">
                <a:latin typeface="Times New Roman" panose="02020603050405020304" pitchFamily="18" charset="0"/>
              </a:rPr>
              <a:t>nd use </a:t>
            </a:r>
            <a:r>
              <a:rPr lang="en-US" altLang="zh-CN" dirty="0">
                <a:latin typeface="Times New Roman" panose="02020603050405020304" pitchFamily="18" charset="0"/>
              </a:rPr>
              <a:t>4 as guided filter’s radius.</a:t>
            </a:r>
            <a:endParaRPr lang="zh-CN" altLang="en-US" dirty="0"/>
          </a:p>
        </p:txBody>
      </p:sp>
      <p:sp>
        <p:nvSpPr>
          <p:cNvPr id="5" name="矩形 4"/>
          <p:cNvSpPr/>
          <p:nvPr/>
        </p:nvSpPr>
        <p:spPr>
          <a:xfrm>
            <a:off x="7391400" y="2294951"/>
            <a:ext cx="4394200" cy="400110"/>
          </a:xfrm>
          <a:prstGeom prst="rect">
            <a:avLst/>
          </a:prstGeom>
        </p:spPr>
        <p:txBody>
          <a:bodyPr wrap="square">
            <a:spAutoFit/>
          </a:bodyPr>
          <a:lstStyle/>
          <a:p>
            <a:r>
              <a:rPr lang="zh-CN" altLang="en-US" sz="2000" dirty="0"/>
              <a:t>min(max(1,k/abs</a:t>
            </a:r>
            <a:r>
              <a:rPr lang="zh-CN" altLang="en-US" sz="2000" dirty="0" smtClean="0"/>
              <a:t>( (</a:t>
            </a:r>
            <a:r>
              <a:rPr lang="en-US" altLang="zh-CN" sz="2000" dirty="0" smtClean="0"/>
              <a:t>I(x)</a:t>
            </a:r>
            <a:r>
              <a:rPr lang="zh-CN" altLang="en-US" sz="2000" dirty="0" smtClean="0"/>
              <a:t>)-</a:t>
            </a:r>
            <a:r>
              <a:rPr lang="en-US" altLang="zh-CN" sz="2000" dirty="0" smtClean="0"/>
              <a:t>A</a:t>
            </a:r>
            <a:r>
              <a:rPr lang="zh-CN" altLang="en-US" sz="2000" dirty="0" smtClean="0"/>
              <a:t>))*</a:t>
            </a:r>
            <a:r>
              <a:rPr lang="en-US" altLang="zh-CN" sz="2000" dirty="0" smtClean="0"/>
              <a:t>t(x)</a:t>
            </a:r>
            <a:r>
              <a:rPr lang="zh-CN" altLang="en-US" sz="2000" dirty="0" smtClean="0"/>
              <a:t> ,</a:t>
            </a:r>
            <a:r>
              <a:rPr lang="en-US" altLang="zh-CN" sz="2000" dirty="0" smtClean="0"/>
              <a:t>t1</a:t>
            </a:r>
            <a:r>
              <a:rPr lang="zh-CN" altLang="en-US" sz="2000" dirty="0" smtClean="0"/>
              <a:t>) </a:t>
            </a:r>
            <a:endParaRPr lang="zh-CN" altLang="en-US" sz="2000" dirty="0"/>
          </a:p>
        </p:txBody>
      </p:sp>
    </p:spTree>
    <p:extLst>
      <p:ext uri="{BB962C8B-B14F-4D97-AF65-F5344CB8AC3E}">
        <p14:creationId xmlns:p14="http://schemas.microsoft.com/office/powerpoint/2010/main" val="75327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66795" y="726765"/>
            <a:ext cx="2661306"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Discussion</a:t>
            </a:r>
            <a:endParaRPr lang="zh-CN" altLang="en-US" sz="4400" dirty="0"/>
          </a:p>
        </p:txBody>
      </p:sp>
      <mc:AlternateContent xmlns:mc="http://schemas.openxmlformats.org/markup-compatibility/2006" xmlns:a14="http://schemas.microsoft.com/office/drawing/2010/main">
        <mc:Choice Requires="a14">
          <p:sp>
            <p:nvSpPr>
              <p:cNvPr id="2" name="矩形 1"/>
              <p:cNvSpPr/>
              <p:nvPr/>
            </p:nvSpPr>
            <p:spPr>
              <a:xfrm>
                <a:off x="914400" y="1407306"/>
                <a:ext cx="9537700" cy="5324535"/>
              </a:xfrm>
              <a:prstGeom prst="rect">
                <a:avLst/>
              </a:prstGeom>
            </p:spPr>
            <p:txBody>
              <a:bodyPr wrap="square">
                <a:spAutoFit/>
              </a:bodyPr>
              <a:lstStyle/>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Dark channel minimum filter radius r has an effect on the haze removal effect. Under certain circumstances, the larger the radius, the less obvious the effect of haze removal. And when the radius becomes larger, the program will run slowly. </a:t>
                </a: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r>
                  <a:rPr lang="en-US" altLang="zh-CN" sz="2000" kern="100" dirty="0" smtClean="0">
                    <a:latin typeface="Times New Roman" panose="02020603050405020304" pitchFamily="18" charset="0"/>
                    <a:cs typeface="Times New Roman" panose="02020603050405020304" pitchFamily="18" charset="0"/>
                  </a:rPr>
                  <a:t>The </a:t>
                </a:r>
                <a:r>
                  <a:rPr lang="en-US" altLang="zh-CN" sz="2000" kern="100" dirty="0">
                    <a:latin typeface="Times New Roman" panose="02020603050405020304" pitchFamily="18" charset="0"/>
                    <a:cs typeface="Times New Roman" panose="02020603050405020304" pitchFamily="18" charset="0"/>
                  </a:rPr>
                  <a:t>influence of</a:t>
                </a:r>
                <a14:m>
                  <m:oMath xmlns:m="http://schemas.openxmlformats.org/officeDocument/2006/math">
                    <m:r>
                      <a:rPr lang="en-US" altLang="zh-CN" sz="2000" kern="100">
                        <a:latin typeface="Cambria Math" panose="02040503050406030204" pitchFamily="18" charset="0"/>
                        <a:cs typeface="Times New Roman" panose="02020603050405020304" pitchFamily="18" charset="0"/>
                      </a:rPr>
                      <m:t> </m:t>
                    </m:r>
                    <m:r>
                      <m:rPr>
                        <m:sty m:val="p"/>
                      </m:rPr>
                      <a:rPr lang="en-US" altLang="zh-CN" sz="2000" kern="100">
                        <a:latin typeface="Cambria Math" panose="02040503050406030204" pitchFamily="18" charset="0"/>
                        <a:cs typeface="Times New Roman" panose="02020603050405020304" pitchFamily="18" charset="0"/>
                      </a:rPr>
                      <m:t>ω</m:t>
                    </m:r>
                  </m:oMath>
                </a14:m>
                <a:r>
                  <a:rPr lang="en-US" altLang="zh-CN" sz="2000" kern="100" dirty="0">
                    <a:latin typeface="Times New Roman" panose="02020603050405020304" pitchFamily="18" charset="0"/>
                    <a:cs typeface="Times New Roman" panose="02020603050405020304" pitchFamily="18" charset="0"/>
                  </a:rPr>
                  <a:t> is also great. This value is the degree of haze retention we set.</a:t>
                </a:r>
                <a:r>
                  <a:rPr lang="en-US" altLang="zh-CN" sz="2000" kern="100" dirty="0">
                    <a:latin typeface="Calibri" panose="020F0502020204030204" pitchFamily="34"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The higher the value, the less the haze retained. </a:t>
                </a: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r>
                  <a:rPr lang="en-US" altLang="zh-CN" sz="2000" kern="100" dirty="0" smtClean="0">
                    <a:latin typeface="Times New Roman" panose="02020603050405020304" pitchFamily="18" charset="0"/>
                    <a:cs typeface="Times New Roman" panose="02020603050405020304" pitchFamily="18" charset="0"/>
                  </a:rPr>
                  <a:t>Guider </a:t>
                </a:r>
                <a:r>
                  <a:rPr lang="en-US" altLang="zh-CN" sz="2000" kern="100" dirty="0">
                    <a:latin typeface="Times New Roman" panose="02020603050405020304" pitchFamily="18" charset="0"/>
                    <a:cs typeface="Times New Roman" panose="02020603050405020304" pitchFamily="18" charset="0"/>
                  </a:rPr>
                  <a:t>filter is to make the transmission smoother, so the radius of guided filter can’t be too small. If the radius is small enough, the transmission map will have lots of blocks like Figure 7. </a:t>
                </a: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indent="266700" algn="just">
                  <a:spcAft>
                    <a:spcPts val="0"/>
                  </a:spcAft>
                </a:pP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𝜖</m:t>
                    </m:r>
                  </m:oMath>
                </a14:m>
                <a:r>
                  <a:rPr lang="en-US" altLang="zh-CN" sz="2000" kern="100" dirty="0">
                    <a:latin typeface="Calibri" panose="020F0502020204030204" pitchFamily="34"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is to ensure that Equation (14)’ divisor is not 0. So we should set a little value. The </a:t>
                </a:r>
                <a:r>
                  <a:rPr lang="en-US" altLang="zh-CN" sz="2000" i="1" kern="100" dirty="0">
                    <a:latin typeface="Times New Roman" panose="02020603050405020304" pitchFamily="18" charset="0"/>
                    <a:cs typeface="Times New Roman" panose="02020603050405020304" pitchFamily="18" charset="0"/>
                  </a:rPr>
                  <a:t>t0 </a:t>
                </a:r>
                <a:r>
                  <a:rPr lang="en-US" altLang="zh-CN" sz="2000" kern="100" dirty="0">
                    <a:latin typeface="Times New Roman" panose="02020603050405020304" pitchFamily="18" charset="0"/>
                    <a:cs typeface="Times New Roman" panose="02020603050405020304" pitchFamily="18" charset="0"/>
                  </a:rPr>
                  <a:t>value is to make sure that transmission map’s value can’t be too small</a:t>
                </a:r>
                <a:r>
                  <a:rPr lang="en-US" altLang="zh-CN" sz="2000" kern="100" dirty="0" smtClean="0">
                    <a:latin typeface="Times New Roman" panose="02020603050405020304" pitchFamily="18" charset="0"/>
                    <a:cs typeface="Times New Roman" panose="02020603050405020304" pitchFamily="18" charset="0"/>
                  </a:rPr>
                  <a:t>.</a:t>
                </a:r>
              </a:p>
              <a:p>
                <a:pPr indent="266700" algn="just">
                  <a:spcAft>
                    <a:spcPts val="0"/>
                  </a:spcAft>
                </a:pPr>
                <a:endParaRPr lang="zh-CN" altLang="zh-CN" sz="2000" kern="100" dirty="0">
                  <a:latin typeface="Calibri" panose="020F0502020204030204" pitchFamily="34" charset="0"/>
                  <a:cs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The dark channel prior can’t handle the sky area well, so I set a threshold on the pixel value minus the atmospheric light value in my project. It makes the sky area look more normal in Figure 6 and Figure 7.</a:t>
                </a:r>
                <a:endParaRPr lang="zh-CN" altLang="zh-CN" sz="2000" kern="100" dirty="0">
                  <a:latin typeface="Calibri" panose="020F0502020204030204" pitchFamily="34"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914400" y="1407306"/>
                <a:ext cx="9537700" cy="5324535"/>
              </a:xfrm>
              <a:prstGeom prst="rect">
                <a:avLst/>
              </a:prstGeom>
              <a:blipFill rotWithShape="0">
                <a:blip r:embed="rId2"/>
                <a:stretch>
                  <a:fillRect l="-639" t="-687" r="-575" b="-10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3770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940</Words>
  <Application>Microsoft Office PowerPoint</Application>
  <PresentationFormat>宽屏</PresentationFormat>
  <Paragraphs>59</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华文彩云</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deming</dc:creator>
  <cp:lastModifiedBy>wu deming</cp:lastModifiedBy>
  <cp:revision>21</cp:revision>
  <dcterms:created xsi:type="dcterms:W3CDTF">2019-10-12T14:38:45Z</dcterms:created>
  <dcterms:modified xsi:type="dcterms:W3CDTF">2019-12-04T14:09:51Z</dcterms:modified>
</cp:coreProperties>
</file>