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76" y="5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57FE-22C3-462A-8FA5-608217159A0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CEB0-0329-4874-84AE-BF4029420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28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57FE-22C3-462A-8FA5-608217159A0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CEB0-0329-4874-84AE-BF4029420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91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57FE-22C3-462A-8FA5-608217159A0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CEB0-0329-4874-84AE-BF4029420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57FE-22C3-462A-8FA5-608217159A0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CEB0-0329-4874-84AE-BF4029420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8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57FE-22C3-462A-8FA5-608217159A0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CEB0-0329-4874-84AE-BF4029420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32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57FE-22C3-462A-8FA5-608217159A0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CEB0-0329-4874-84AE-BF4029420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53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57FE-22C3-462A-8FA5-608217159A0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CEB0-0329-4874-84AE-BF4029420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7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57FE-22C3-462A-8FA5-608217159A0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CEB0-0329-4874-84AE-BF4029420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3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57FE-22C3-462A-8FA5-608217159A0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CEB0-0329-4874-84AE-BF4029420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9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57FE-22C3-462A-8FA5-608217159A0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CEB0-0329-4874-84AE-BF4029420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8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57FE-22C3-462A-8FA5-608217159A0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CEB0-0329-4874-84AE-BF4029420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89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C57FE-22C3-462A-8FA5-608217159A08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ECEB0-0329-4874-84AE-BF4029420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80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93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271" y="674511"/>
            <a:ext cx="5393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latin typeface="Arial" panose="020B0604020202020204" pitchFamily="34" charset="0"/>
              </a:rPr>
              <a:t>L’organisation ethnolinguistique structure-t-elle les réseaux de circulation de semences ? </a:t>
            </a:r>
            <a:endParaRPr lang="fr-FR" altLang="fr-FR" dirty="0">
              <a:latin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66" y="145743"/>
            <a:ext cx="5244646" cy="65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1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219" y="456146"/>
            <a:ext cx="5338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latin typeface="Arial" panose="020B0604020202020204" pitchFamily="34" charset="0"/>
              </a:rPr>
              <a:t>Entretiens auprès de </a:t>
            </a:r>
            <a:r>
              <a:rPr lang="fr-FR" altLang="fr-FR" b="1" dirty="0">
                <a:latin typeface="Arial" panose="020B0604020202020204" pitchFamily="34" charset="0"/>
              </a:rPr>
              <a:t>225 </a:t>
            </a:r>
            <a:r>
              <a:rPr lang="fr-FR" altLang="fr-FR" b="1" dirty="0" smtClean="0">
                <a:latin typeface="Arial" panose="020B0604020202020204" pitchFamily="34" charset="0"/>
              </a:rPr>
              <a:t>personnes</a:t>
            </a:r>
            <a:r>
              <a:rPr lang="fr-FR" altLang="fr-FR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latin typeface="Arial" panose="020B0604020202020204" pitchFamily="34" charset="0"/>
              </a:rPr>
              <a:t> citer </a:t>
            </a:r>
            <a:r>
              <a:rPr lang="fr-FR" altLang="fr-FR" dirty="0">
                <a:latin typeface="Arial" panose="020B0604020202020204" pitchFamily="34" charset="0"/>
              </a:rPr>
              <a:t>toutes les personnes et organisations a qui ils ont donné et de qui ils ont reçu des semences </a:t>
            </a:r>
            <a:endParaRPr lang="fr-FR" altLang="fr-F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latin typeface="Arial" panose="020B0604020202020204" pitchFamily="34" charset="0"/>
                <a:sym typeface="Wingdings" panose="05000000000000000000" pitchFamily="2" charset="2"/>
              </a:rPr>
              <a:t> Réseau </a:t>
            </a:r>
            <a:r>
              <a:rPr lang="fr-FR" altLang="fr-FR" dirty="0" smtClean="0">
                <a:latin typeface="Arial" panose="020B0604020202020204" pitchFamily="34" charset="0"/>
              </a:rPr>
              <a:t>dirigé </a:t>
            </a:r>
            <a:endParaRPr lang="fr-FR" altLang="fr-FR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1113"/>
            <a:ext cx="5540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 smtClean="0">
                <a:latin typeface="Arial" panose="020B0604020202020204" pitchFamily="34" charset="0"/>
              </a:rPr>
              <a:t>Retirer les organisations </a:t>
            </a:r>
            <a:r>
              <a:rPr lang="fr-FR" altLang="fr-FR" dirty="0">
                <a:latin typeface="Arial" panose="020B0604020202020204" pitchFamily="34" charset="0"/>
              </a:rPr>
              <a:t>(ONG, gouvernement etc..) pour ne garder que les </a:t>
            </a:r>
            <a:r>
              <a:rPr lang="fr-FR" altLang="fr-FR" dirty="0" smtClean="0">
                <a:latin typeface="Arial" panose="020B0604020202020204" pitchFamily="34" charset="0"/>
              </a:rPr>
              <a:t>individus 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- </a:t>
            </a:r>
            <a:r>
              <a:rPr lang="fr-FR" altLang="fr-FR" dirty="0">
                <a:latin typeface="Arial" panose="020B0604020202020204" pitchFamily="34" charset="0"/>
              </a:rPr>
              <a:t> 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  <a:r>
              <a:rPr lang="fr-FR" altLang="fr-FR" dirty="0">
                <a:latin typeface="Arial" panose="020B0604020202020204" pitchFamily="34" charset="0"/>
              </a:rPr>
              <a:t>un total de </a:t>
            </a:r>
            <a:r>
              <a:rPr lang="fr-FR" altLang="fr-FR" b="1" dirty="0">
                <a:latin typeface="Arial" panose="020B0604020202020204" pitchFamily="34" charset="0"/>
              </a:rPr>
              <a:t>778 nœuds </a:t>
            </a:r>
            <a:r>
              <a:rPr lang="fr-FR" altLang="fr-FR" b="1" dirty="0" smtClean="0">
                <a:latin typeface="Arial" panose="020B0604020202020204" pitchFamily="34" charset="0"/>
              </a:rPr>
              <a:t>(</a:t>
            </a:r>
            <a:r>
              <a:rPr lang="fr-FR" altLang="fr-FR" dirty="0" smtClean="0">
                <a:latin typeface="Arial" panose="020B0604020202020204" pitchFamily="34" charset="0"/>
              </a:rPr>
              <a:t>dont </a:t>
            </a:r>
            <a:r>
              <a:rPr lang="fr-FR" altLang="fr-FR" b="1" dirty="0" smtClean="0">
                <a:latin typeface="Arial" panose="020B0604020202020204" pitchFamily="34" charset="0"/>
              </a:rPr>
              <a:t>225 « EGO »)</a:t>
            </a:r>
            <a:r>
              <a:rPr lang="fr-FR" altLang="fr-FR" dirty="0" smtClean="0">
                <a:latin typeface="Arial" panose="020B0604020202020204" pitchFamily="34" charset="0"/>
              </a:rPr>
              <a:t>, et </a:t>
            </a:r>
            <a:r>
              <a:rPr lang="fr-FR" altLang="fr-FR" b="1" dirty="0">
                <a:latin typeface="Arial" panose="020B0604020202020204" pitchFamily="34" charset="0"/>
              </a:rPr>
              <a:t>1073 </a:t>
            </a:r>
            <a:r>
              <a:rPr lang="fr-FR" altLang="fr-FR" dirty="0">
                <a:latin typeface="Arial" panose="020B0604020202020204" pitchFamily="34" charset="0"/>
              </a:rPr>
              <a:t>liens </a:t>
            </a:r>
            <a:r>
              <a:rPr lang="fr-FR" altLang="fr-FR" b="1" dirty="0" smtClean="0">
                <a:latin typeface="Arial" panose="020B0604020202020204" pitchFamily="34" charset="0"/>
              </a:rPr>
              <a:t>dirigés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71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0339" t="14285" r="27311"/>
          <a:stretch/>
        </p:blipFill>
        <p:spPr>
          <a:xfrm>
            <a:off x="6864824" y="364872"/>
            <a:ext cx="5241509" cy="61282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5271" y="641488"/>
            <a:ext cx="65395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latin typeface="Arial" panose="020B0604020202020204" pitchFamily="34" charset="0"/>
              </a:rPr>
              <a:t>Travail </a:t>
            </a:r>
            <a:r>
              <a:rPr lang="fr-FR" altLang="fr-FR" dirty="0">
                <a:latin typeface="Arial" panose="020B0604020202020204" pitchFamily="34" charset="0"/>
              </a:rPr>
              <a:t>sur le </a:t>
            </a:r>
            <a:r>
              <a:rPr lang="fr-FR" altLang="fr-FR" b="1" dirty="0">
                <a:latin typeface="Arial" panose="020B0604020202020204" pitchFamily="34" charset="0"/>
              </a:rPr>
              <a:t>réseau fermé</a:t>
            </a:r>
            <a:r>
              <a:rPr lang="fr-FR" altLang="fr-FR" dirty="0">
                <a:latin typeface="Arial" panose="020B0604020202020204" pitchFamily="34" charset="0"/>
              </a:rPr>
              <a:t> </a:t>
            </a:r>
            <a:r>
              <a:rPr lang="fr-FR" altLang="fr-FR" dirty="0" smtClean="0">
                <a:latin typeface="Arial" panose="020B0604020202020204" pitchFamily="34" charset="0"/>
              </a:rPr>
              <a:t>: on ne garde que les </a:t>
            </a:r>
            <a:r>
              <a:rPr lang="fr-FR" altLang="fr-FR" b="1" dirty="0" smtClean="0">
                <a:latin typeface="Arial" panose="020B0604020202020204" pitchFamily="34" charset="0"/>
              </a:rPr>
              <a:t>personnes </a:t>
            </a:r>
            <a:r>
              <a:rPr lang="fr-FR" altLang="fr-FR" b="1" dirty="0">
                <a:latin typeface="Arial" panose="020B0604020202020204" pitchFamily="34" charset="0"/>
              </a:rPr>
              <a:t>interrogées</a:t>
            </a:r>
            <a:r>
              <a:rPr lang="fr-FR" altLang="fr-FR" dirty="0">
                <a:latin typeface="Arial" panose="020B0604020202020204" pitchFamily="34" charset="0"/>
              </a:rPr>
              <a:t> et pour lesquelles </a:t>
            </a:r>
            <a:r>
              <a:rPr lang="fr-FR" altLang="fr-FR" dirty="0" smtClean="0">
                <a:latin typeface="Arial" panose="020B0604020202020204" pitchFamily="34" charset="0"/>
              </a:rPr>
              <a:t>on a des </a:t>
            </a:r>
            <a:r>
              <a:rPr lang="fr-FR" altLang="fr-FR" b="1" dirty="0" smtClean="0">
                <a:latin typeface="Arial" panose="020B0604020202020204" pitchFamily="34" charset="0"/>
              </a:rPr>
              <a:t>données </a:t>
            </a:r>
            <a:r>
              <a:rPr lang="fr-FR" altLang="fr-FR" b="1" dirty="0">
                <a:latin typeface="Arial" panose="020B0604020202020204" pitchFamily="34" charset="0"/>
              </a:rPr>
              <a:t>de </a:t>
            </a:r>
            <a:r>
              <a:rPr lang="fr-FR" altLang="fr-FR" b="1" dirty="0" err="1" smtClean="0">
                <a:latin typeface="Arial" panose="020B0604020202020204" pitchFamily="34" charset="0"/>
              </a:rPr>
              <a:t>géoréférencement</a:t>
            </a:r>
            <a:endParaRPr lang="fr-FR" altLang="fr-FR" dirty="0" smtClean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altLang="fr-FR" dirty="0" smtClean="0">
                <a:latin typeface="Arial" panose="020B0604020202020204" pitchFamily="34" charset="0"/>
              </a:rPr>
              <a:t>il </a:t>
            </a:r>
            <a:r>
              <a:rPr lang="fr-FR" altLang="fr-FR" dirty="0">
                <a:latin typeface="Arial" panose="020B0604020202020204" pitchFamily="34" charset="0"/>
              </a:rPr>
              <a:t>y </a:t>
            </a:r>
            <a:r>
              <a:rPr lang="fr-FR" altLang="fr-FR" dirty="0" smtClean="0">
                <a:latin typeface="Arial" panose="020B0604020202020204" pitchFamily="34" charset="0"/>
              </a:rPr>
              <a:t>a </a:t>
            </a:r>
            <a:r>
              <a:rPr lang="fr-FR" altLang="fr-FR" dirty="0">
                <a:latin typeface="Arial" panose="020B0604020202020204" pitchFamily="34" charset="0"/>
              </a:rPr>
              <a:t>197 nœuds, mais seulement 156 </a:t>
            </a:r>
            <a:r>
              <a:rPr lang="fr-FR" altLang="fr-FR" dirty="0" smtClean="0">
                <a:latin typeface="Arial" panose="020B0604020202020204" pitchFamily="34" charset="0"/>
              </a:rPr>
              <a:t>ont </a:t>
            </a:r>
            <a:r>
              <a:rPr lang="fr-FR" altLang="fr-FR" dirty="0">
                <a:latin typeface="Arial" panose="020B0604020202020204" pitchFamily="34" charset="0"/>
              </a:rPr>
              <a:t>un lien avec un autre nœud de cet échantillon (le reste étaient des nœuds isolés). </a:t>
            </a:r>
            <a:endParaRPr lang="fr-FR" altLang="fr-FR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latin typeface="Arial" panose="020B0604020202020204" pitchFamily="34" charset="0"/>
                <a:sym typeface="Wingdings" panose="05000000000000000000" pitchFamily="2" charset="2"/>
              </a:rPr>
              <a:t> on </a:t>
            </a:r>
            <a:r>
              <a:rPr lang="fr-FR" altLang="fr-FR" dirty="0" smtClean="0">
                <a:latin typeface="Arial" panose="020B0604020202020204" pitchFamily="34" charset="0"/>
              </a:rPr>
              <a:t>travaille donc </a:t>
            </a:r>
            <a:r>
              <a:rPr lang="fr-FR" altLang="fr-FR" dirty="0">
                <a:latin typeface="Arial" panose="020B0604020202020204" pitchFamily="34" charset="0"/>
              </a:rPr>
              <a:t>sur un réseau avec </a:t>
            </a:r>
            <a:r>
              <a:rPr lang="fr-FR" altLang="fr-FR" b="1" dirty="0">
                <a:latin typeface="Arial" panose="020B0604020202020204" pitchFamily="34" charset="0"/>
              </a:rPr>
              <a:t>156 nœuds </a:t>
            </a:r>
            <a:r>
              <a:rPr lang="fr-FR" altLang="fr-FR" b="1" dirty="0" smtClean="0">
                <a:latin typeface="Arial" panose="020B0604020202020204" pitchFamily="34" charset="0"/>
              </a:rPr>
              <a:t>(tous des EGO)  et 273 </a:t>
            </a:r>
            <a:r>
              <a:rPr lang="fr-FR" altLang="fr-FR" b="1" smtClean="0">
                <a:latin typeface="Arial" panose="020B0604020202020204" pitchFamily="34" charset="0"/>
              </a:rPr>
              <a:t>liens dirigés</a:t>
            </a:r>
            <a:r>
              <a:rPr lang="fr-FR" altLang="fr-FR" dirty="0">
                <a:latin typeface="Arial" panose="020B0604020202020204" pitchFamily="34" charset="0"/>
              </a:rPr>
              <a:t/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40116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115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MIRES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MIRES</dc:title>
  <dc:creator>vlabeyrie</dc:creator>
  <cp:lastModifiedBy>vlabeyrie</cp:lastModifiedBy>
  <cp:revision>2</cp:revision>
  <dcterms:created xsi:type="dcterms:W3CDTF">2018-06-10T09:56:57Z</dcterms:created>
  <dcterms:modified xsi:type="dcterms:W3CDTF">2018-06-11T10:12:20Z</dcterms:modified>
</cp:coreProperties>
</file>