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701"/>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538D49-E076-0545-8D47-3026811F9423}" v="4" dt="2024-12-03T15:29:27.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58" autoAdjust="0"/>
    <p:restoredTop sz="96327"/>
  </p:normalViewPr>
  <p:slideViewPr>
    <p:cSldViewPr snapToGrid="0" snapToObjects="1">
      <p:cViewPr varScale="1">
        <p:scale>
          <a:sx n="16" d="100"/>
          <a:sy n="16" d="100"/>
        </p:scale>
        <p:origin x="1758"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69F327-D59E-514E-936A-FD5C43989BC8}"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12EC6-248B-BB43-A41B-E8CA988A0F4B}" type="slidenum">
              <a:rPr lang="en-US" smtClean="0"/>
              <a:t>‹#›</a:t>
            </a:fld>
            <a:endParaRPr lang="en-US"/>
          </a:p>
        </p:txBody>
      </p:sp>
    </p:spTree>
    <p:extLst>
      <p:ext uri="{BB962C8B-B14F-4D97-AF65-F5344CB8AC3E}">
        <p14:creationId xmlns:p14="http://schemas.microsoft.com/office/powerpoint/2010/main" val="3772600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9F327-D59E-514E-936A-FD5C43989BC8}"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12EC6-248B-BB43-A41B-E8CA988A0F4B}" type="slidenum">
              <a:rPr lang="en-US" smtClean="0"/>
              <a:t>‹#›</a:t>
            </a:fld>
            <a:endParaRPr lang="en-US"/>
          </a:p>
        </p:txBody>
      </p:sp>
    </p:spTree>
    <p:extLst>
      <p:ext uri="{BB962C8B-B14F-4D97-AF65-F5344CB8AC3E}">
        <p14:creationId xmlns:p14="http://schemas.microsoft.com/office/powerpoint/2010/main" val="219781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9F327-D59E-514E-936A-FD5C43989BC8}"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12EC6-248B-BB43-A41B-E8CA988A0F4B}" type="slidenum">
              <a:rPr lang="en-US" smtClean="0"/>
              <a:t>‹#›</a:t>
            </a:fld>
            <a:endParaRPr lang="en-US"/>
          </a:p>
        </p:txBody>
      </p:sp>
    </p:spTree>
    <p:extLst>
      <p:ext uri="{BB962C8B-B14F-4D97-AF65-F5344CB8AC3E}">
        <p14:creationId xmlns:p14="http://schemas.microsoft.com/office/powerpoint/2010/main" val="244540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69F327-D59E-514E-936A-FD5C43989BC8}"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12EC6-248B-BB43-A41B-E8CA988A0F4B}" type="slidenum">
              <a:rPr lang="en-US" smtClean="0"/>
              <a:t>‹#›</a:t>
            </a:fld>
            <a:endParaRPr lang="en-US"/>
          </a:p>
        </p:txBody>
      </p:sp>
    </p:spTree>
    <p:extLst>
      <p:ext uri="{BB962C8B-B14F-4D97-AF65-F5344CB8AC3E}">
        <p14:creationId xmlns:p14="http://schemas.microsoft.com/office/powerpoint/2010/main" val="391220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69F327-D59E-514E-936A-FD5C43989BC8}"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B12EC6-248B-BB43-A41B-E8CA988A0F4B}" type="slidenum">
              <a:rPr lang="en-US" smtClean="0"/>
              <a:t>‹#›</a:t>
            </a:fld>
            <a:endParaRPr lang="en-US"/>
          </a:p>
        </p:txBody>
      </p:sp>
    </p:spTree>
    <p:extLst>
      <p:ext uri="{BB962C8B-B14F-4D97-AF65-F5344CB8AC3E}">
        <p14:creationId xmlns:p14="http://schemas.microsoft.com/office/powerpoint/2010/main" val="3434494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69F327-D59E-514E-936A-FD5C43989BC8}"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B12EC6-248B-BB43-A41B-E8CA988A0F4B}" type="slidenum">
              <a:rPr lang="en-US" smtClean="0"/>
              <a:t>‹#›</a:t>
            </a:fld>
            <a:endParaRPr lang="en-US"/>
          </a:p>
        </p:txBody>
      </p:sp>
    </p:spTree>
    <p:extLst>
      <p:ext uri="{BB962C8B-B14F-4D97-AF65-F5344CB8AC3E}">
        <p14:creationId xmlns:p14="http://schemas.microsoft.com/office/powerpoint/2010/main" val="756219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69F327-D59E-514E-936A-FD5C43989BC8}"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B12EC6-248B-BB43-A41B-E8CA988A0F4B}" type="slidenum">
              <a:rPr lang="en-US" smtClean="0"/>
              <a:t>‹#›</a:t>
            </a:fld>
            <a:endParaRPr lang="en-US"/>
          </a:p>
        </p:txBody>
      </p:sp>
    </p:spTree>
    <p:extLst>
      <p:ext uri="{BB962C8B-B14F-4D97-AF65-F5344CB8AC3E}">
        <p14:creationId xmlns:p14="http://schemas.microsoft.com/office/powerpoint/2010/main" val="2281206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69F327-D59E-514E-936A-FD5C43989BC8}"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B12EC6-248B-BB43-A41B-E8CA988A0F4B}" type="slidenum">
              <a:rPr lang="en-US" smtClean="0"/>
              <a:t>‹#›</a:t>
            </a:fld>
            <a:endParaRPr lang="en-US"/>
          </a:p>
        </p:txBody>
      </p:sp>
    </p:spTree>
    <p:extLst>
      <p:ext uri="{BB962C8B-B14F-4D97-AF65-F5344CB8AC3E}">
        <p14:creationId xmlns:p14="http://schemas.microsoft.com/office/powerpoint/2010/main" val="3456049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9F327-D59E-514E-936A-FD5C43989BC8}"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B12EC6-248B-BB43-A41B-E8CA988A0F4B}" type="slidenum">
              <a:rPr lang="en-US" smtClean="0"/>
              <a:t>‹#›</a:t>
            </a:fld>
            <a:endParaRPr lang="en-US"/>
          </a:p>
        </p:txBody>
      </p:sp>
    </p:spTree>
    <p:extLst>
      <p:ext uri="{BB962C8B-B14F-4D97-AF65-F5344CB8AC3E}">
        <p14:creationId xmlns:p14="http://schemas.microsoft.com/office/powerpoint/2010/main" val="164867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169F327-D59E-514E-936A-FD5C43989BC8}"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B12EC6-248B-BB43-A41B-E8CA988A0F4B}" type="slidenum">
              <a:rPr lang="en-US" smtClean="0"/>
              <a:t>‹#›</a:t>
            </a:fld>
            <a:endParaRPr lang="en-US"/>
          </a:p>
        </p:txBody>
      </p:sp>
    </p:spTree>
    <p:extLst>
      <p:ext uri="{BB962C8B-B14F-4D97-AF65-F5344CB8AC3E}">
        <p14:creationId xmlns:p14="http://schemas.microsoft.com/office/powerpoint/2010/main" val="2416228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169F327-D59E-514E-936A-FD5C43989BC8}"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B12EC6-248B-BB43-A41B-E8CA988A0F4B}" type="slidenum">
              <a:rPr lang="en-US" smtClean="0"/>
              <a:t>‹#›</a:t>
            </a:fld>
            <a:endParaRPr lang="en-US"/>
          </a:p>
        </p:txBody>
      </p:sp>
    </p:spTree>
    <p:extLst>
      <p:ext uri="{BB962C8B-B14F-4D97-AF65-F5344CB8AC3E}">
        <p14:creationId xmlns:p14="http://schemas.microsoft.com/office/powerpoint/2010/main" val="275701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169F327-D59E-514E-936A-FD5C43989BC8}" type="datetimeFigureOut">
              <a:rPr lang="en-US" smtClean="0"/>
              <a:t>12/3/2024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0B12EC6-248B-BB43-A41B-E8CA988A0F4B}" type="slidenum">
              <a:rPr lang="en-US" smtClean="0"/>
              <a:t>‹#›</a:t>
            </a:fld>
            <a:endParaRPr lang="en-US"/>
          </a:p>
        </p:txBody>
      </p:sp>
    </p:spTree>
    <p:extLst>
      <p:ext uri="{BB962C8B-B14F-4D97-AF65-F5344CB8AC3E}">
        <p14:creationId xmlns:p14="http://schemas.microsoft.com/office/powerpoint/2010/main" val="692156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8AD456-16F5-E173-FA18-6436D651A5DE}"/>
              </a:ext>
            </a:extLst>
          </p:cNvPr>
          <p:cNvSpPr txBox="1"/>
          <p:nvPr/>
        </p:nvSpPr>
        <p:spPr>
          <a:xfrm>
            <a:off x="9732227" y="856315"/>
            <a:ext cx="22606000" cy="2554545"/>
          </a:xfrm>
          <a:prstGeom prst="rect">
            <a:avLst/>
          </a:prstGeom>
          <a:noFill/>
        </p:spPr>
        <p:txBody>
          <a:bodyPr wrap="square" rtlCol="0">
            <a:spAutoFit/>
          </a:bodyPr>
          <a:lstStyle/>
          <a:p>
            <a:pPr algn="ctr"/>
            <a:r>
              <a:rPr lang="en-US" sz="8000" b="1" i="0" u="none" strike="noStrike" dirty="0">
                <a:solidFill>
                  <a:srgbClr val="000000"/>
                </a:solidFill>
                <a:effectLst/>
                <a:latin typeface="Arial" panose="020B0604020202020204" pitchFamily="34" charset="0"/>
              </a:rPr>
              <a:t>Exploring Scene Understanding with Large Language Models</a:t>
            </a:r>
            <a:endParaRPr lang="en-US" sz="8000" dirty="0">
              <a:latin typeface="Questrial" pitchFamily="2" charset="77"/>
              <a:ea typeface="Questrial" pitchFamily="2" charset="77"/>
              <a:cs typeface="Questrial" pitchFamily="2" charset="77"/>
            </a:endParaRPr>
          </a:p>
        </p:txBody>
      </p:sp>
      <p:pic>
        <p:nvPicPr>
          <p:cNvPr id="5" name="Google Shape;173;p26">
            <a:extLst>
              <a:ext uri="{FF2B5EF4-FFF2-40B4-BE49-F238E27FC236}">
                <a16:creationId xmlns:a16="http://schemas.microsoft.com/office/drawing/2014/main" id="{D2E3BDF5-7853-895C-E005-013FBDD5BFEF}"/>
              </a:ext>
            </a:extLst>
          </p:cNvPr>
          <p:cNvPicPr preferRelativeResize="0"/>
          <p:nvPr/>
        </p:nvPicPr>
        <p:blipFill>
          <a:blip r:embed="rId2">
            <a:alphaModFix/>
          </a:blip>
          <a:stretch>
            <a:fillRect/>
          </a:stretch>
        </p:blipFill>
        <p:spPr>
          <a:xfrm>
            <a:off x="288373" y="846060"/>
            <a:ext cx="8603478" cy="2564800"/>
          </a:xfrm>
          <a:prstGeom prst="rect">
            <a:avLst/>
          </a:prstGeom>
          <a:noFill/>
          <a:ln>
            <a:noFill/>
          </a:ln>
        </p:spPr>
      </p:pic>
      <p:pic>
        <p:nvPicPr>
          <p:cNvPr id="1026" name="Picture 2">
            <a:extLst>
              <a:ext uri="{FF2B5EF4-FFF2-40B4-BE49-F238E27FC236}">
                <a16:creationId xmlns:a16="http://schemas.microsoft.com/office/drawing/2014/main" id="{A5C1E8B9-1B07-32CB-9193-645660107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5778" y="863421"/>
            <a:ext cx="10534649" cy="2530079"/>
          </a:xfrm>
          <a:prstGeom prst="rect">
            <a:avLst/>
          </a:prstGeom>
          <a:solidFill>
            <a:srgbClr val="FA6701"/>
          </a:solidFill>
        </p:spPr>
      </p:pic>
      <p:sp>
        <p:nvSpPr>
          <p:cNvPr id="7" name="TextBox 6">
            <a:extLst>
              <a:ext uri="{FF2B5EF4-FFF2-40B4-BE49-F238E27FC236}">
                <a16:creationId xmlns:a16="http://schemas.microsoft.com/office/drawing/2014/main" id="{2EF0BFF9-810F-3F4B-72DD-C9449EB020D5}"/>
              </a:ext>
            </a:extLst>
          </p:cNvPr>
          <p:cNvSpPr txBox="1"/>
          <p:nvPr/>
        </p:nvSpPr>
        <p:spPr>
          <a:xfrm>
            <a:off x="10422158" y="3921946"/>
            <a:ext cx="22606000" cy="769441"/>
          </a:xfrm>
          <a:prstGeom prst="rect">
            <a:avLst/>
          </a:prstGeom>
          <a:noFill/>
        </p:spPr>
        <p:txBody>
          <a:bodyPr wrap="square" rtlCol="0">
            <a:spAutoFit/>
          </a:bodyPr>
          <a:lstStyle/>
          <a:p>
            <a:pPr algn="ctr"/>
            <a:r>
              <a:rPr lang="en-US" sz="4400" dirty="0">
                <a:latin typeface="Calibri" panose="020F0502020204030204" pitchFamily="34" charset="0"/>
                <a:ea typeface="Calibri" panose="020F0502020204030204" pitchFamily="34" charset="0"/>
                <a:cs typeface="Times New Roman" panose="02020603050405020304" pitchFamily="18" charset="0"/>
              </a:rPr>
              <a:t>Demir Bucukoglu, David Fernandez, Mert </a:t>
            </a:r>
            <a:r>
              <a:rPr lang="en-US" sz="4400" dirty="0" err="1">
                <a:latin typeface="Calibri" panose="020F0502020204030204" pitchFamily="34" charset="0"/>
                <a:ea typeface="Calibri" panose="020F0502020204030204" pitchFamily="34" charset="0"/>
                <a:cs typeface="Times New Roman" panose="02020603050405020304" pitchFamily="18" charset="0"/>
              </a:rPr>
              <a:t>Pese</a:t>
            </a:r>
            <a:r>
              <a:rPr lang="en-US" sz="4400" dirty="0">
                <a:effectLst/>
                <a:latin typeface="Calibri" panose="020F0502020204030204" pitchFamily="34" charset="0"/>
                <a:ea typeface="Calibri" panose="020F0502020204030204" pitchFamily="34" charset="0"/>
                <a:cs typeface="Times New Roman" panose="02020603050405020304" pitchFamily="18" charset="0"/>
              </a:rPr>
              <a:t> </a:t>
            </a:r>
            <a:endParaRPr lang="en-US" sz="4400" dirty="0">
              <a:latin typeface="Questrial" pitchFamily="2" charset="77"/>
              <a:ea typeface="Questrial" pitchFamily="2" charset="77"/>
              <a:cs typeface="Questrial" pitchFamily="2" charset="77"/>
            </a:endParaRPr>
          </a:p>
        </p:txBody>
      </p:sp>
      <p:sp>
        <p:nvSpPr>
          <p:cNvPr id="8" name="Rectangle 7">
            <a:extLst>
              <a:ext uri="{FF2B5EF4-FFF2-40B4-BE49-F238E27FC236}">
                <a16:creationId xmlns:a16="http://schemas.microsoft.com/office/drawing/2014/main" id="{91CEFE1C-5C24-5402-2B82-0808229A1874}"/>
              </a:ext>
            </a:extLst>
          </p:cNvPr>
          <p:cNvSpPr/>
          <p:nvPr/>
        </p:nvSpPr>
        <p:spPr>
          <a:xfrm>
            <a:off x="459822" y="5058873"/>
            <a:ext cx="21028578" cy="402336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E130B42F-E532-63F1-6334-31D161526FE0}"/>
              </a:ext>
            </a:extLst>
          </p:cNvPr>
          <p:cNvSpPr/>
          <p:nvPr/>
        </p:nvSpPr>
        <p:spPr>
          <a:xfrm>
            <a:off x="22400178" y="5060051"/>
            <a:ext cx="21031200" cy="402336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0EE4E965-B576-2441-6F0F-0564FD4DF212}"/>
              </a:ext>
            </a:extLst>
          </p:cNvPr>
          <p:cNvSpPr/>
          <p:nvPr/>
        </p:nvSpPr>
        <p:spPr>
          <a:xfrm>
            <a:off x="459822" y="9560858"/>
            <a:ext cx="42971556" cy="881794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894E219C-1154-D7FF-D7B4-DA397746BFCA}"/>
              </a:ext>
            </a:extLst>
          </p:cNvPr>
          <p:cNvSpPr/>
          <p:nvPr/>
        </p:nvSpPr>
        <p:spPr>
          <a:xfrm>
            <a:off x="526521" y="10041163"/>
            <a:ext cx="42678963" cy="7922704"/>
          </a:xfrm>
          <a:prstGeom prst="round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B6781D1-F55D-4858-F8F8-44B38826902D}"/>
              </a:ext>
            </a:extLst>
          </p:cNvPr>
          <p:cNvSpPr txBox="1"/>
          <p:nvPr/>
        </p:nvSpPr>
        <p:spPr>
          <a:xfrm>
            <a:off x="2800350" y="6915150"/>
            <a:ext cx="184731" cy="369332"/>
          </a:xfrm>
          <a:prstGeom prst="rect">
            <a:avLst/>
          </a:prstGeom>
          <a:noFill/>
        </p:spPr>
        <p:txBody>
          <a:bodyPr wrap="none" rtlCol="0">
            <a:spAutoFit/>
          </a:bodyPr>
          <a:lstStyle/>
          <a:p>
            <a:endParaRPr lang="en-US" dirty="0"/>
          </a:p>
        </p:txBody>
      </p:sp>
      <p:sp>
        <p:nvSpPr>
          <p:cNvPr id="64" name="Rectangle 63">
            <a:extLst>
              <a:ext uri="{FF2B5EF4-FFF2-40B4-BE49-F238E27FC236}">
                <a16:creationId xmlns:a16="http://schemas.microsoft.com/office/drawing/2014/main" id="{C9B07AA5-A5DB-E146-1BE9-1136B41A0D34}"/>
              </a:ext>
            </a:extLst>
          </p:cNvPr>
          <p:cNvSpPr/>
          <p:nvPr/>
        </p:nvSpPr>
        <p:spPr>
          <a:xfrm>
            <a:off x="27507044" y="19103139"/>
            <a:ext cx="15698440" cy="132588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5" name="TextBox 64">
            <a:extLst>
              <a:ext uri="{FF2B5EF4-FFF2-40B4-BE49-F238E27FC236}">
                <a16:creationId xmlns:a16="http://schemas.microsoft.com/office/drawing/2014/main" id="{FD22C1F1-F12D-3998-E2F5-E22FEC888720}"/>
              </a:ext>
            </a:extLst>
          </p:cNvPr>
          <p:cNvSpPr txBox="1"/>
          <p:nvPr/>
        </p:nvSpPr>
        <p:spPr>
          <a:xfrm>
            <a:off x="31428862" y="19353076"/>
            <a:ext cx="7387416" cy="923330"/>
          </a:xfrm>
          <a:prstGeom prst="rect">
            <a:avLst/>
          </a:prstGeom>
          <a:noFill/>
        </p:spPr>
        <p:txBody>
          <a:bodyPr wrap="square" rtlCol="0">
            <a:spAutoFit/>
          </a:bodyPr>
          <a:lstStyle/>
          <a:p>
            <a:pPr algn="ctr"/>
            <a:r>
              <a:rPr lang="en-US" sz="5400" dirty="0">
                <a:latin typeface="Questrial" pitchFamily="2" charset="77"/>
                <a:ea typeface="Questrial" pitchFamily="2" charset="77"/>
                <a:cs typeface="Questrial" pitchFamily="2" charset="77"/>
              </a:rPr>
              <a:t>Results</a:t>
            </a:r>
          </a:p>
        </p:txBody>
      </p:sp>
      <p:pic>
        <p:nvPicPr>
          <p:cNvPr id="14" name="Picture 13" descr="A graph of different colored bars&#10;&#10;Description automatically generated">
            <a:extLst>
              <a:ext uri="{FF2B5EF4-FFF2-40B4-BE49-F238E27FC236}">
                <a16:creationId xmlns:a16="http://schemas.microsoft.com/office/drawing/2014/main" id="{28E768A8-C2B6-A0D9-02EE-10251F58ADA1}"/>
              </a:ext>
            </a:extLst>
          </p:cNvPr>
          <p:cNvPicPr>
            <a:picLocks noChangeAspect="1"/>
          </p:cNvPicPr>
          <p:nvPr/>
        </p:nvPicPr>
        <p:blipFill>
          <a:blip r:embed="rId4"/>
          <a:srcRect b="11212"/>
          <a:stretch/>
        </p:blipFill>
        <p:spPr>
          <a:xfrm>
            <a:off x="28416758" y="20356534"/>
            <a:ext cx="13879012" cy="7393764"/>
          </a:xfrm>
          <a:prstGeom prst="rect">
            <a:avLst/>
          </a:prstGeom>
        </p:spPr>
      </p:pic>
      <p:sp>
        <p:nvSpPr>
          <p:cNvPr id="49" name="Rectangle 48">
            <a:extLst>
              <a:ext uri="{FF2B5EF4-FFF2-40B4-BE49-F238E27FC236}">
                <a16:creationId xmlns:a16="http://schemas.microsoft.com/office/drawing/2014/main" id="{49098E46-24EC-6004-B5DD-EF04FA7A3AED}"/>
              </a:ext>
            </a:extLst>
          </p:cNvPr>
          <p:cNvSpPr/>
          <p:nvPr/>
        </p:nvSpPr>
        <p:spPr>
          <a:xfrm>
            <a:off x="17894175" y="19103139"/>
            <a:ext cx="8644409" cy="132588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50" name="TextBox 49">
            <a:extLst>
              <a:ext uri="{FF2B5EF4-FFF2-40B4-BE49-F238E27FC236}">
                <a16:creationId xmlns:a16="http://schemas.microsoft.com/office/drawing/2014/main" id="{26C63ABF-F118-CB69-C96A-DF696A30A6D2}"/>
              </a:ext>
            </a:extLst>
          </p:cNvPr>
          <p:cNvSpPr txBox="1"/>
          <p:nvPr/>
        </p:nvSpPr>
        <p:spPr>
          <a:xfrm>
            <a:off x="18408424" y="19353076"/>
            <a:ext cx="7615911" cy="923330"/>
          </a:xfrm>
          <a:prstGeom prst="rect">
            <a:avLst/>
          </a:prstGeom>
          <a:noFill/>
        </p:spPr>
        <p:txBody>
          <a:bodyPr wrap="square" rtlCol="0">
            <a:spAutoFit/>
          </a:bodyPr>
          <a:lstStyle/>
          <a:p>
            <a:pPr algn="ctr"/>
            <a:r>
              <a:rPr lang="en-US" sz="5400" dirty="0">
                <a:latin typeface="Questrial" pitchFamily="2" charset="77"/>
                <a:ea typeface="Questrial" pitchFamily="2" charset="77"/>
                <a:cs typeface="Questrial" pitchFamily="2" charset="77"/>
              </a:rPr>
              <a:t>Analysis</a:t>
            </a:r>
          </a:p>
        </p:txBody>
      </p:sp>
      <p:sp>
        <p:nvSpPr>
          <p:cNvPr id="3" name="TextBox 2">
            <a:extLst>
              <a:ext uri="{FF2B5EF4-FFF2-40B4-BE49-F238E27FC236}">
                <a16:creationId xmlns:a16="http://schemas.microsoft.com/office/drawing/2014/main" id="{7ED8F510-05C6-7DF3-B617-EEC93F848B12}"/>
              </a:ext>
            </a:extLst>
          </p:cNvPr>
          <p:cNvSpPr txBox="1"/>
          <p:nvPr/>
        </p:nvSpPr>
        <p:spPr>
          <a:xfrm>
            <a:off x="18408424" y="20957805"/>
            <a:ext cx="7615911" cy="10433625"/>
          </a:xfrm>
          <a:prstGeom prst="rect">
            <a:avLst/>
          </a:prstGeom>
          <a:noFill/>
        </p:spPr>
        <p:txBody>
          <a:bodyPr wrap="square" rtlCol="0">
            <a:spAutoFit/>
          </a:bodyPr>
          <a:lstStyle/>
          <a:p>
            <a:pPr algn="ctr"/>
            <a:r>
              <a:rPr lang="en-US" sz="4800" dirty="0"/>
              <a:t>BLUE and ROGUE-1 quantitatively compared how many words matched with the human captioning; if 1 out of 4 words matched, the score would be 0.25.</a:t>
            </a:r>
          </a:p>
          <a:p>
            <a:pPr algn="ctr"/>
            <a:endParaRPr lang="en-US" sz="4800" dirty="0"/>
          </a:p>
          <a:p>
            <a:pPr algn="ctr"/>
            <a:r>
              <a:rPr lang="en-US" sz="4800" dirty="0"/>
              <a:t>The LLM model Kosmos-2 had the highest BLEU and ROUGE scores. This was followed by BLIP and VIT-GPT2, which scored similarly to each other. GIT Large COCO came in last with the lowest scores.</a:t>
            </a:r>
          </a:p>
        </p:txBody>
      </p:sp>
      <p:sp>
        <p:nvSpPr>
          <p:cNvPr id="37" name="TextBox 36">
            <a:extLst>
              <a:ext uri="{FF2B5EF4-FFF2-40B4-BE49-F238E27FC236}">
                <a16:creationId xmlns:a16="http://schemas.microsoft.com/office/drawing/2014/main" id="{CACAD862-1F50-C2E2-5420-6E0B4A047B57}"/>
              </a:ext>
            </a:extLst>
          </p:cNvPr>
          <p:cNvSpPr txBox="1"/>
          <p:nvPr/>
        </p:nvSpPr>
        <p:spPr>
          <a:xfrm>
            <a:off x="22743885" y="5263775"/>
            <a:ext cx="20324137" cy="3416320"/>
          </a:xfrm>
          <a:prstGeom prst="rect">
            <a:avLst/>
          </a:prstGeom>
          <a:noFill/>
        </p:spPr>
        <p:txBody>
          <a:bodyPr wrap="square">
            <a:spAutoFit/>
          </a:bodyPr>
          <a:lstStyle/>
          <a:p>
            <a:r>
              <a:rPr lang="en-US" sz="5400" dirty="0"/>
              <a:t>Different LLM’s were compared on their ability to describe and caption images. </a:t>
            </a:r>
          </a:p>
          <a:p>
            <a:r>
              <a:rPr lang="en-US" sz="5400" dirty="0"/>
              <a:t>Scores were primarily based on how similar the model caption was to a human-written caption (scores ranged between 0 to 1)</a:t>
            </a:r>
          </a:p>
        </p:txBody>
      </p:sp>
      <p:sp>
        <p:nvSpPr>
          <p:cNvPr id="43" name="TextBox 42">
            <a:extLst>
              <a:ext uri="{FF2B5EF4-FFF2-40B4-BE49-F238E27FC236}">
                <a16:creationId xmlns:a16="http://schemas.microsoft.com/office/drawing/2014/main" id="{B5BAC1B4-BE23-614C-9A11-9805D06D8004}"/>
              </a:ext>
            </a:extLst>
          </p:cNvPr>
          <p:cNvSpPr txBox="1"/>
          <p:nvPr/>
        </p:nvSpPr>
        <p:spPr>
          <a:xfrm>
            <a:off x="16077976" y="13303554"/>
            <a:ext cx="4294653" cy="2123658"/>
          </a:xfrm>
          <a:prstGeom prst="rect">
            <a:avLst/>
          </a:prstGeom>
          <a:noFill/>
        </p:spPr>
        <p:txBody>
          <a:bodyPr wrap="square" rtlCol="0">
            <a:spAutoFit/>
          </a:bodyPr>
          <a:lstStyle/>
          <a:p>
            <a:pPr algn="ctr"/>
            <a:r>
              <a:rPr lang="en-US" sz="4400" i="1" dirty="0"/>
              <a:t>A street with a fence in front of a house</a:t>
            </a:r>
          </a:p>
        </p:txBody>
      </p:sp>
      <p:sp>
        <p:nvSpPr>
          <p:cNvPr id="44" name="TextBox 43">
            <a:extLst>
              <a:ext uri="{FF2B5EF4-FFF2-40B4-BE49-F238E27FC236}">
                <a16:creationId xmlns:a16="http://schemas.microsoft.com/office/drawing/2014/main" id="{75F3A3E5-B2A3-DE3E-2ECE-4F54891AAF0E}"/>
              </a:ext>
            </a:extLst>
          </p:cNvPr>
          <p:cNvSpPr txBox="1"/>
          <p:nvPr/>
        </p:nvSpPr>
        <p:spPr>
          <a:xfrm>
            <a:off x="23975439" y="11610783"/>
            <a:ext cx="6801577" cy="4524315"/>
          </a:xfrm>
          <a:prstGeom prst="rect">
            <a:avLst/>
          </a:prstGeom>
        </p:spPr>
        <p:txBody>
          <a:bodyPr wrap="square" rtlCol="0">
            <a:spAutoFit/>
          </a:bodyPr>
          <a:lstStyle/>
          <a:p>
            <a:r>
              <a:rPr lang="en-US" sz="3600" b="0" i="1" dirty="0">
                <a:effectLst/>
              </a:rPr>
              <a:t>A small house situated on a hill overlooking a city. The house is surrounded by a fence and there is a car parked in front of it. The car is parked on the left side of the image and a person can be seen standing near the fence. There are also two birds in the scene.</a:t>
            </a:r>
            <a:endParaRPr lang="en-US" sz="3600" i="1" dirty="0"/>
          </a:p>
        </p:txBody>
      </p:sp>
      <p:pic>
        <p:nvPicPr>
          <p:cNvPr id="1029" name="Picture 5" descr="machine learning - Variation in BLEU Score - Stack Overflow">
            <a:extLst>
              <a:ext uri="{FF2B5EF4-FFF2-40B4-BE49-F238E27FC236}">
                <a16:creationId xmlns:a16="http://schemas.microsoft.com/office/drawing/2014/main" id="{9CB1AE93-86ED-71C6-F65D-5839AF8FE1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88975" y="10479159"/>
            <a:ext cx="8215155" cy="453684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Measure NLP Accuracy With ROUGE | Towards Data Science">
            <a:extLst>
              <a:ext uri="{FF2B5EF4-FFF2-40B4-BE49-F238E27FC236}">
                <a16:creationId xmlns:a16="http://schemas.microsoft.com/office/drawing/2014/main" id="{E3C85D2C-7B81-611C-5F29-97D1294AD7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88976" y="15574158"/>
            <a:ext cx="8215154" cy="2200488"/>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AD1BEB96-AD68-EE64-5142-9FA6727A32BD}"/>
              </a:ext>
            </a:extLst>
          </p:cNvPr>
          <p:cNvGrpSpPr/>
          <p:nvPr/>
        </p:nvGrpSpPr>
        <p:grpSpPr>
          <a:xfrm>
            <a:off x="8972684" y="10502787"/>
            <a:ext cx="4795817" cy="5761181"/>
            <a:chOff x="9407474" y="9708776"/>
            <a:chExt cx="4795817" cy="5761181"/>
          </a:xfrm>
        </p:grpSpPr>
        <p:pic>
          <p:nvPicPr>
            <p:cNvPr id="1027" name="Picture 3" descr="summary with AI from Hugging Face ...">
              <a:extLst>
                <a:ext uri="{FF2B5EF4-FFF2-40B4-BE49-F238E27FC236}">
                  <a16:creationId xmlns:a16="http://schemas.microsoft.com/office/drawing/2014/main" id="{83B77240-D015-984B-8E26-9D3FD9DBF1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00808" y="13260809"/>
              <a:ext cx="2209148" cy="2209148"/>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B3F0B378-E7A4-390D-8231-7001C15C6706}"/>
                </a:ext>
              </a:extLst>
            </p:cNvPr>
            <p:cNvSpPr txBox="1"/>
            <p:nvPr/>
          </p:nvSpPr>
          <p:spPr>
            <a:xfrm>
              <a:off x="9407474" y="9708776"/>
              <a:ext cx="4795817" cy="2800767"/>
            </a:xfrm>
            <a:prstGeom prst="rect">
              <a:avLst/>
            </a:prstGeom>
            <a:noFill/>
          </p:spPr>
          <p:txBody>
            <a:bodyPr wrap="square" rtlCol="0">
              <a:spAutoFit/>
            </a:bodyPr>
            <a:lstStyle/>
            <a:p>
              <a:pPr algn="ctr"/>
              <a:r>
                <a:rPr lang="en-US" sz="4400" dirty="0">
                  <a:solidFill>
                    <a:schemeClr val="bg1">
                      <a:lumMod val="50000"/>
                    </a:schemeClr>
                  </a:solidFill>
                </a:rPr>
                <a:t>Kosmos-2 </a:t>
              </a:r>
            </a:p>
            <a:p>
              <a:pPr algn="ctr"/>
              <a:r>
                <a:rPr lang="en-US" sz="4400" dirty="0">
                  <a:solidFill>
                    <a:schemeClr val="bg1">
                      <a:lumMod val="50000"/>
                    </a:schemeClr>
                  </a:solidFill>
                </a:rPr>
                <a:t>VIT-GPT2</a:t>
              </a:r>
            </a:p>
            <a:p>
              <a:pPr algn="ctr"/>
              <a:r>
                <a:rPr lang="en-US" sz="4400" dirty="0">
                  <a:solidFill>
                    <a:schemeClr val="bg1">
                      <a:lumMod val="50000"/>
                    </a:schemeClr>
                  </a:solidFill>
                </a:rPr>
                <a:t>BLIP</a:t>
              </a:r>
            </a:p>
            <a:p>
              <a:pPr algn="ctr"/>
              <a:r>
                <a:rPr lang="en-US" sz="4400" dirty="0">
                  <a:solidFill>
                    <a:schemeClr val="bg1">
                      <a:lumMod val="50000"/>
                    </a:schemeClr>
                  </a:solidFill>
                </a:rPr>
                <a:t>GIT Large COCO</a:t>
              </a:r>
            </a:p>
          </p:txBody>
        </p:sp>
      </p:grpSp>
      <p:grpSp>
        <p:nvGrpSpPr>
          <p:cNvPr id="20" name="Group 19">
            <a:extLst>
              <a:ext uri="{FF2B5EF4-FFF2-40B4-BE49-F238E27FC236}">
                <a16:creationId xmlns:a16="http://schemas.microsoft.com/office/drawing/2014/main" id="{479F9A19-30AE-DDAF-B71D-774EF7E4B69F}"/>
              </a:ext>
            </a:extLst>
          </p:cNvPr>
          <p:cNvGrpSpPr/>
          <p:nvPr/>
        </p:nvGrpSpPr>
        <p:grpSpPr>
          <a:xfrm>
            <a:off x="411156" y="11727474"/>
            <a:ext cx="6501910" cy="5275819"/>
            <a:chOff x="7544177" y="12016023"/>
            <a:chExt cx="6501910" cy="5275819"/>
          </a:xfrm>
        </p:grpSpPr>
        <p:pic>
          <p:nvPicPr>
            <p:cNvPr id="42" name="Picture 41" descr="A house on a hill&#10;&#10;Description automatically generated">
              <a:extLst>
                <a:ext uri="{FF2B5EF4-FFF2-40B4-BE49-F238E27FC236}">
                  <a16:creationId xmlns:a16="http://schemas.microsoft.com/office/drawing/2014/main" id="{E1AF83F4-B9FB-5D2C-637B-3831C84222EA}"/>
                </a:ext>
              </a:extLst>
            </p:cNvPr>
            <p:cNvPicPr>
              <a:picLocks noChangeAspect="1"/>
            </p:cNvPicPr>
            <p:nvPr/>
          </p:nvPicPr>
          <p:blipFill>
            <a:blip r:embed="rId8"/>
            <a:stretch>
              <a:fillRect/>
            </a:stretch>
          </p:blipFill>
          <p:spPr>
            <a:xfrm>
              <a:off x="7868061" y="12901234"/>
              <a:ext cx="5854143" cy="4390608"/>
            </a:xfrm>
            <a:prstGeom prst="rect">
              <a:avLst/>
            </a:prstGeom>
          </p:spPr>
        </p:pic>
        <p:sp>
          <p:nvSpPr>
            <p:cNvPr id="46" name="TextBox 45">
              <a:extLst>
                <a:ext uri="{FF2B5EF4-FFF2-40B4-BE49-F238E27FC236}">
                  <a16:creationId xmlns:a16="http://schemas.microsoft.com/office/drawing/2014/main" id="{14FB78D1-BC18-D54C-8F07-2629B3728A68}"/>
                </a:ext>
              </a:extLst>
            </p:cNvPr>
            <p:cNvSpPr txBox="1"/>
            <p:nvPr/>
          </p:nvSpPr>
          <p:spPr>
            <a:xfrm>
              <a:off x="7544177" y="12016023"/>
              <a:ext cx="6501910" cy="769441"/>
            </a:xfrm>
            <a:prstGeom prst="rect">
              <a:avLst/>
            </a:prstGeom>
            <a:noFill/>
          </p:spPr>
          <p:txBody>
            <a:bodyPr wrap="square" rtlCol="0">
              <a:spAutoFit/>
            </a:bodyPr>
            <a:lstStyle/>
            <a:p>
              <a:pPr algn="ctr"/>
              <a:r>
                <a:rPr lang="en-US" sz="4400" dirty="0">
                  <a:solidFill>
                    <a:schemeClr val="bg1">
                      <a:lumMod val="50000"/>
                    </a:schemeClr>
                  </a:solidFill>
                </a:rPr>
                <a:t>Run the LLM’s on the image</a:t>
              </a:r>
            </a:p>
          </p:txBody>
        </p:sp>
      </p:grpSp>
      <p:sp>
        <p:nvSpPr>
          <p:cNvPr id="53" name="TextBox 52">
            <a:extLst>
              <a:ext uri="{FF2B5EF4-FFF2-40B4-BE49-F238E27FC236}">
                <a16:creationId xmlns:a16="http://schemas.microsoft.com/office/drawing/2014/main" id="{F786DF68-4832-FF23-A9C1-E42C4973F027}"/>
              </a:ext>
            </a:extLst>
          </p:cNvPr>
          <p:cNvSpPr txBox="1"/>
          <p:nvPr/>
        </p:nvSpPr>
        <p:spPr>
          <a:xfrm>
            <a:off x="526521" y="5158448"/>
            <a:ext cx="20749932" cy="3139321"/>
          </a:xfrm>
          <a:prstGeom prst="rect">
            <a:avLst/>
          </a:prstGeom>
          <a:noFill/>
        </p:spPr>
        <p:txBody>
          <a:bodyPr wrap="square" rtlCol="0">
            <a:spAutoFit/>
          </a:bodyPr>
          <a:lstStyle/>
          <a:p>
            <a:r>
              <a:rPr lang="en-US" sz="6600" dirty="0"/>
              <a:t>Which LLM is best suited for identifying objects in autonomous vehicles and what are the strengths and weaknesses of each model.</a:t>
            </a:r>
            <a:endParaRPr lang="en-US" sz="2400" dirty="0"/>
          </a:p>
        </p:txBody>
      </p:sp>
      <p:sp>
        <p:nvSpPr>
          <p:cNvPr id="67" name="Rectangle 66">
            <a:extLst>
              <a:ext uri="{FF2B5EF4-FFF2-40B4-BE49-F238E27FC236}">
                <a16:creationId xmlns:a16="http://schemas.microsoft.com/office/drawing/2014/main" id="{4F823995-0E4E-471D-08E0-79D0314068D5}"/>
              </a:ext>
            </a:extLst>
          </p:cNvPr>
          <p:cNvSpPr/>
          <p:nvPr/>
        </p:nvSpPr>
        <p:spPr>
          <a:xfrm>
            <a:off x="526562" y="19103139"/>
            <a:ext cx="16892244" cy="132588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 name="Picture 9" descr="A house on a hill&#10;&#10;Description automatically generated">
            <a:extLst>
              <a:ext uri="{FF2B5EF4-FFF2-40B4-BE49-F238E27FC236}">
                <a16:creationId xmlns:a16="http://schemas.microsoft.com/office/drawing/2014/main" id="{4C3DBDD2-3501-00C5-4215-B41FA42544B7}"/>
              </a:ext>
            </a:extLst>
          </p:cNvPr>
          <p:cNvPicPr>
            <a:picLocks noChangeAspect="1"/>
          </p:cNvPicPr>
          <p:nvPr/>
        </p:nvPicPr>
        <p:blipFill>
          <a:blip r:embed="rId8"/>
          <a:stretch>
            <a:fillRect/>
          </a:stretch>
        </p:blipFill>
        <p:spPr>
          <a:xfrm>
            <a:off x="851074" y="20518544"/>
            <a:ext cx="7625754" cy="5719316"/>
          </a:xfrm>
          <a:prstGeom prst="rect">
            <a:avLst/>
          </a:prstGeom>
        </p:spPr>
      </p:pic>
      <p:sp>
        <p:nvSpPr>
          <p:cNvPr id="15" name="TextBox 14">
            <a:extLst>
              <a:ext uri="{FF2B5EF4-FFF2-40B4-BE49-F238E27FC236}">
                <a16:creationId xmlns:a16="http://schemas.microsoft.com/office/drawing/2014/main" id="{80BA6A03-9F0F-E346-4483-D6DE12643FDD}"/>
              </a:ext>
            </a:extLst>
          </p:cNvPr>
          <p:cNvSpPr txBox="1"/>
          <p:nvPr/>
        </p:nvSpPr>
        <p:spPr>
          <a:xfrm>
            <a:off x="5697900" y="19353076"/>
            <a:ext cx="5739557" cy="923330"/>
          </a:xfrm>
          <a:prstGeom prst="rect">
            <a:avLst/>
          </a:prstGeom>
          <a:noFill/>
        </p:spPr>
        <p:txBody>
          <a:bodyPr wrap="square" rtlCol="0">
            <a:spAutoFit/>
          </a:bodyPr>
          <a:lstStyle/>
          <a:p>
            <a:pPr algn="ctr"/>
            <a:r>
              <a:rPr lang="en-US" sz="5400" dirty="0">
                <a:latin typeface="Questrial" pitchFamily="2" charset="77"/>
                <a:ea typeface="Questrial" pitchFamily="2" charset="77"/>
                <a:cs typeface="Questrial" pitchFamily="2" charset="77"/>
              </a:rPr>
              <a:t>Example</a:t>
            </a:r>
          </a:p>
        </p:txBody>
      </p:sp>
      <p:sp>
        <p:nvSpPr>
          <p:cNvPr id="19" name="TextBox 18">
            <a:extLst>
              <a:ext uri="{FF2B5EF4-FFF2-40B4-BE49-F238E27FC236}">
                <a16:creationId xmlns:a16="http://schemas.microsoft.com/office/drawing/2014/main" id="{BB76A74A-6D15-C91B-7987-8267E33A7B00}"/>
              </a:ext>
            </a:extLst>
          </p:cNvPr>
          <p:cNvSpPr txBox="1"/>
          <p:nvPr/>
        </p:nvSpPr>
        <p:spPr>
          <a:xfrm>
            <a:off x="8836343" y="20518544"/>
            <a:ext cx="8133513" cy="11541621"/>
          </a:xfrm>
          <a:prstGeom prst="rect">
            <a:avLst/>
          </a:prstGeom>
          <a:noFill/>
        </p:spPr>
        <p:txBody>
          <a:bodyPr wrap="square" rtlCol="0">
            <a:spAutoFit/>
          </a:bodyPr>
          <a:lstStyle/>
          <a:p>
            <a:r>
              <a:rPr lang="en-US" sz="2400" b="1" dirty="0"/>
              <a:t>Git Large COCO:</a:t>
            </a:r>
          </a:p>
          <a:p>
            <a:r>
              <a:rPr lang="en-US" sz="2400" dirty="0"/>
              <a:t>the building where the guesthouse is located</a:t>
            </a:r>
          </a:p>
          <a:p>
            <a:r>
              <a:rPr lang="en-US" sz="2400" dirty="0"/>
              <a:t>BLEU: 0.0000</a:t>
            </a:r>
          </a:p>
          <a:p>
            <a:r>
              <a:rPr lang="en-US" sz="2400" dirty="0"/>
              <a:t>ROUGE-1: 0.0811</a:t>
            </a:r>
          </a:p>
          <a:p>
            <a:r>
              <a:rPr lang="en-US" sz="2400" dirty="0"/>
              <a:t>ROUGE-2: 0.0000</a:t>
            </a:r>
          </a:p>
          <a:p>
            <a:r>
              <a:rPr lang="en-US" sz="2400" dirty="0"/>
              <a:t>ROUGE-L: 0.0811</a:t>
            </a:r>
          </a:p>
          <a:p>
            <a:r>
              <a:rPr lang="en-US" sz="2400" b="1" dirty="0"/>
              <a:t>ViT-GPT2:</a:t>
            </a:r>
          </a:p>
          <a:p>
            <a:r>
              <a:rPr lang="en-US" sz="2400" dirty="0"/>
              <a:t>a house that has a fence around it</a:t>
            </a:r>
          </a:p>
          <a:p>
            <a:r>
              <a:rPr lang="en-US" sz="2400" dirty="0"/>
              <a:t>BLEU: 0.0001</a:t>
            </a:r>
          </a:p>
          <a:p>
            <a:r>
              <a:rPr lang="en-US" sz="2400" dirty="0"/>
              <a:t>ROUGE-1: 0.1333</a:t>
            </a:r>
          </a:p>
          <a:p>
            <a:r>
              <a:rPr lang="en-US" sz="2400" dirty="0"/>
              <a:t>ROUGE-2: 0.0274</a:t>
            </a:r>
          </a:p>
          <a:p>
            <a:r>
              <a:rPr lang="en-US" sz="2400" dirty="0"/>
              <a:t>ROUGE-L: 0.1333</a:t>
            </a:r>
          </a:p>
          <a:p>
            <a:r>
              <a:rPr lang="en-US" sz="2400" b="1" dirty="0"/>
              <a:t>BLIP:</a:t>
            </a:r>
          </a:p>
          <a:p>
            <a:r>
              <a:rPr lang="en-US" sz="2400" dirty="0"/>
              <a:t>a street with a fence in front of a house</a:t>
            </a:r>
          </a:p>
          <a:p>
            <a:r>
              <a:rPr lang="en-US" sz="2400" dirty="0"/>
              <a:t>BLEU: 0.0010</a:t>
            </a:r>
          </a:p>
          <a:p>
            <a:r>
              <a:rPr lang="en-US" sz="2400" dirty="0"/>
              <a:t>ROUGE-1: 0.2078</a:t>
            </a:r>
          </a:p>
          <a:p>
            <a:r>
              <a:rPr lang="en-US" sz="2400" dirty="0"/>
              <a:t>ROUGE-2: 0.0800</a:t>
            </a:r>
          </a:p>
          <a:p>
            <a:r>
              <a:rPr lang="en-US" sz="2400" dirty="0"/>
              <a:t>ROUGE-L: 0.1818</a:t>
            </a:r>
          </a:p>
          <a:p>
            <a:r>
              <a:rPr lang="en-US" sz="2400" b="1" dirty="0"/>
              <a:t>Kosmos-2</a:t>
            </a:r>
          </a:p>
          <a:p>
            <a:r>
              <a:rPr lang="en-US" sz="2400" dirty="0"/>
              <a:t>The image features a small house with a black metal fence surrounding it. The house is located on a hill, and there are mountains visible in the background. There are two cars parked in front of the house, one on the left side and the other on the right side. In addition to the cars, there are a few people scattered around the area, with some standing closer to the house and others further away. A few birds can be seen flying in the sky, adding a touch of natural beauty to the scene.</a:t>
            </a:r>
          </a:p>
          <a:p>
            <a:r>
              <a:rPr lang="en-US" sz="2400" dirty="0"/>
              <a:t>BLEU: 0.1752</a:t>
            </a:r>
          </a:p>
          <a:p>
            <a:r>
              <a:rPr lang="en-US" sz="2400" dirty="0"/>
              <a:t>ROUGE-1: 0.4911</a:t>
            </a:r>
          </a:p>
          <a:p>
            <a:r>
              <a:rPr lang="en-US" sz="2400" dirty="0"/>
              <a:t>ROUGE-2: 0.2342</a:t>
            </a:r>
          </a:p>
          <a:p>
            <a:r>
              <a:rPr lang="en-US" sz="2400" dirty="0"/>
              <a:t>ROUGE-L: 0.3036</a:t>
            </a:r>
          </a:p>
        </p:txBody>
      </p:sp>
      <p:sp>
        <p:nvSpPr>
          <p:cNvPr id="21" name="TextBox 20">
            <a:extLst>
              <a:ext uri="{FF2B5EF4-FFF2-40B4-BE49-F238E27FC236}">
                <a16:creationId xmlns:a16="http://schemas.microsoft.com/office/drawing/2014/main" id="{2992D5C7-5745-7C36-E0B6-A32AE62DDDF2}"/>
              </a:ext>
            </a:extLst>
          </p:cNvPr>
          <p:cNvSpPr txBox="1"/>
          <p:nvPr/>
        </p:nvSpPr>
        <p:spPr>
          <a:xfrm>
            <a:off x="767586" y="26834881"/>
            <a:ext cx="7706857" cy="3046988"/>
          </a:xfrm>
          <a:prstGeom prst="rect">
            <a:avLst/>
          </a:prstGeom>
          <a:noFill/>
        </p:spPr>
        <p:txBody>
          <a:bodyPr wrap="square" rtlCol="0">
            <a:spAutoFit/>
          </a:bodyPr>
          <a:lstStyle/>
          <a:p>
            <a:r>
              <a:rPr lang="en-US" sz="3200" b="1" dirty="0"/>
              <a:t>Human Caption: </a:t>
            </a:r>
          </a:p>
          <a:p>
            <a:r>
              <a:rPr lang="en-US" sz="3200" dirty="0">
                <a:effectLst/>
              </a:rPr>
              <a:t>The image features a small house situated on a hill overlooking a city. The house is surrounded by a fence and there is a car parked in front of it. The car is parked on the left side of the image.</a:t>
            </a:r>
            <a:endParaRPr lang="en-US" sz="2400" dirty="0"/>
          </a:p>
        </p:txBody>
      </p:sp>
      <p:sp>
        <p:nvSpPr>
          <p:cNvPr id="2" name="Arrow: Right 46">
            <a:extLst>
              <a:ext uri="{FF2B5EF4-FFF2-40B4-BE49-F238E27FC236}">
                <a16:creationId xmlns:a16="http://schemas.microsoft.com/office/drawing/2014/main" id="{EF593EBA-322F-1225-FA0E-0E3A80FFBDF2}"/>
              </a:ext>
            </a:extLst>
          </p:cNvPr>
          <p:cNvSpPr/>
          <p:nvPr/>
        </p:nvSpPr>
        <p:spPr>
          <a:xfrm>
            <a:off x="6922543" y="13750191"/>
            <a:ext cx="2040664" cy="12303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E639122-C5F6-D4A0-F85A-34D9115F45D5}"/>
              </a:ext>
            </a:extLst>
          </p:cNvPr>
          <p:cNvGrpSpPr/>
          <p:nvPr/>
        </p:nvGrpSpPr>
        <p:grpSpPr>
          <a:xfrm>
            <a:off x="19949145" y="11166135"/>
            <a:ext cx="3833714" cy="3654625"/>
            <a:chOff x="19067426" y="11166135"/>
            <a:chExt cx="3833714" cy="3654625"/>
          </a:xfrm>
        </p:grpSpPr>
        <p:sp>
          <p:nvSpPr>
            <p:cNvPr id="48" name="TextBox 47">
              <a:extLst>
                <a:ext uri="{FF2B5EF4-FFF2-40B4-BE49-F238E27FC236}">
                  <a16:creationId xmlns:a16="http://schemas.microsoft.com/office/drawing/2014/main" id="{6DBF4B62-3F79-B4BC-9A79-822C3FDC3E27}"/>
                </a:ext>
              </a:extLst>
            </p:cNvPr>
            <p:cNvSpPr txBox="1"/>
            <p:nvPr/>
          </p:nvSpPr>
          <p:spPr>
            <a:xfrm>
              <a:off x="19067426" y="11166135"/>
              <a:ext cx="3833714" cy="1446550"/>
            </a:xfrm>
            <a:prstGeom prst="rect">
              <a:avLst/>
            </a:prstGeom>
          </p:spPr>
          <p:txBody>
            <a:bodyPr wrap="square" rtlCol="0">
              <a:spAutoFit/>
            </a:bodyPr>
            <a:lstStyle/>
            <a:p>
              <a:pPr algn="ctr"/>
              <a:r>
                <a:rPr lang="en-US" sz="4400" dirty="0">
                  <a:solidFill>
                    <a:schemeClr val="bg1">
                      <a:lumMod val="50000"/>
                    </a:schemeClr>
                  </a:solidFill>
                </a:rPr>
                <a:t>Compare to a Human caption </a:t>
              </a:r>
            </a:p>
          </p:txBody>
        </p:sp>
        <p:sp>
          <p:nvSpPr>
            <p:cNvPr id="22" name="Arrow: Right 46">
              <a:extLst>
                <a:ext uri="{FF2B5EF4-FFF2-40B4-BE49-F238E27FC236}">
                  <a16:creationId xmlns:a16="http://schemas.microsoft.com/office/drawing/2014/main" id="{8B381250-CE8A-D303-912E-05490685C285}"/>
                </a:ext>
              </a:extLst>
            </p:cNvPr>
            <p:cNvSpPr/>
            <p:nvPr/>
          </p:nvSpPr>
          <p:spPr>
            <a:xfrm>
              <a:off x="20307588" y="13590376"/>
              <a:ext cx="2040664" cy="12303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987EDA32-286F-357C-F5B6-99EB47747F00}"/>
              </a:ext>
            </a:extLst>
          </p:cNvPr>
          <p:cNvGrpSpPr/>
          <p:nvPr/>
        </p:nvGrpSpPr>
        <p:grpSpPr>
          <a:xfrm>
            <a:off x="31055411" y="10271751"/>
            <a:ext cx="3054564" cy="4549009"/>
            <a:chOff x="29402012" y="10271751"/>
            <a:chExt cx="3054564" cy="4549009"/>
          </a:xfrm>
        </p:grpSpPr>
        <p:sp>
          <p:nvSpPr>
            <p:cNvPr id="52" name="TextBox 51">
              <a:extLst>
                <a:ext uri="{FF2B5EF4-FFF2-40B4-BE49-F238E27FC236}">
                  <a16:creationId xmlns:a16="http://schemas.microsoft.com/office/drawing/2014/main" id="{5DE0A372-BE8C-5D0C-8E70-F6C6F9596C49}"/>
                </a:ext>
              </a:extLst>
            </p:cNvPr>
            <p:cNvSpPr txBox="1"/>
            <p:nvPr/>
          </p:nvSpPr>
          <p:spPr>
            <a:xfrm>
              <a:off x="29402012" y="10271751"/>
              <a:ext cx="3054564" cy="2800767"/>
            </a:xfrm>
            <a:prstGeom prst="rect">
              <a:avLst/>
            </a:prstGeom>
            <a:noFill/>
          </p:spPr>
          <p:txBody>
            <a:bodyPr wrap="square" rtlCol="0">
              <a:spAutoFit/>
            </a:bodyPr>
            <a:lstStyle/>
            <a:p>
              <a:pPr algn="ctr"/>
              <a:r>
                <a:rPr lang="en-US" sz="4400" dirty="0">
                  <a:solidFill>
                    <a:schemeClr val="bg1">
                      <a:lumMod val="50000"/>
                    </a:schemeClr>
                  </a:solidFill>
                </a:rPr>
                <a:t>Evaluate captions based on similarity</a:t>
              </a:r>
            </a:p>
          </p:txBody>
        </p:sp>
        <p:sp>
          <p:nvSpPr>
            <p:cNvPr id="23" name="Arrow: Right 46">
              <a:extLst>
                <a:ext uri="{FF2B5EF4-FFF2-40B4-BE49-F238E27FC236}">
                  <a16:creationId xmlns:a16="http://schemas.microsoft.com/office/drawing/2014/main" id="{A49FE374-740B-C3A4-B47D-7CFCECAB7E5B}"/>
                </a:ext>
              </a:extLst>
            </p:cNvPr>
            <p:cNvSpPr/>
            <p:nvPr/>
          </p:nvSpPr>
          <p:spPr>
            <a:xfrm>
              <a:off x="29908962" y="13590376"/>
              <a:ext cx="2040664" cy="12303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Arrow: Right 46">
            <a:extLst>
              <a:ext uri="{FF2B5EF4-FFF2-40B4-BE49-F238E27FC236}">
                <a16:creationId xmlns:a16="http://schemas.microsoft.com/office/drawing/2014/main" id="{E8F8C0D5-D3F4-75AA-634D-F1DB54D21934}"/>
              </a:ext>
            </a:extLst>
          </p:cNvPr>
          <p:cNvSpPr/>
          <p:nvPr/>
        </p:nvSpPr>
        <p:spPr>
          <a:xfrm>
            <a:off x="13575788" y="13709536"/>
            <a:ext cx="2040664" cy="123038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a:extLst>
              <a:ext uri="{FF2B5EF4-FFF2-40B4-BE49-F238E27FC236}">
                <a16:creationId xmlns:a16="http://schemas.microsoft.com/office/drawing/2014/main" id="{66F308F5-E594-89AA-1592-6043DD6C13F0}"/>
              </a:ext>
            </a:extLst>
          </p:cNvPr>
          <p:cNvGraphicFramePr>
            <a:graphicFrameLocks noGrp="1"/>
          </p:cNvGraphicFramePr>
          <p:nvPr>
            <p:extLst>
              <p:ext uri="{D42A27DB-BD31-4B8C-83A1-F6EECF244321}">
                <p14:modId xmlns:p14="http://schemas.microsoft.com/office/powerpoint/2010/main" val="866848017"/>
              </p:ext>
            </p:extLst>
          </p:nvPr>
        </p:nvGraphicFramePr>
        <p:xfrm>
          <a:off x="28416760" y="28240341"/>
          <a:ext cx="13879010" cy="3821744"/>
        </p:xfrm>
        <a:graphic>
          <a:graphicData uri="http://schemas.openxmlformats.org/drawingml/2006/table">
            <a:tbl>
              <a:tblPr/>
              <a:tblGrid>
                <a:gridCol w="3243943">
                  <a:extLst>
                    <a:ext uri="{9D8B030D-6E8A-4147-A177-3AD203B41FA5}">
                      <a16:colId xmlns:a16="http://schemas.microsoft.com/office/drawing/2014/main" val="3841407713"/>
                    </a:ext>
                  </a:extLst>
                </a:gridCol>
                <a:gridCol w="2307661">
                  <a:extLst>
                    <a:ext uri="{9D8B030D-6E8A-4147-A177-3AD203B41FA5}">
                      <a16:colId xmlns:a16="http://schemas.microsoft.com/office/drawing/2014/main" val="1603158857"/>
                    </a:ext>
                  </a:extLst>
                </a:gridCol>
                <a:gridCol w="2775802">
                  <a:extLst>
                    <a:ext uri="{9D8B030D-6E8A-4147-A177-3AD203B41FA5}">
                      <a16:colId xmlns:a16="http://schemas.microsoft.com/office/drawing/2014/main" val="3069486370"/>
                    </a:ext>
                  </a:extLst>
                </a:gridCol>
                <a:gridCol w="2775802">
                  <a:extLst>
                    <a:ext uri="{9D8B030D-6E8A-4147-A177-3AD203B41FA5}">
                      <a16:colId xmlns:a16="http://schemas.microsoft.com/office/drawing/2014/main" val="2306673620"/>
                    </a:ext>
                  </a:extLst>
                </a:gridCol>
                <a:gridCol w="2775802">
                  <a:extLst>
                    <a:ext uri="{9D8B030D-6E8A-4147-A177-3AD203B41FA5}">
                      <a16:colId xmlns:a16="http://schemas.microsoft.com/office/drawing/2014/main" val="580266839"/>
                    </a:ext>
                  </a:extLst>
                </a:gridCol>
              </a:tblGrid>
              <a:tr h="783275">
                <a:tc>
                  <a:txBody>
                    <a:bodyPr/>
                    <a:lstStyle/>
                    <a:p>
                      <a:pPr algn="ctr" rtl="0" fontAlgn="t"/>
                      <a:r>
                        <a:rPr lang="en-US" sz="2800" b="0" i="0" u="none" strike="noStrike" dirty="0">
                          <a:solidFill>
                            <a:srgbClr val="000000"/>
                          </a:solidFill>
                          <a:effectLst/>
                          <a:latin typeface="Arial" panose="020B0604020202020204" pitchFamily="34" charset="0"/>
                        </a:rPr>
                        <a:t>Model</a:t>
                      </a:r>
                      <a:endParaRPr lang="en-US" sz="28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1" i="0" u="none" strike="noStrike" dirty="0">
                          <a:solidFill>
                            <a:srgbClr val="000000"/>
                          </a:solidFill>
                          <a:effectLst/>
                          <a:latin typeface="Arial" panose="020B0604020202020204" pitchFamily="34" charset="0"/>
                        </a:rPr>
                        <a:t>BLEU</a:t>
                      </a:r>
                      <a:endParaRPr lang="en-US" sz="28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1" i="0" u="none" strike="noStrike" dirty="0">
                          <a:solidFill>
                            <a:srgbClr val="000000"/>
                          </a:solidFill>
                          <a:effectLst/>
                          <a:latin typeface="Arial" panose="020B0604020202020204" pitchFamily="34" charset="0"/>
                        </a:rPr>
                        <a:t>ROGUE-1</a:t>
                      </a:r>
                      <a:endParaRPr lang="en-US" sz="28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1" i="0" u="none" strike="noStrike" dirty="0">
                          <a:solidFill>
                            <a:srgbClr val="000000"/>
                          </a:solidFill>
                          <a:effectLst/>
                          <a:latin typeface="Arial" panose="020B0604020202020204" pitchFamily="34" charset="0"/>
                        </a:rPr>
                        <a:t>ROGUE-2</a:t>
                      </a:r>
                      <a:endParaRPr lang="en-US" sz="28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1" i="0" u="none" strike="noStrike" dirty="0">
                          <a:solidFill>
                            <a:srgbClr val="000000"/>
                          </a:solidFill>
                          <a:effectLst/>
                          <a:latin typeface="Arial" panose="020B0604020202020204" pitchFamily="34" charset="0"/>
                        </a:rPr>
                        <a:t>ROGUE-L</a:t>
                      </a:r>
                      <a:endParaRPr lang="en-US" sz="28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87434012"/>
                  </a:ext>
                </a:extLst>
              </a:tr>
              <a:tr h="740607">
                <a:tc>
                  <a:txBody>
                    <a:bodyPr/>
                    <a:lstStyle/>
                    <a:p>
                      <a:pPr algn="ctr" rtl="0" fontAlgn="t"/>
                      <a:r>
                        <a:rPr lang="en-US" sz="2800" b="1" i="0" u="none" strike="noStrike" dirty="0">
                          <a:solidFill>
                            <a:srgbClr val="000000"/>
                          </a:solidFill>
                          <a:effectLst/>
                          <a:latin typeface="Arial" panose="020B0604020202020204" pitchFamily="34" charset="0"/>
                        </a:rPr>
                        <a:t>GIT Large COCO</a:t>
                      </a:r>
                      <a:endParaRPr lang="en-US" sz="28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0" i="0" u="none" strike="noStrike" dirty="0">
                          <a:solidFill>
                            <a:srgbClr val="000000"/>
                          </a:solidFill>
                          <a:effectLst/>
                          <a:latin typeface="Arial" panose="020B0604020202020204" pitchFamily="34" charset="0"/>
                        </a:rPr>
                        <a:t>0.0036  </a:t>
                      </a:r>
                      <a:endParaRPr lang="en-US" sz="28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0" i="0" u="none" strike="noStrike" dirty="0">
                          <a:solidFill>
                            <a:srgbClr val="000000"/>
                          </a:solidFill>
                          <a:effectLst/>
                          <a:latin typeface="Arial" panose="020B0604020202020204" pitchFamily="34" charset="0"/>
                        </a:rPr>
                        <a:t>0.1799</a:t>
                      </a:r>
                      <a:endParaRPr lang="en-US" sz="28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0" i="0" u="none" strike="noStrike">
                          <a:solidFill>
                            <a:srgbClr val="000000"/>
                          </a:solidFill>
                          <a:effectLst/>
                          <a:latin typeface="Arial" panose="020B0604020202020204" pitchFamily="34" charset="0"/>
                        </a:rPr>
                        <a:t>0.0649  </a:t>
                      </a:r>
                      <a:endParaRPr lang="en-US" sz="28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0" i="0" u="none" strike="noStrike">
                          <a:solidFill>
                            <a:srgbClr val="000000"/>
                          </a:solidFill>
                          <a:effectLst/>
                          <a:latin typeface="Arial" panose="020B0604020202020204" pitchFamily="34" charset="0"/>
                        </a:rPr>
                        <a:t>0.1478  </a:t>
                      </a:r>
                      <a:endParaRPr lang="en-US" sz="28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797254"/>
                  </a:ext>
                </a:extLst>
              </a:tr>
              <a:tr h="765954">
                <a:tc>
                  <a:txBody>
                    <a:bodyPr/>
                    <a:lstStyle/>
                    <a:p>
                      <a:pPr algn="ctr" rtl="0" fontAlgn="t"/>
                      <a:r>
                        <a:rPr lang="en-US" sz="2800" b="1" i="0" u="none" strike="noStrike">
                          <a:solidFill>
                            <a:srgbClr val="000000"/>
                          </a:solidFill>
                          <a:effectLst/>
                          <a:latin typeface="Arial" panose="020B0604020202020204" pitchFamily="34" charset="0"/>
                        </a:rPr>
                        <a:t>VIT-GPT2</a:t>
                      </a:r>
                      <a:endParaRPr lang="en-US" sz="2800" b="1">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0" i="0" u="none" strike="noStrike" dirty="0">
                          <a:solidFill>
                            <a:srgbClr val="000000"/>
                          </a:solidFill>
                          <a:effectLst/>
                          <a:latin typeface="Arial" panose="020B0604020202020204" pitchFamily="34" charset="0"/>
                        </a:rPr>
                        <a:t>0.0035 </a:t>
                      </a:r>
                      <a:endParaRPr lang="en-US" sz="28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0" i="0" u="none" strike="noStrike" dirty="0">
                          <a:solidFill>
                            <a:srgbClr val="000000"/>
                          </a:solidFill>
                          <a:effectLst/>
                          <a:latin typeface="Arial" panose="020B0604020202020204" pitchFamily="34" charset="0"/>
                        </a:rPr>
                        <a:t>0.2137</a:t>
                      </a:r>
                      <a:endParaRPr lang="en-US" sz="28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0" i="0" u="none" strike="noStrike" dirty="0">
                          <a:solidFill>
                            <a:srgbClr val="000000"/>
                          </a:solidFill>
                          <a:effectLst/>
                          <a:latin typeface="Arial" panose="020B0604020202020204" pitchFamily="34" charset="0"/>
                        </a:rPr>
                        <a:t>0.0927 </a:t>
                      </a:r>
                      <a:endParaRPr lang="en-US" sz="28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0" i="0" u="none" strike="noStrike">
                          <a:solidFill>
                            <a:srgbClr val="000000"/>
                          </a:solidFill>
                          <a:effectLst/>
                          <a:latin typeface="Arial" panose="020B0604020202020204" pitchFamily="34" charset="0"/>
                        </a:rPr>
                        <a:t>0.1861 </a:t>
                      </a:r>
                      <a:endParaRPr lang="en-US" sz="28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9759082"/>
                  </a:ext>
                </a:extLst>
              </a:tr>
              <a:tr h="765954">
                <a:tc>
                  <a:txBody>
                    <a:bodyPr/>
                    <a:lstStyle/>
                    <a:p>
                      <a:pPr algn="ctr" rtl="0" fontAlgn="t"/>
                      <a:r>
                        <a:rPr lang="en-US" sz="2800" b="1" i="0" u="none" strike="noStrike">
                          <a:solidFill>
                            <a:srgbClr val="000000"/>
                          </a:solidFill>
                          <a:effectLst/>
                          <a:latin typeface="Arial" panose="020B0604020202020204" pitchFamily="34" charset="0"/>
                        </a:rPr>
                        <a:t>BLIP</a:t>
                      </a:r>
                      <a:endParaRPr lang="en-US" sz="2800" b="1">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0" i="0" u="none" strike="noStrike">
                          <a:solidFill>
                            <a:srgbClr val="000000"/>
                          </a:solidFill>
                          <a:effectLst/>
                          <a:latin typeface="Arial" panose="020B0604020202020204" pitchFamily="34" charset="0"/>
                        </a:rPr>
                        <a:t>0.0036</a:t>
                      </a:r>
                      <a:endParaRPr lang="en-US" sz="28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0" i="0" u="none" strike="noStrike">
                          <a:solidFill>
                            <a:srgbClr val="000000"/>
                          </a:solidFill>
                          <a:effectLst/>
                          <a:latin typeface="Arial" panose="020B0604020202020204" pitchFamily="34" charset="0"/>
                        </a:rPr>
                        <a:t>0.2259</a:t>
                      </a:r>
                      <a:endParaRPr lang="en-US" sz="28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0" i="0" u="none" strike="noStrike" dirty="0">
                          <a:solidFill>
                            <a:srgbClr val="000000"/>
                          </a:solidFill>
                          <a:effectLst/>
                          <a:latin typeface="Arial" panose="020B0604020202020204" pitchFamily="34" charset="0"/>
                        </a:rPr>
                        <a:t>0.1130</a:t>
                      </a:r>
                      <a:endParaRPr lang="en-US" sz="28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0" i="0" u="none" strike="noStrike" dirty="0">
                          <a:solidFill>
                            <a:srgbClr val="000000"/>
                          </a:solidFill>
                          <a:effectLst/>
                          <a:latin typeface="Arial" panose="020B0604020202020204" pitchFamily="34" charset="0"/>
                        </a:rPr>
                        <a:t>0.1986 </a:t>
                      </a:r>
                      <a:endParaRPr lang="en-US" sz="28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5764418"/>
                  </a:ext>
                </a:extLst>
              </a:tr>
              <a:tr h="765954">
                <a:tc>
                  <a:txBody>
                    <a:bodyPr/>
                    <a:lstStyle/>
                    <a:p>
                      <a:pPr algn="ctr" rtl="0" fontAlgn="t"/>
                      <a:r>
                        <a:rPr lang="en-US" sz="2800" b="1" i="0" u="none" strike="noStrike" dirty="0">
                          <a:solidFill>
                            <a:srgbClr val="000000"/>
                          </a:solidFill>
                          <a:effectLst/>
                          <a:latin typeface="Arial" panose="020B0604020202020204" pitchFamily="34" charset="0"/>
                        </a:rPr>
                        <a:t>Kosmos-2</a:t>
                      </a:r>
                      <a:endParaRPr lang="en-US" sz="28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0" i="0" u="none" strike="noStrike">
                          <a:solidFill>
                            <a:srgbClr val="000000"/>
                          </a:solidFill>
                          <a:effectLst/>
                          <a:latin typeface="Arial" panose="020B0604020202020204" pitchFamily="34" charset="0"/>
                        </a:rPr>
                        <a:t>0.2139</a:t>
                      </a:r>
                      <a:endParaRPr lang="en-US" sz="28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0" i="0" u="none" strike="noStrike">
                          <a:solidFill>
                            <a:srgbClr val="000000"/>
                          </a:solidFill>
                          <a:effectLst/>
                          <a:latin typeface="Arial" panose="020B0604020202020204" pitchFamily="34" charset="0"/>
                        </a:rPr>
                        <a:t>0.4581 </a:t>
                      </a:r>
                      <a:endParaRPr lang="en-US" sz="28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0" i="0" u="none" strike="noStrike">
                          <a:solidFill>
                            <a:srgbClr val="000000"/>
                          </a:solidFill>
                          <a:effectLst/>
                          <a:latin typeface="Arial" panose="020B0604020202020204" pitchFamily="34" charset="0"/>
                        </a:rPr>
                        <a:t>0.2849</a:t>
                      </a:r>
                      <a:endParaRPr lang="en-US" sz="280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r>
                        <a:rPr lang="en-US" sz="2800" b="0" i="0" u="none" strike="noStrike" dirty="0">
                          <a:solidFill>
                            <a:srgbClr val="000000"/>
                          </a:solidFill>
                          <a:effectLst/>
                          <a:latin typeface="Arial" panose="020B0604020202020204" pitchFamily="34" charset="0"/>
                        </a:rPr>
                        <a:t>0.3247</a:t>
                      </a:r>
                      <a:endParaRPr lang="en-US" sz="2800"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9973666"/>
                  </a:ext>
                </a:extLst>
              </a:tr>
            </a:tbl>
          </a:graphicData>
        </a:graphic>
      </p:graphicFrame>
    </p:spTree>
    <p:extLst>
      <p:ext uri="{BB962C8B-B14F-4D97-AF65-F5344CB8AC3E}">
        <p14:creationId xmlns:p14="http://schemas.microsoft.com/office/powerpoint/2010/main" val="41530373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736</TotalTime>
  <Words>494</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Questrial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Fernandez</dc:creator>
  <cp:lastModifiedBy>Demir Bucukoglu</cp:lastModifiedBy>
  <cp:revision>6</cp:revision>
  <dcterms:created xsi:type="dcterms:W3CDTF">2024-04-04T20:20:17Z</dcterms:created>
  <dcterms:modified xsi:type="dcterms:W3CDTF">2024-12-04T01:44:56Z</dcterms:modified>
</cp:coreProperties>
</file>