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bril Fatface" charset="1" panose="02000503000000020003"/>
      <p:regular r:id="rId13"/>
    </p:embeddedFont>
    <p:embeddedFont>
      <p:font typeface="Arimo Bold" charset="1" panose="020B07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90192" y="1028700"/>
            <a:ext cx="9369108" cy="3095429"/>
          </a:xfrm>
          <a:custGeom>
            <a:avLst/>
            <a:gdLst/>
            <a:ahLst/>
            <a:cxnLst/>
            <a:rect r="r" b="b" t="t" l="l"/>
            <a:pathLst>
              <a:path h="3095429" w="9369108">
                <a:moveTo>
                  <a:pt x="0" y="0"/>
                </a:moveTo>
                <a:lnTo>
                  <a:pt x="9369108" y="0"/>
                </a:lnTo>
                <a:lnTo>
                  <a:pt x="9369108" y="3095429"/>
                </a:lnTo>
                <a:lnTo>
                  <a:pt x="0" y="3095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68471" y="6268718"/>
            <a:ext cx="9590829" cy="2434721"/>
          </a:xfrm>
          <a:custGeom>
            <a:avLst/>
            <a:gdLst/>
            <a:ahLst/>
            <a:cxnLst/>
            <a:rect r="r" b="b" t="t" l="l"/>
            <a:pathLst>
              <a:path h="2434721" w="9590829">
                <a:moveTo>
                  <a:pt x="0" y="0"/>
                </a:moveTo>
                <a:lnTo>
                  <a:pt x="9590829" y="0"/>
                </a:lnTo>
                <a:lnTo>
                  <a:pt x="9590829" y="2434722"/>
                </a:lnTo>
                <a:lnTo>
                  <a:pt x="0" y="24347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75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249108" y="2013077"/>
            <a:ext cx="2348243" cy="1109721"/>
            <a:chOff x="0" y="0"/>
            <a:chExt cx="1719939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Training Data Loading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933450"/>
            <a:ext cx="2926724" cy="65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loading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97669"/>
            <a:ext cx="4410780" cy="65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Importing Libraries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249108" y="3543929"/>
            <a:ext cx="2348243" cy="1109721"/>
            <a:chOff x="0" y="0"/>
            <a:chExt cx="1719939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Test Data Loading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249108" y="6060965"/>
            <a:ext cx="2348243" cy="1109721"/>
            <a:chOff x="0" y="0"/>
            <a:chExt cx="1719939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LSTM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249108" y="8148579"/>
            <a:ext cx="2348243" cy="1109721"/>
            <a:chOff x="0" y="0"/>
            <a:chExt cx="1719939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Standart Scalar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49108" y="7227515"/>
            <a:ext cx="3109544" cy="82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Neural Network Advantages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Advanced time series data analysis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9108" y="9220200"/>
            <a:ext cx="3109544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Standartzing the data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Speeding up convergence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96134" y="2013077"/>
            <a:ext cx="10563166" cy="6724757"/>
          </a:xfrm>
          <a:custGeom>
            <a:avLst/>
            <a:gdLst/>
            <a:ahLst/>
            <a:cxnLst/>
            <a:rect r="r" b="b" t="t" l="l"/>
            <a:pathLst>
              <a:path h="6724757" w="10563166">
                <a:moveTo>
                  <a:pt x="0" y="0"/>
                </a:moveTo>
                <a:lnTo>
                  <a:pt x="10563166" y="0"/>
                </a:lnTo>
                <a:lnTo>
                  <a:pt x="10563166" y="6724758"/>
                </a:lnTo>
                <a:lnTo>
                  <a:pt x="0" y="6724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9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8223"/>
            <a:ext cx="5008972" cy="65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Feature engineering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249108" y="2013077"/>
            <a:ext cx="2348243" cy="1109721"/>
            <a:chOff x="0" y="0"/>
            <a:chExt cx="1719939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Feature selection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49108" y="3279169"/>
            <a:ext cx="4002208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RFE (Recursive Feature Elimination)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Chose the most influential data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249108" y="6498359"/>
            <a:ext cx="2348243" cy="1109721"/>
            <a:chOff x="0" y="0"/>
            <a:chExt cx="1719939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Creating new features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49108" y="7891550"/>
            <a:ext cx="4002208" cy="82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Utilized the most important columns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Created relevant and important columns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249108" y="4248179"/>
            <a:ext cx="2348243" cy="1109721"/>
            <a:chOff x="0" y="0"/>
            <a:chExt cx="1719939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Aggregate features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249108" y="5535923"/>
            <a:ext cx="4002208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Synthesizing meaningful data from the existing dataset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6541" y="1028700"/>
            <a:ext cx="8572759" cy="4399882"/>
          </a:xfrm>
          <a:custGeom>
            <a:avLst/>
            <a:gdLst/>
            <a:ahLst/>
            <a:cxnLst/>
            <a:rect r="r" b="b" t="t" l="l"/>
            <a:pathLst>
              <a:path h="4399882" w="8572759">
                <a:moveTo>
                  <a:pt x="0" y="0"/>
                </a:moveTo>
                <a:lnTo>
                  <a:pt x="8572759" y="0"/>
                </a:lnTo>
                <a:lnTo>
                  <a:pt x="8572759" y="4399882"/>
                </a:lnTo>
                <a:lnTo>
                  <a:pt x="0" y="4399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86541" y="6273001"/>
            <a:ext cx="8572759" cy="2985299"/>
          </a:xfrm>
          <a:custGeom>
            <a:avLst/>
            <a:gdLst/>
            <a:ahLst/>
            <a:cxnLst/>
            <a:rect r="r" b="b" t="t" l="l"/>
            <a:pathLst>
              <a:path h="2985299" w="8572759">
                <a:moveTo>
                  <a:pt x="0" y="0"/>
                </a:moveTo>
                <a:lnTo>
                  <a:pt x="8572759" y="0"/>
                </a:lnTo>
                <a:lnTo>
                  <a:pt x="8572759" y="2985299"/>
                </a:lnTo>
                <a:lnTo>
                  <a:pt x="0" y="2985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9627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249108" y="2013077"/>
            <a:ext cx="2348243" cy="1213787"/>
            <a:chOff x="0" y="0"/>
            <a:chExt cx="1719939" cy="8890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19939" cy="889022"/>
            </a:xfrm>
            <a:custGeom>
              <a:avLst/>
              <a:gdLst/>
              <a:ahLst/>
              <a:cxnLst/>
              <a:rect r="r" b="b" t="t" l="l"/>
              <a:pathLst>
                <a:path h="889022" w="1719939">
                  <a:moveTo>
                    <a:pt x="1719939" y="444511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85822"/>
                  </a:lnTo>
                  <a:lnTo>
                    <a:pt x="1313539" y="685822"/>
                  </a:lnTo>
                  <a:lnTo>
                    <a:pt x="1313539" y="889022"/>
                  </a:lnTo>
                  <a:lnTo>
                    <a:pt x="1719939" y="444511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1618339" cy="520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Merging and processing data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933450"/>
            <a:ext cx="2926724" cy="65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loading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333332"/>
            <a:ext cx="4410780" cy="65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Importing Libraries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249108" y="3543929"/>
            <a:ext cx="2348243" cy="1213787"/>
            <a:chOff x="0" y="0"/>
            <a:chExt cx="1719939" cy="88902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19939" cy="889022"/>
            </a:xfrm>
            <a:custGeom>
              <a:avLst/>
              <a:gdLst/>
              <a:ahLst/>
              <a:cxnLst/>
              <a:rect r="r" b="b" t="t" l="l"/>
              <a:pathLst>
                <a:path h="889022" w="1719939">
                  <a:moveTo>
                    <a:pt x="1719939" y="444511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85822"/>
                  </a:lnTo>
                  <a:lnTo>
                    <a:pt x="1313539" y="685822"/>
                  </a:lnTo>
                  <a:lnTo>
                    <a:pt x="1313539" y="889022"/>
                  </a:lnTo>
                  <a:lnTo>
                    <a:pt x="1719939" y="444511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1618339" cy="520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Creating Time Series Columns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078525" y="6375886"/>
            <a:ext cx="2348243" cy="1109721"/>
            <a:chOff x="0" y="0"/>
            <a:chExt cx="1719939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Standard Scalar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078525" y="7542436"/>
            <a:ext cx="3109544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Standartizing data for better results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078525" y="8045694"/>
            <a:ext cx="2348243" cy="1109721"/>
            <a:chOff x="0" y="0"/>
            <a:chExt cx="1719939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Scaling Data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9718" y="4211211"/>
            <a:ext cx="8859582" cy="5047089"/>
          </a:xfrm>
          <a:custGeom>
            <a:avLst/>
            <a:gdLst/>
            <a:ahLst/>
            <a:cxnLst/>
            <a:rect r="r" b="b" t="t" l="l"/>
            <a:pathLst>
              <a:path h="5047089" w="8859582">
                <a:moveTo>
                  <a:pt x="0" y="0"/>
                </a:moveTo>
                <a:lnTo>
                  <a:pt x="8859582" y="0"/>
                </a:lnTo>
                <a:lnTo>
                  <a:pt x="8859582" y="5047089"/>
                </a:lnTo>
                <a:lnTo>
                  <a:pt x="0" y="5047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37298" y="2166718"/>
            <a:ext cx="9922002" cy="954993"/>
          </a:xfrm>
          <a:custGeom>
            <a:avLst/>
            <a:gdLst/>
            <a:ahLst/>
            <a:cxnLst/>
            <a:rect r="r" b="b" t="t" l="l"/>
            <a:pathLst>
              <a:path h="954993" w="9922002">
                <a:moveTo>
                  <a:pt x="0" y="0"/>
                </a:moveTo>
                <a:lnTo>
                  <a:pt x="9922002" y="0"/>
                </a:lnTo>
                <a:lnTo>
                  <a:pt x="9922002" y="954993"/>
                </a:lnTo>
                <a:lnTo>
                  <a:pt x="0" y="9549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86278"/>
            <a:ext cx="3602045" cy="65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Train-Test Split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282502" y="2037321"/>
            <a:ext cx="2348243" cy="1213787"/>
            <a:chOff x="0" y="0"/>
            <a:chExt cx="1719939" cy="8890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19939" cy="889022"/>
            </a:xfrm>
            <a:custGeom>
              <a:avLst/>
              <a:gdLst/>
              <a:ahLst/>
              <a:cxnLst/>
              <a:rect r="r" b="b" t="t" l="l"/>
              <a:pathLst>
                <a:path h="889022" w="1719939">
                  <a:moveTo>
                    <a:pt x="1719939" y="444511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85822"/>
                  </a:lnTo>
                  <a:lnTo>
                    <a:pt x="1313539" y="685822"/>
                  </a:lnTo>
                  <a:lnTo>
                    <a:pt x="1313539" y="889022"/>
                  </a:lnTo>
                  <a:lnTo>
                    <a:pt x="1719939" y="444511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65100"/>
              <a:ext cx="1618339" cy="520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Training/Valid Sets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963460"/>
            <a:ext cx="5086191" cy="65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 Implementation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282502" y="5014503"/>
            <a:ext cx="2348243" cy="1109721"/>
            <a:chOff x="0" y="0"/>
            <a:chExt cx="1719939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LSTM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82502" y="6184846"/>
            <a:ext cx="3109544" cy="220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Biderectional</a:t>
            </a:r>
          </a:p>
          <a:p>
            <a:pPr algn="l">
              <a:lnSpc>
                <a:spcPts val="2240"/>
              </a:lnSpc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4  Layers</a:t>
            </a:r>
          </a:p>
          <a:p>
            <a:pPr algn="l">
              <a:lnSpc>
                <a:spcPts val="2240"/>
              </a:lnSpc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Adam optimizer</a:t>
            </a:r>
          </a:p>
          <a:p>
            <a:pPr algn="l">
              <a:lnSpc>
                <a:spcPts val="2240"/>
              </a:lnSpc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Dropout = 0.2</a:t>
            </a:r>
          </a:p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92383" y="2939843"/>
            <a:ext cx="9866917" cy="4407314"/>
          </a:xfrm>
          <a:custGeom>
            <a:avLst/>
            <a:gdLst/>
            <a:ahLst/>
            <a:cxnLst/>
            <a:rect r="r" b="b" t="t" l="l"/>
            <a:pathLst>
              <a:path h="4407314" w="9866917">
                <a:moveTo>
                  <a:pt x="0" y="0"/>
                </a:moveTo>
                <a:lnTo>
                  <a:pt x="9866917" y="0"/>
                </a:lnTo>
                <a:lnTo>
                  <a:pt x="9866917" y="4407314"/>
                </a:lnTo>
                <a:lnTo>
                  <a:pt x="0" y="4407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86278"/>
            <a:ext cx="3602045" cy="65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Training model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282502" y="2939843"/>
            <a:ext cx="2348243" cy="1109721"/>
            <a:chOff x="0" y="0"/>
            <a:chExt cx="1719939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Early Stopping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82502" y="4390268"/>
            <a:ext cx="2348243" cy="1109721"/>
            <a:chOff x="0" y="0"/>
            <a:chExt cx="1719939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Batch Size/Epochs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82502" y="4096263"/>
            <a:ext cx="3109544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Patience = 8</a:t>
            </a:r>
          </a:p>
          <a:p>
            <a:pPr algn="l">
              <a:lnSpc>
                <a:spcPts val="224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282502" y="5480938"/>
            <a:ext cx="2348243" cy="103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60868" indent="-130434" lvl="1">
              <a:lnSpc>
                <a:spcPts val="1691"/>
              </a:lnSpc>
              <a:buFont typeface="Arial"/>
              <a:buChar char="•"/>
            </a:pPr>
            <a:r>
              <a:rPr lang="en-US" sz="1208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Faster convergence</a:t>
            </a:r>
          </a:p>
          <a:p>
            <a:pPr algn="l">
              <a:lnSpc>
                <a:spcPts val="1691"/>
              </a:lnSpc>
            </a:pPr>
          </a:p>
          <a:p>
            <a:pPr algn="l" marL="260868" indent="-130434" lvl="1">
              <a:lnSpc>
                <a:spcPts val="1691"/>
              </a:lnSpc>
              <a:buFont typeface="Arial"/>
              <a:buChar char="•"/>
            </a:pPr>
            <a:r>
              <a:rPr lang="en-US" sz="1208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Through training</a:t>
            </a:r>
          </a:p>
          <a:p>
            <a:pPr algn="l">
              <a:lnSpc>
                <a:spcPts val="1691"/>
              </a:lnSpc>
            </a:pPr>
          </a:p>
          <a:p>
            <a:pPr algn="l">
              <a:lnSpc>
                <a:spcPts val="1691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2282502" y="6286148"/>
            <a:ext cx="2348243" cy="1109721"/>
            <a:chOff x="0" y="0"/>
            <a:chExt cx="1719939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Validating model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76387" y="2093663"/>
            <a:ext cx="9282913" cy="6099674"/>
          </a:xfrm>
          <a:custGeom>
            <a:avLst/>
            <a:gdLst/>
            <a:ahLst/>
            <a:cxnLst/>
            <a:rect r="r" b="b" t="t" l="l"/>
            <a:pathLst>
              <a:path h="6099674" w="9282913">
                <a:moveTo>
                  <a:pt x="0" y="0"/>
                </a:moveTo>
                <a:lnTo>
                  <a:pt x="9282913" y="0"/>
                </a:lnTo>
                <a:lnTo>
                  <a:pt x="9282913" y="6099674"/>
                </a:lnTo>
                <a:lnTo>
                  <a:pt x="0" y="6099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86278"/>
            <a:ext cx="3602045" cy="65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Predictions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282502" y="2733604"/>
            <a:ext cx="2348243" cy="1109721"/>
            <a:chOff x="0" y="0"/>
            <a:chExt cx="1719939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19939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939">
                  <a:moveTo>
                    <a:pt x="1719939" y="40640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3539" y="609600"/>
                  </a:lnTo>
                  <a:lnTo>
                    <a:pt x="1313539" y="812800"/>
                  </a:lnTo>
                  <a:lnTo>
                    <a:pt x="1719939" y="40640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16183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Loading test data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82502" y="4546518"/>
            <a:ext cx="2348243" cy="1490012"/>
            <a:chOff x="0" y="0"/>
            <a:chExt cx="1719939" cy="109133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19939" cy="1091339"/>
            </a:xfrm>
            <a:custGeom>
              <a:avLst/>
              <a:gdLst/>
              <a:ahLst/>
              <a:cxnLst/>
              <a:rect r="r" b="b" t="t" l="l"/>
              <a:pathLst>
                <a:path h="1091339" w="1719939">
                  <a:moveTo>
                    <a:pt x="1719939" y="545670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888139"/>
                  </a:lnTo>
                  <a:lnTo>
                    <a:pt x="1313539" y="888139"/>
                  </a:lnTo>
                  <a:lnTo>
                    <a:pt x="1313539" y="1091339"/>
                  </a:lnTo>
                  <a:lnTo>
                    <a:pt x="1719939" y="545670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1618339" cy="7230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Sequential and Engineered Feature Creation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82502" y="6739723"/>
            <a:ext cx="2348243" cy="1213787"/>
            <a:chOff x="0" y="0"/>
            <a:chExt cx="1719939" cy="8890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19939" cy="889022"/>
            </a:xfrm>
            <a:custGeom>
              <a:avLst/>
              <a:gdLst/>
              <a:ahLst/>
              <a:cxnLst/>
              <a:rect r="r" b="b" t="t" l="l"/>
              <a:pathLst>
                <a:path h="889022" w="1719939">
                  <a:moveTo>
                    <a:pt x="1719939" y="444511"/>
                  </a:moveTo>
                  <a:lnTo>
                    <a:pt x="1313539" y="0"/>
                  </a:lnTo>
                  <a:lnTo>
                    <a:pt x="1313539" y="203200"/>
                  </a:lnTo>
                  <a:lnTo>
                    <a:pt x="0" y="203200"/>
                  </a:lnTo>
                  <a:lnTo>
                    <a:pt x="0" y="685822"/>
                  </a:lnTo>
                  <a:lnTo>
                    <a:pt x="1313539" y="685822"/>
                  </a:lnTo>
                  <a:lnTo>
                    <a:pt x="1313539" y="889022"/>
                  </a:lnTo>
                  <a:lnTo>
                    <a:pt x="1719939" y="444511"/>
                  </a:lnTo>
                  <a:close/>
                </a:path>
              </a:pathLst>
            </a:custGeom>
            <a:solidFill>
              <a:srgbClr val="CEFF2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65100"/>
              <a:ext cx="1618339" cy="520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Prediction and Submission file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9211" y="7496270"/>
            <a:ext cx="12489578" cy="1129572"/>
          </a:xfrm>
          <a:custGeom>
            <a:avLst/>
            <a:gdLst/>
            <a:ahLst/>
            <a:cxnLst/>
            <a:rect r="r" b="b" t="t" l="l"/>
            <a:pathLst>
              <a:path h="1129572" w="12489578">
                <a:moveTo>
                  <a:pt x="0" y="0"/>
                </a:moveTo>
                <a:lnTo>
                  <a:pt x="12489578" y="0"/>
                </a:lnTo>
                <a:lnTo>
                  <a:pt x="12489578" y="1129572"/>
                </a:lnTo>
                <a:lnTo>
                  <a:pt x="0" y="1129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76753"/>
            <a:ext cx="3602045" cy="7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82979" y="2021151"/>
            <a:ext cx="2819202" cy="55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6900" indent="-358450" lvl="1">
              <a:lnSpc>
                <a:spcPts val="4648"/>
              </a:lnSpc>
              <a:buFont typeface="Arial"/>
              <a:buChar char="•"/>
            </a:pPr>
            <a:r>
              <a:rPr lang="en-US" sz="332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1.42 RMSE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82979" y="2838332"/>
            <a:ext cx="2567385" cy="55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6900" indent="-358450" lvl="1">
              <a:lnSpc>
                <a:spcPts val="4648"/>
              </a:lnSpc>
              <a:buFont typeface="Arial"/>
              <a:buChar char="•"/>
            </a:pPr>
            <a:r>
              <a:rPr lang="en-US" sz="332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2nd place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82979" y="4947722"/>
            <a:ext cx="8919675" cy="55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6900" indent="-358450" lvl="1">
              <a:lnSpc>
                <a:spcPts val="4648"/>
              </a:lnSpc>
              <a:buFont typeface="Arial"/>
              <a:buChar char="•"/>
            </a:pPr>
            <a:r>
              <a:rPr lang="en-US" sz="332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Adaptable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82979" y="5683752"/>
            <a:ext cx="10235163" cy="55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6900" indent="-358450" lvl="1">
              <a:lnSpc>
                <a:spcPts val="4648"/>
              </a:lnSpc>
              <a:buFont typeface="Arial"/>
              <a:buChar char="•"/>
            </a:pPr>
            <a:r>
              <a:rPr lang="en-US" sz="332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Fast training process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82979" y="3811266"/>
            <a:ext cx="6656129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Key Points of the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82979" y="6418561"/>
            <a:ext cx="10235163" cy="55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6900" indent="-358450" lvl="1">
              <a:lnSpc>
                <a:spcPts val="4648"/>
              </a:lnSpc>
              <a:buFont typeface="Arial"/>
              <a:buChar char="•"/>
            </a:pPr>
            <a:r>
              <a:rPr lang="en-US" sz="332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Fine-tuned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DAGQpS8V6ZU</dc:identifier>
  <dcterms:modified xsi:type="dcterms:W3CDTF">2011-08-01T06:04:30Z</dcterms:modified>
  <cp:revision>1</cp:revision>
  <dc:title>Paragraf metniniz</dc:title>
</cp:coreProperties>
</file>