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trictFirstAndLastChars="0" saveSubsetFonts="1" autoCompressPictures="0">
  <p:sldMasterIdLst>
    <p:sldMasterId id="2147483648" r:id="rId1"/>
  </p:sldMasterIdLst>
  <p:notesMasterIdLst>
    <p:notesMasterId r:id="rId23"/>
  </p:notesMasterIdLst>
  <p:sldIdLst>
    <p:sldId id="256" r:id="rId2"/>
    <p:sldId id="257" r:id="rId3"/>
    <p:sldId id="265" r:id="rId4"/>
    <p:sldId id="266" r:id="rId5"/>
    <p:sldId id="280" r:id="rId6"/>
    <p:sldId id="279" r:id="rId7"/>
    <p:sldId id="281" r:id="rId8"/>
    <p:sldId id="267" r:id="rId9"/>
    <p:sldId id="282" r:id="rId10"/>
    <p:sldId id="283" r:id="rId11"/>
    <p:sldId id="284" r:id="rId12"/>
    <p:sldId id="285" r:id="rId13"/>
    <p:sldId id="272" r:id="rId14"/>
    <p:sldId id="286" r:id="rId15"/>
    <p:sldId id="276" r:id="rId16"/>
    <p:sldId id="278" r:id="rId17"/>
    <p:sldId id="287" r:id="rId18"/>
    <p:sldId id="289" r:id="rId19"/>
    <p:sldId id="263" r:id="rId20"/>
    <p:sldId id="288" r:id="rId21"/>
    <p:sldId id="264" r:id="rId22"/>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13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1B4F30-9B12-4BF1-AB52-6A68250017CE}" v="788" dt="2025-01-28T16:36:35.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3979" autoAdjust="0"/>
  </p:normalViewPr>
  <p:slideViewPr>
    <p:cSldViewPr>
      <p:cViewPr varScale="1">
        <p:scale>
          <a:sx n="104" d="100"/>
          <a:sy n="104" d="100"/>
        </p:scale>
        <p:origin x="16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9C486C-B670-4288-8DFB-E4E80B9373B8}" type="datetimeFigureOut">
              <a:rPr lang="en-GB" smtClean="0"/>
              <a:t>28/01/2025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FFC3A2-C822-4200-8AF9-56BC6350F3B9}" type="slidenum">
              <a:rPr lang="en-GB" smtClean="0"/>
              <a:t>‹#›</a:t>
            </a:fld>
            <a:endParaRPr lang="en-GB"/>
          </a:p>
        </p:txBody>
      </p:sp>
    </p:spTree>
    <p:extLst>
      <p:ext uri="{BB962C8B-B14F-4D97-AF65-F5344CB8AC3E}">
        <p14:creationId xmlns:p14="http://schemas.microsoft.com/office/powerpoint/2010/main" val="881591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9FFC3A2-C822-4200-8AF9-56BC6350F3B9}" type="slidenum">
              <a:rPr lang="en-GB" smtClean="0"/>
              <a:t>2</a:t>
            </a:fld>
            <a:endParaRPr lang="en-GB"/>
          </a:p>
        </p:txBody>
      </p:sp>
    </p:spTree>
    <p:extLst>
      <p:ext uri="{BB962C8B-B14F-4D97-AF65-F5344CB8AC3E}">
        <p14:creationId xmlns:p14="http://schemas.microsoft.com/office/powerpoint/2010/main" val="2779411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B8DB2-C5E5-855C-CC52-701F4C9943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541D4C-B5A0-5BA0-DEEF-EC1BBEFC8F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C64340-623E-2A23-AE85-12AEDA99AC9A}"/>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2CF43BB5-2F0A-598E-C4A4-E28D174D9C26}"/>
              </a:ext>
            </a:extLst>
          </p:cNvPr>
          <p:cNvSpPr>
            <a:spLocks noGrp="1"/>
          </p:cNvSpPr>
          <p:nvPr>
            <p:ph type="sldNum" sz="quarter" idx="10"/>
          </p:nvPr>
        </p:nvSpPr>
        <p:spPr/>
        <p:txBody>
          <a:bodyPr/>
          <a:lstStyle/>
          <a:p>
            <a:fld id="{19FFC3A2-C822-4200-8AF9-56BC6350F3B9}" type="slidenum">
              <a:rPr lang="en-GB" smtClean="0"/>
              <a:t>11</a:t>
            </a:fld>
            <a:endParaRPr lang="en-GB"/>
          </a:p>
        </p:txBody>
      </p:sp>
    </p:spTree>
    <p:extLst>
      <p:ext uri="{BB962C8B-B14F-4D97-AF65-F5344CB8AC3E}">
        <p14:creationId xmlns:p14="http://schemas.microsoft.com/office/powerpoint/2010/main" val="1735828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34E8E8-A215-2785-3A19-4F8C6346B7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3C639A-DB61-E031-88C6-201CD865AD7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6BB66D-002B-AC2A-8A64-5703FCAC9800}"/>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C30513E1-DAF8-8BE7-347A-34CA02620E15}"/>
              </a:ext>
            </a:extLst>
          </p:cNvPr>
          <p:cNvSpPr>
            <a:spLocks noGrp="1"/>
          </p:cNvSpPr>
          <p:nvPr>
            <p:ph type="sldNum" sz="quarter" idx="10"/>
          </p:nvPr>
        </p:nvSpPr>
        <p:spPr/>
        <p:txBody>
          <a:bodyPr/>
          <a:lstStyle/>
          <a:p>
            <a:fld id="{19FFC3A2-C822-4200-8AF9-56BC6350F3B9}" type="slidenum">
              <a:rPr lang="en-GB" smtClean="0"/>
              <a:t>12</a:t>
            </a:fld>
            <a:endParaRPr lang="en-GB"/>
          </a:p>
        </p:txBody>
      </p:sp>
    </p:spTree>
    <p:extLst>
      <p:ext uri="{BB962C8B-B14F-4D97-AF65-F5344CB8AC3E}">
        <p14:creationId xmlns:p14="http://schemas.microsoft.com/office/powerpoint/2010/main" val="1089821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9FFC3A2-C822-4200-8AF9-56BC6350F3B9}" type="slidenum">
              <a:rPr lang="en-GB" smtClean="0"/>
              <a:t>13</a:t>
            </a:fld>
            <a:endParaRPr lang="en-GB"/>
          </a:p>
        </p:txBody>
      </p:sp>
    </p:spTree>
    <p:extLst>
      <p:ext uri="{BB962C8B-B14F-4D97-AF65-F5344CB8AC3E}">
        <p14:creationId xmlns:p14="http://schemas.microsoft.com/office/powerpoint/2010/main" val="22177659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BFFFD-3CA5-D203-302E-98F7209B51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AEA7B1-63F4-71C1-B0D5-54C2A94F88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6466B9-F6EF-47B9-4309-7304E6A5FE99}"/>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901FEA4-AD77-1C31-C22E-8672BDD276F4}"/>
              </a:ext>
            </a:extLst>
          </p:cNvPr>
          <p:cNvSpPr>
            <a:spLocks noGrp="1"/>
          </p:cNvSpPr>
          <p:nvPr>
            <p:ph type="sldNum" sz="quarter" idx="10"/>
          </p:nvPr>
        </p:nvSpPr>
        <p:spPr/>
        <p:txBody>
          <a:bodyPr/>
          <a:lstStyle/>
          <a:p>
            <a:fld id="{19FFC3A2-C822-4200-8AF9-56BC6350F3B9}" type="slidenum">
              <a:rPr lang="en-GB" smtClean="0"/>
              <a:t>14</a:t>
            </a:fld>
            <a:endParaRPr lang="en-GB"/>
          </a:p>
        </p:txBody>
      </p:sp>
    </p:spTree>
    <p:extLst>
      <p:ext uri="{BB962C8B-B14F-4D97-AF65-F5344CB8AC3E}">
        <p14:creationId xmlns:p14="http://schemas.microsoft.com/office/powerpoint/2010/main" val="3615153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9FFC3A2-C822-4200-8AF9-56BC6350F3B9}" type="slidenum">
              <a:rPr lang="en-GB" smtClean="0"/>
              <a:t>15</a:t>
            </a:fld>
            <a:endParaRPr lang="en-GB"/>
          </a:p>
        </p:txBody>
      </p:sp>
    </p:spTree>
    <p:extLst>
      <p:ext uri="{BB962C8B-B14F-4D97-AF65-F5344CB8AC3E}">
        <p14:creationId xmlns:p14="http://schemas.microsoft.com/office/powerpoint/2010/main" val="380312282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9FFC3A2-C822-4200-8AF9-56BC6350F3B9}" type="slidenum">
              <a:rPr lang="en-GB" smtClean="0"/>
              <a:t>16</a:t>
            </a:fld>
            <a:endParaRPr lang="en-GB"/>
          </a:p>
        </p:txBody>
      </p:sp>
    </p:spTree>
    <p:extLst>
      <p:ext uri="{BB962C8B-B14F-4D97-AF65-F5344CB8AC3E}">
        <p14:creationId xmlns:p14="http://schemas.microsoft.com/office/powerpoint/2010/main" val="4075061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D2D0F-0E9D-F438-15A4-AEEAEC8B4A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59E3E4-7C10-F49F-BA6B-59C2BB200C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736B7C-3E97-79CA-28BB-C2C864905493}"/>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FF10D598-DD73-2E1C-E70B-E70125E29C41}"/>
              </a:ext>
            </a:extLst>
          </p:cNvPr>
          <p:cNvSpPr>
            <a:spLocks noGrp="1"/>
          </p:cNvSpPr>
          <p:nvPr>
            <p:ph type="sldNum" sz="quarter" idx="10"/>
          </p:nvPr>
        </p:nvSpPr>
        <p:spPr/>
        <p:txBody>
          <a:bodyPr/>
          <a:lstStyle/>
          <a:p>
            <a:fld id="{19FFC3A2-C822-4200-8AF9-56BC6350F3B9}" type="slidenum">
              <a:rPr lang="en-GB" smtClean="0"/>
              <a:t>17</a:t>
            </a:fld>
            <a:endParaRPr lang="en-GB"/>
          </a:p>
        </p:txBody>
      </p:sp>
    </p:spTree>
    <p:extLst>
      <p:ext uri="{BB962C8B-B14F-4D97-AF65-F5344CB8AC3E}">
        <p14:creationId xmlns:p14="http://schemas.microsoft.com/office/powerpoint/2010/main" val="28897025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31482F-553C-25CA-FDFF-9563B531848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6844B7-F97B-1B77-21BD-BEB4FBE1A5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09B0B8-62B3-EC4E-23F3-2744265B9117}"/>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6AC8078F-8BB6-C7D4-ADE1-8362FB6A648A}"/>
              </a:ext>
            </a:extLst>
          </p:cNvPr>
          <p:cNvSpPr>
            <a:spLocks noGrp="1"/>
          </p:cNvSpPr>
          <p:nvPr>
            <p:ph type="sldNum" sz="quarter" idx="10"/>
          </p:nvPr>
        </p:nvSpPr>
        <p:spPr/>
        <p:txBody>
          <a:bodyPr/>
          <a:lstStyle/>
          <a:p>
            <a:fld id="{19FFC3A2-C822-4200-8AF9-56BC6350F3B9}" type="slidenum">
              <a:rPr lang="en-GB" smtClean="0"/>
              <a:t>18</a:t>
            </a:fld>
            <a:endParaRPr lang="en-GB"/>
          </a:p>
        </p:txBody>
      </p:sp>
    </p:spTree>
    <p:extLst>
      <p:ext uri="{BB962C8B-B14F-4D97-AF65-F5344CB8AC3E}">
        <p14:creationId xmlns:p14="http://schemas.microsoft.com/office/powerpoint/2010/main" val="1913650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9FFC3A2-C822-4200-8AF9-56BC6350F3B9}" type="slidenum">
              <a:rPr lang="en-GB" smtClean="0"/>
              <a:t>19</a:t>
            </a:fld>
            <a:endParaRPr lang="en-GB"/>
          </a:p>
        </p:txBody>
      </p:sp>
    </p:spTree>
    <p:extLst>
      <p:ext uri="{BB962C8B-B14F-4D97-AF65-F5344CB8AC3E}">
        <p14:creationId xmlns:p14="http://schemas.microsoft.com/office/powerpoint/2010/main" val="17702899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C80BB-22F1-AAF4-4F43-A5D7C3381D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DF1274-8BC9-70A3-B883-B97AFC556C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7BB2C1-ABEF-796A-35D9-4890411A116D}"/>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B57273E-032D-0A98-6A17-E23FCA19063F}"/>
              </a:ext>
            </a:extLst>
          </p:cNvPr>
          <p:cNvSpPr>
            <a:spLocks noGrp="1"/>
          </p:cNvSpPr>
          <p:nvPr>
            <p:ph type="sldNum" sz="quarter" idx="10"/>
          </p:nvPr>
        </p:nvSpPr>
        <p:spPr/>
        <p:txBody>
          <a:bodyPr/>
          <a:lstStyle/>
          <a:p>
            <a:fld id="{19FFC3A2-C822-4200-8AF9-56BC6350F3B9}" type="slidenum">
              <a:rPr lang="en-GB" smtClean="0"/>
              <a:t>20</a:t>
            </a:fld>
            <a:endParaRPr lang="en-GB"/>
          </a:p>
        </p:txBody>
      </p:sp>
    </p:spTree>
    <p:extLst>
      <p:ext uri="{BB962C8B-B14F-4D97-AF65-F5344CB8AC3E}">
        <p14:creationId xmlns:p14="http://schemas.microsoft.com/office/powerpoint/2010/main" val="29037118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9FFC3A2-C822-4200-8AF9-56BC6350F3B9}" type="slidenum">
              <a:rPr lang="en-GB" smtClean="0"/>
              <a:t>3</a:t>
            </a:fld>
            <a:endParaRPr lang="en-GB"/>
          </a:p>
        </p:txBody>
      </p:sp>
    </p:spTree>
    <p:extLst>
      <p:ext uri="{BB962C8B-B14F-4D97-AF65-F5344CB8AC3E}">
        <p14:creationId xmlns:p14="http://schemas.microsoft.com/office/powerpoint/2010/main" val="3732266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9FFC3A2-C822-4200-8AF9-56BC6350F3B9}" type="slidenum">
              <a:rPr lang="en-GB" smtClean="0"/>
              <a:t>21</a:t>
            </a:fld>
            <a:endParaRPr lang="en-GB"/>
          </a:p>
        </p:txBody>
      </p:sp>
    </p:spTree>
    <p:extLst>
      <p:ext uri="{BB962C8B-B14F-4D97-AF65-F5344CB8AC3E}">
        <p14:creationId xmlns:p14="http://schemas.microsoft.com/office/powerpoint/2010/main" val="29071492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9FFC3A2-C822-4200-8AF9-56BC6350F3B9}" type="slidenum">
              <a:rPr lang="en-GB" smtClean="0"/>
              <a:t>4</a:t>
            </a:fld>
            <a:endParaRPr lang="en-GB"/>
          </a:p>
        </p:txBody>
      </p:sp>
    </p:spTree>
    <p:extLst>
      <p:ext uri="{BB962C8B-B14F-4D97-AF65-F5344CB8AC3E}">
        <p14:creationId xmlns:p14="http://schemas.microsoft.com/office/powerpoint/2010/main" val="356367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1CC24-C46A-BB33-13DC-7550A105E5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8F8B3D-62A7-C21A-E478-96E68B3773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127B5F-9FB4-466E-54C5-871D8EA764CC}"/>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BC0FB8F4-2AD6-F52B-0F17-75C9FC0C81F3}"/>
              </a:ext>
            </a:extLst>
          </p:cNvPr>
          <p:cNvSpPr>
            <a:spLocks noGrp="1"/>
          </p:cNvSpPr>
          <p:nvPr>
            <p:ph type="sldNum" sz="quarter" idx="10"/>
          </p:nvPr>
        </p:nvSpPr>
        <p:spPr/>
        <p:txBody>
          <a:bodyPr/>
          <a:lstStyle/>
          <a:p>
            <a:fld id="{19FFC3A2-C822-4200-8AF9-56BC6350F3B9}" type="slidenum">
              <a:rPr lang="en-GB" smtClean="0"/>
              <a:t>5</a:t>
            </a:fld>
            <a:endParaRPr lang="en-GB"/>
          </a:p>
        </p:txBody>
      </p:sp>
    </p:spTree>
    <p:extLst>
      <p:ext uri="{BB962C8B-B14F-4D97-AF65-F5344CB8AC3E}">
        <p14:creationId xmlns:p14="http://schemas.microsoft.com/office/powerpoint/2010/main" val="309884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84F2A-1408-3391-3FE5-C498CE57E1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F37535-1D66-EA68-7641-DF7D7095F7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98356C-3A7D-A051-43E0-5DAA418FCD81}"/>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4663227F-25A0-B434-C361-FE50D97E0376}"/>
              </a:ext>
            </a:extLst>
          </p:cNvPr>
          <p:cNvSpPr>
            <a:spLocks noGrp="1"/>
          </p:cNvSpPr>
          <p:nvPr>
            <p:ph type="sldNum" sz="quarter" idx="10"/>
          </p:nvPr>
        </p:nvSpPr>
        <p:spPr/>
        <p:txBody>
          <a:bodyPr/>
          <a:lstStyle/>
          <a:p>
            <a:fld id="{19FFC3A2-C822-4200-8AF9-56BC6350F3B9}" type="slidenum">
              <a:rPr lang="en-GB" smtClean="0"/>
              <a:t>6</a:t>
            </a:fld>
            <a:endParaRPr lang="en-GB"/>
          </a:p>
        </p:txBody>
      </p:sp>
    </p:spTree>
    <p:extLst>
      <p:ext uri="{BB962C8B-B14F-4D97-AF65-F5344CB8AC3E}">
        <p14:creationId xmlns:p14="http://schemas.microsoft.com/office/powerpoint/2010/main" val="2277942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A0AD7-8771-D4B3-CC7A-11CB067246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343D6B-CD0C-6C47-72F7-416AF6AC5E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224BB5-0DE8-F6B1-A774-CE3191A5E4D8}"/>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4A2D0E84-780C-6059-E0B3-159ADA21635C}"/>
              </a:ext>
            </a:extLst>
          </p:cNvPr>
          <p:cNvSpPr>
            <a:spLocks noGrp="1"/>
          </p:cNvSpPr>
          <p:nvPr>
            <p:ph type="sldNum" sz="quarter" idx="10"/>
          </p:nvPr>
        </p:nvSpPr>
        <p:spPr/>
        <p:txBody>
          <a:bodyPr/>
          <a:lstStyle/>
          <a:p>
            <a:fld id="{19FFC3A2-C822-4200-8AF9-56BC6350F3B9}" type="slidenum">
              <a:rPr lang="en-GB" smtClean="0"/>
              <a:t>7</a:t>
            </a:fld>
            <a:endParaRPr lang="en-GB"/>
          </a:p>
        </p:txBody>
      </p:sp>
    </p:spTree>
    <p:extLst>
      <p:ext uri="{BB962C8B-B14F-4D97-AF65-F5344CB8AC3E}">
        <p14:creationId xmlns:p14="http://schemas.microsoft.com/office/powerpoint/2010/main" val="3803388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9FFC3A2-C822-4200-8AF9-56BC6350F3B9}" type="slidenum">
              <a:rPr lang="en-GB" smtClean="0"/>
              <a:t>8</a:t>
            </a:fld>
            <a:endParaRPr lang="en-GB"/>
          </a:p>
        </p:txBody>
      </p:sp>
    </p:spTree>
    <p:extLst>
      <p:ext uri="{BB962C8B-B14F-4D97-AF65-F5344CB8AC3E}">
        <p14:creationId xmlns:p14="http://schemas.microsoft.com/office/powerpoint/2010/main" val="2674014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75C0D-11C1-B518-1CD5-B9D81168EA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1271BA-A9A6-FC7A-AFA1-7BBA8BCCD3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1820C2-88C1-5A11-B5E6-8B98FFE75F9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510177B2-CEFE-6F52-1E6D-A085747E176A}"/>
              </a:ext>
            </a:extLst>
          </p:cNvPr>
          <p:cNvSpPr>
            <a:spLocks noGrp="1"/>
          </p:cNvSpPr>
          <p:nvPr>
            <p:ph type="sldNum" sz="quarter" idx="10"/>
          </p:nvPr>
        </p:nvSpPr>
        <p:spPr/>
        <p:txBody>
          <a:bodyPr/>
          <a:lstStyle/>
          <a:p>
            <a:fld id="{19FFC3A2-C822-4200-8AF9-56BC6350F3B9}" type="slidenum">
              <a:rPr lang="en-GB" smtClean="0"/>
              <a:t>9</a:t>
            </a:fld>
            <a:endParaRPr lang="en-GB"/>
          </a:p>
        </p:txBody>
      </p:sp>
    </p:spTree>
    <p:extLst>
      <p:ext uri="{BB962C8B-B14F-4D97-AF65-F5344CB8AC3E}">
        <p14:creationId xmlns:p14="http://schemas.microsoft.com/office/powerpoint/2010/main" val="19262616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E4738-9602-A9EC-6064-3B6D6B847C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21F0ED-FEBD-69B6-F3B8-411BCEA02C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3D7354-521D-C00C-CB50-97F9611898C7}"/>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30C3C966-90F2-FC1B-C89B-FD5FFFE001C5}"/>
              </a:ext>
            </a:extLst>
          </p:cNvPr>
          <p:cNvSpPr>
            <a:spLocks noGrp="1"/>
          </p:cNvSpPr>
          <p:nvPr>
            <p:ph type="sldNum" sz="quarter" idx="10"/>
          </p:nvPr>
        </p:nvSpPr>
        <p:spPr/>
        <p:txBody>
          <a:bodyPr/>
          <a:lstStyle/>
          <a:p>
            <a:fld id="{19FFC3A2-C822-4200-8AF9-56BC6350F3B9}" type="slidenum">
              <a:rPr lang="en-GB" smtClean="0"/>
              <a:t>10</a:t>
            </a:fld>
            <a:endParaRPr lang="en-GB"/>
          </a:p>
        </p:txBody>
      </p:sp>
    </p:spTree>
    <p:extLst>
      <p:ext uri="{BB962C8B-B14F-4D97-AF65-F5344CB8AC3E}">
        <p14:creationId xmlns:p14="http://schemas.microsoft.com/office/powerpoint/2010/main" val="1353126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7" name="Date Placeholder 6"/>
          <p:cNvSpPr>
            <a:spLocks noGrp="1"/>
          </p:cNvSpPr>
          <p:nvPr>
            <p:ph type="dt" sz="half" idx="10"/>
          </p:nvPr>
        </p:nvSpPr>
        <p:spPr/>
        <p:txBody>
          <a:bodyPr/>
          <a:lstStyle/>
          <a:p>
            <a:pPr>
              <a:defRPr/>
            </a:pPr>
            <a:fld id="{085D48E7-C38E-4868-9009-657BCA8AF216}" type="datetime1">
              <a:rPr lang="en-GB" smtClean="0"/>
              <a:t>28/01/2025</a:t>
            </a:fld>
            <a:endParaRPr lang="en-US"/>
          </a:p>
        </p:txBody>
      </p:sp>
      <p:sp>
        <p:nvSpPr>
          <p:cNvPr id="8" name="Footer Placeholder 7"/>
          <p:cNvSpPr>
            <a:spLocks noGrp="1"/>
          </p:cNvSpPr>
          <p:nvPr>
            <p:ph type="ftr" sz="quarter" idx="11"/>
          </p:nvPr>
        </p:nvSpPr>
        <p:spPr/>
        <p:txBody>
          <a:bodyPr/>
          <a:lstStyle/>
          <a:p>
            <a:pPr>
              <a:defRPr/>
            </a:pPr>
            <a:r>
              <a:rPr lang="en-GB"/>
              <a:t>© Dr C. White 2015, University of Glasgow, School of Engineering</a:t>
            </a:r>
            <a:endParaRPr lang="en-US"/>
          </a:p>
        </p:txBody>
      </p:sp>
      <p:sp>
        <p:nvSpPr>
          <p:cNvPr id="9" name="Slide Number Placeholder 8"/>
          <p:cNvSpPr>
            <a:spLocks noGrp="1"/>
          </p:cNvSpPr>
          <p:nvPr>
            <p:ph type="sldNum" sz="quarter" idx="12"/>
          </p:nvPr>
        </p:nvSpPr>
        <p:spPr/>
        <p:txBody>
          <a:bodyPr/>
          <a:lstStyle/>
          <a:p>
            <a:fld id="{96A57E22-459A-4E56-BCBB-921F1954499E}" type="slidenum">
              <a:rPr lang="en-GB" smtClean="0"/>
              <a:pPr/>
              <a:t>‹#›</a:t>
            </a:fld>
            <a:endParaRPr lang="en-GB"/>
          </a:p>
        </p:txBody>
      </p:sp>
    </p:spTree>
    <p:extLst>
      <p:ext uri="{BB962C8B-B14F-4D97-AF65-F5344CB8AC3E}">
        <p14:creationId xmlns:p14="http://schemas.microsoft.com/office/powerpoint/2010/main" val="166690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381000" y="6248400"/>
            <a:ext cx="1166664" cy="457200"/>
          </a:xfrm>
          <a:ln/>
        </p:spPr>
        <p:txBody>
          <a:bodyPr/>
          <a:lstStyle>
            <a:lvl1pPr>
              <a:defRPr/>
            </a:lvl1pPr>
          </a:lstStyle>
          <a:p>
            <a:pPr>
              <a:defRPr/>
            </a:pPr>
            <a:fld id="{6EBCD98C-81CB-4429-8B4D-834AD6218C2A}" type="datetime1">
              <a:rPr lang="en-GB" smtClean="0"/>
              <a:t>28/01/2025</a:t>
            </a:fld>
            <a:endParaRPr lang="en-US" dirty="0"/>
          </a:p>
        </p:txBody>
      </p:sp>
      <p:sp>
        <p:nvSpPr>
          <p:cNvPr id="5" name="Rectangle 5"/>
          <p:cNvSpPr>
            <a:spLocks noGrp="1" noChangeArrowheads="1"/>
          </p:cNvSpPr>
          <p:nvPr>
            <p:ph type="ftr" sz="quarter" idx="11"/>
          </p:nvPr>
        </p:nvSpPr>
        <p:spPr>
          <a:xfrm>
            <a:off x="1619672" y="6248400"/>
            <a:ext cx="6408712" cy="457200"/>
          </a:xfrm>
          <a:ln/>
        </p:spPr>
        <p:txBody>
          <a:bodyPr/>
          <a:lstStyle>
            <a:lvl1pPr>
              <a:defRPr/>
            </a:lvl1pPr>
          </a:lstStyle>
          <a:p>
            <a:pPr>
              <a:defRPr/>
            </a:pPr>
            <a:r>
              <a:rPr lang="en-GB"/>
              <a:t>© Dr C. White 2015, University of Glasgow, School of Engineering</a:t>
            </a:r>
            <a:endParaRPr lang="en-US"/>
          </a:p>
        </p:txBody>
      </p:sp>
      <p:sp>
        <p:nvSpPr>
          <p:cNvPr id="6" name="Rectangle 6"/>
          <p:cNvSpPr>
            <a:spLocks noGrp="1" noChangeArrowheads="1"/>
          </p:cNvSpPr>
          <p:nvPr>
            <p:ph type="sldNum" sz="quarter" idx="12"/>
          </p:nvPr>
        </p:nvSpPr>
        <p:spPr>
          <a:xfrm>
            <a:off x="8100392" y="6248400"/>
            <a:ext cx="662608" cy="457200"/>
          </a:xfrm>
          <a:ln/>
        </p:spPr>
        <p:txBody>
          <a:bodyPr/>
          <a:lstStyle>
            <a:lvl1pPr>
              <a:defRPr/>
            </a:lvl1pPr>
          </a:lstStyle>
          <a:p>
            <a:fld id="{3D22A013-4134-49B9-B9F7-E4B47A93AE03}" type="slidenum">
              <a:rPr lang="en-GB"/>
              <a:pPr/>
              <a:t>‹#›</a:t>
            </a:fld>
            <a:endParaRPr lang="en-GB"/>
          </a:p>
        </p:txBody>
      </p:sp>
    </p:spTree>
    <p:extLst>
      <p:ext uri="{BB962C8B-B14F-4D97-AF65-F5344CB8AC3E}">
        <p14:creationId xmlns:p14="http://schemas.microsoft.com/office/powerpoint/2010/main" val="824545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12DDA7C8-92DD-4BDE-B178-45218DBDD4D6}" type="datetime1">
              <a:rPr lang="en-GB" smtClean="0"/>
              <a:t>28/01/2025</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r>
              <a:rPr lang="en-GB"/>
              <a:t>© Dr C. White 2015, University of Glasgow, School of Engineering</a:t>
            </a:r>
            <a:endParaRPr lang="en-US"/>
          </a:p>
        </p:txBody>
      </p:sp>
      <p:sp>
        <p:nvSpPr>
          <p:cNvPr id="6" name="Rectangle 6"/>
          <p:cNvSpPr>
            <a:spLocks noGrp="1" noChangeArrowheads="1"/>
          </p:cNvSpPr>
          <p:nvPr>
            <p:ph type="sldNum" sz="quarter" idx="12"/>
          </p:nvPr>
        </p:nvSpPr>
        <p:spPr>
          <a:ln/>
        </p:spPr>
        <p:txBody>
          <a:bodyPr/>
          <a:lstStyle>
            <a:lvl1pPr>
              <a:defRPr/>
            </a:lvl1pPr>
          </a:lstStyle>
          <a:p>
            <a:fld id="{2A04FE85-8A8F-4DAE-A553-66A93CF81C4C}" type="slidenum">
              <a:rPr lang="en-GB"/>
              <a:pPr/>
              <a:t>‹#›</a:t>
            </a:fld>
            <a:endParaRPr lang="en-GB"/>
          </a:p>
        </p:txBody>
      </p:sp>
    </p:spTree>
    <p:extLst>
      <p:ext uri="{BB962C8B-B14F-4D97-AF65-F5344CB8AC3E}">
        <p14:creationId xmlns:p14="http://schemas.microsoft.com/office/powerpoint/2010/main" val="27089593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B1FEBE85-E6A9-416E-8E0E-8F2780EEBBC4}" type="datetime1">
              <a:rPr lang="en-GB" smtClean="0"/>
              <a:t>28/01/2025</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r>
              <a:rPr lang="en-GB"/>
              <a:t>© Dr C. White 2015, University of Glasgow, School of Engineering</a:t>
            </a:r>
            <a:endParaRPr lang="en-US"/>
          </a:p>
        </p:txBody>
      </p:sp>
      <p:sp>
        <p:nvSpPr>
          <p:cNvPr id="5" name="Rectangle 6"/>
          <p:cNvSpPr>
            <a:spLocks noGrp="1" noChangeArrowheads="1"/>
          </p:cNvSpPr>
          <p:nvPr>
            <p:ph type="sldNum" sz="quarter" idx="12"/>
          </p:nvPr>
        </p:nvSpPr>
        <p:spPr>
          <a:ln/>
        </p:spPr>
        <p:txBody>
          <a:bodyPr/>
          <a:lstStyle>
            <a:lvl1pPr>
              <a:defRPr/>
            </a:lvl1pPr>
          </a:lstStyle>
          <a:p>
            <a:fld id="{EABB4B49-CF6B-4546-95CD-247C59E09A43}" type="slidenum">
              <a:rPr lang="en-GB"/>
              <a:pPr/>
              <a:t>‹#›</a:t>
            </a:fld>
            <a:endParaRPr lang="en-GB"/>
          </a:p>
        </p:txBody>
      </p:sp>
    </p:spTree>
    <p:extLst>
      <p:ext uri="{BB962C8B-B14F-4D97-AF65-F5344CB8AC3E}">
        <p14:creationId xmlns:p14="http://schemas.microsoft.com/office/powerpoint/2010/main" val="17828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A724D212-22E8-4278-9CD7-D0B238C29C66}" type="datetime1">
              <a:rPr lang="en-GB" smtClean="0"/>
              <a:t>28/01/2025</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r>
              <a:rPr lang="en-GB"/>
              <a:t>© Dr C. White 2015, University of Glasgow, School of Engineering</a:t>
            </a:r>
            <a:endParaRPr lang="en-US"/>
          </a:p>
        </p:txBody>
      </p:sp>
      <p:sp>
        <p:nvSpPr>
          <p:cNvPr id="4" name="Rectangle 6"/>
          <p:cNvSpPr>
            <a:spLocks noGrp="1" noChangeArrowheads="1"/>
          </p:cNvSpPr>
          <p:nvPr>
            <p:ph type="sldNum" sz="quarter" idx="12"/>
          </p:nvPr>
        </p:nvSpPr>
        <p:spPr>
          <a:ln/>
        </p:spPr>
        <p:txBody>
          <a:bodyPr/>
          <a:lstStyle>
            <a:lvl1pPr>
              <a:defRPr/>
            </a:lvl1pPr>
          </a:lstStyle>
          <a:p>
            <a:fld id="{788E5D07-78B4-40CA-B9B2-EB87AB5C2EDD}" type="slidenum">
              <a:rPr lang="en-GB"/>
              <a:pPr/>
              <a:t>‹#›</a:t>
            </a:fld>
            <a:endParaRPr lang="en-GB"/>
          </a:p>
        </p:txBody>
      </p:sp>
    </p:spTree>
    <p:extLst>
      <p:ext uri="{BB962C8B-B14F-4D97-AF65-F5344CB8AC3E}">
        <p14:creationId xmlns:p14="http://schemas.microsoft.com/office/powerpoint/2010/main" val="338408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2209800"/>
            <a:ext cx="411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2209800"/>
            <a:ext cx="411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AD08A090-5DB4-4DF4-AE98-6599D9D3E28E}" type="datetime1">
              <a:rPr lang="en-GB" smtClean="0"/>
              <a:t>28/01/2025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GB"/>
              <a:t>© Dr C. White 2015, University of Glasgow, School of Engineering</a:t>
            </a:r>
            <a:endParaRPr lang="en-US"/>
          </a:p>
        </p:txBody>
      </p:sp>
      <p:sp>
        <p:nvSpPr>
          <p:cNvPr id="7" name="Rectangle 6"/>
          <p:cNvSpPr>
            <a:spLocks noGrp="1" noChangeArrowheads="1"/>
          </p:cNvSpPr>
          <p:nvPr>
            <p:ph type="sldNum" sz="quarter" idx="12"/>
          </p:nvPr>
        </p:nvSpPr>
        <p:spPr>
          <a:ln/>
        </p:spPr>
        <p:txBody>
          <a:bodyPr/>
          <a:lstStyle>
            <a:lvl1pPr>
              <a:defRPr/>
            </a:lvl1pPr>
          </a:lstStyle>
          <a:p>
            <a:fld id="{A3BEFB60-0163-4248-ABF4-C2577E65613A}" type="slidenum">
              <a:rPr lang="en-GB"/>
              <a:pPr/>
              <a:t>‹#›</a:t>
            </a:fld>
            <a:endParaRPr lang="en-GB"/>
          </a:p>
        </p:txBody>
      </p:sp>
    </p:spTree>
    <p:extLst>
      <p:ext uri="{BB962C8B-B14F-4D97-AF65-F5344CB8AC3E}">
        <p14:creationId xmlns:p14="http://schemas.microsoft.com/office/powerpoint/2010/main" val="1274505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8E2380C9-63CB-4EBF-85E7-122BDC508ABF}" type="datetime1">
              <a:rPr lang="en-GB" smtClean="0"/>
              <a:t>28/01/2025</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r>
              <a:rPr lang="en-GB"/>
              <a:t>© Dr C. White 2015, University of Glasgow, School of Engineering</a:t>
            </a:r>
            <a:endParaRPr lang="en-US"/>
          </a:p>
        </p:txBody>
      </p:sp>
      <p:sp>
        <p:nvSpPr>
          <p:cNvPr id="9" name="Rectangle 6"/>
          <p:cNvSpPr>
            <a:spLocks noGrp="1" noChangeArrowheads="1"/>
          </p:cNvSpPr>
          <p:nvPr>
            <p:ph type="sldNum" sz="quarter" idx="12"/>
          </p:nvPr>
        </p:nvSpPr>
        <p:spPr>
          <a:ln/>
        </p:spPr>
        <p:txBody>
          <a:bodyPr/>
          <a:lstStyle>
            <a:lvl1pPr>
              <a:defRPr/>
            </a:lvl1pPr>
          </a:lstStyle>
          <a:p>
            <a:fld id="{CAC6664D-72CE-41E6-9666-6E3DC91C634F}" type="slidenum">
              <a:rPr lang="en-GB"/>
              <a:pPr/>
              <a:t>‹#›</a:t>
            </a:fld>
            <a:endParaRPr lang="en-GB"/>
          </a:p>
        </p:txBody>
      </p:sp>
    </p:spTree>
    <p:extLst>
      <p:ext uri="{BB962C8B-B14F-4D97-AF65-F5344CB8AC3E}">
        <p14:creationId xmlns:p14="http://schemas.microsoft.com/office/powerpoint/2010/main" val="253559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EFB1073D-90B5-4204-8ABF-3E200D622AE4}" type="datetime1">
              <a:rPr lang="en-GB" smtClean="0"/>
              <a:t>28/01/2025</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r>
              <a:rPr lang="en-GB"/>
              <a:t>© Dr C. White 2015, University of Glasgow, School of Engineering</a:t>
            </a:r>
            <a:endParaRPr lang="en-US"/>
          </a:p>
        </p:txBody>
      </p:sp>
      <p:sp>
        <p:nvSpPr>
          <p:cNvPr id="7" name="Rectangle 6"/>
          <p:cNvSpPr>
            <a:spLocks noGrp="1" noChangeArrowheads="1"/>
          </p:cNvSpPr>
          <p:nvPr>
            <p:ph type="sldNum" sz="quarter" idx="12"/>
          </p:nvPr>
        </p:nvSpPr>
        <p:spPr>
          <a:ln/>
        </p:spPr>
        <p:txBody>
          <a:bodyPr/>
          <a:lstStyle>
            <a:lvl1pPr>
              <a:defRPr/>
            </a:lvl1pPr>
          </a:lstStyle>
          <a:p>
            <a:fld id="{C83761AC-C77C-46E2-9BAE-1C583A07727A}" type="slidenum">
              <a:rPr lang="en-GB"/>
              <a:pPr/>
              <a:t>‹#›</a:t>
            </a:fld>
            <a:endParaRPr lang="en-GB"/>
          </a:p>
        </p:txBody>
      </p:sp>
    </p:spTree>
    <p:extLst>
      <p:ext uri="{BB962C8B-B14F-4D97-AF65-F5344CB8AC3E}">
        <p14:creationId xmlns:p14="http://schemas.microsoft.com/office/powerpoint/2010/main" val="3513402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1000" y="1447800"/>
            <a:ext cx="8382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GB"/>
          </a:p>
        </p:txBody>
      </p:sp>
      <p:sp>
        <p:nvSpPr>
          <p:cNvPr id="1027" name="Rectangle 3"/>
          <p:cNvSpPr>
            <a:spLocks noGrp="1" noChangeArrowheads="1"/>
          </p:cNvSpPr>
          <p:nvPr>
            <p:ph type="body" idx="1"/>
          </p:nvPr>
        </p:nvSpPr>
        <p:spPr bwMode="auto">
          <a:xfrm>
            <a:off x="381000" y="2209800"/>
            <a:ext cx="83820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28" name="Rectangle 4"/>
          <p:cNvSpPr>
            <a:spLocks noGrp="1" noChangeArrowheads="1"/>
          </p:cNvSpPr>
          <p:nvPr>
            <p:ph type="dt" sz="half" idx="2"/>
          </p:nvPr>
        </p:nvSpPr>
        <p:spPr bwMode="auto">
          <a:xfrm>
            <a:off x="3810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400">
                <a:latin typeface="Arial" charset="0"/>
                <a:ea typeface="ＭＳ Ｐゴシック" charset="-128"/>
              </a:defRPr>
            </a:lvl1pPr>
          </a:lstStyle>
          <a:p>
            <a:pPr>
              <a:defRPr/>
            </a:pPr>
            <a:fld id="{FA9D704E-9854-4B98-A057-79CAB37CA5CE}" type="datetime1">
              <a:rPr lang="en-GB" smtClean="0"/>
              <a:t>28/01/2025</a:t>
            </a:fld>
            <a:endParaRPr lang="en-US"/>
          </a:p>
        </p:txBody>
      </p:sp>
      <p:sp>
        <p:nvSpPr>
          <p:cNvPr id="1029" name="Rectangle 5"/>
          <p:cNvSpPr>
            <a:spLocks noGrp="1" noChangeArrowheads="1"/>
          </p:cNvSpPr>
          <p:nvPr>
            <p:ph type="ftr" sz="quarter" idx="3"/>
          </p:nvPr>
        </p:nvSpPr>
        <p:spPr bwMode="auto">
          <a:xfrm>
            <a:off x="2819400" y="6248400"/>
            <a:ext cx="3352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defRPr sz="1400">
                <a:latin typeface="Arial" charset="0"/>
                <a:ea typeface="ＭＳ Ｐゴシック" charset="-128"/>
              </a:defRPr>
            </a:lvl1pPr>
          </a:lstStyle>
          <a:p>
            <a:pPr>
              <a:defRPr/>
            </a:pPr>
            <a:r>
              <a:rPr lang="en-GB"/>
              <a:t>© Dr C. White 2015, University of Glasgow, School of Engineering</a:t>
            </a:r>
            <a:endParaRPr lang="en-US"/>
          </a:p>
        </p:txBody>
      </p:sp>
      <p:sp>
        <p:nvSpPr>
          <p:cNvPr id="1030" name="Rectangle 6"/>
          <p:cNvSpPr>
            <a:spLocks noGrp="1" noChangeArrowheads="1"/>
          </p:cNvSpPr>
          <p:nvPr>
            <p:ph type="sldNum" sz="quarter" idx="4"/>
          </p:nvPr>
        </p:nvSpPr>
        <p:spPr bwMode="auto">
          <a:xfrm>
            <a:off x="68580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400">
                <a:solidFill>
                  <a:srgbClr val="00213B"/>
                </a:solidFill>
              </a:defRPr>
            </a:lvl1pPr>
          </a:lstStyle>
          <a:p>
            <a:fld id="{96A57E22-459A-4E56-BCBB-921F1954499E}" type="slidenum">
              <a:rPr lang="en-GB"/>
              <a:pPr/>
              <a:t>‹#›</a:t>
            </a:fld>
            <a:endParaRPr lang="en-GB"/>
          </a:p>
        </p:txBody>
      </p:sp>
      <p:sp>
        <p:nvSpPr>
          <p:cNvPr id="1036" name="Rectangle 12"/>
          <p:cNvSpPr>
            <a:spLocks noChangeArrowheads="1"/>
          </p:cNvSpPr>
          <p:nvPr/>
        </p:nvSpPr>
        <p:spPr bwMode="auto">
          <a:xfrm>
            <a:off x="0" y="0"/>
            <a:ext cx="9144000" cy="1381125"/>
          </a:xfrm>
          <a:prstGeom prst="rect">
            <a:avLst/>
          </a:prstGeom>
          <a:solidFill>
            <a:srgbClr val="00213B"/>
          </a:solidFill>
          <a:ln w="9525">
            <a:noFill/>
            <a:miter lim="800000"/>
            <a:headEnd/>
            <a:tailEnd/>
          </a:ln>
          <a:effectLst/>
        </p:spPr>
        <p:txBody>
          <a:bodyPr wrap="none" anchor="ctr"/>
          <a:lstStyle/>
          <a:p>
            <a:pPr eaLnBrk="1" hangingPunct="1">
              <a:defRPr/>
            </a:pPr>
            <a:endParaRPr lang="en-US" sz="1400">
              <a:latin typeface="Arial" pitchFamily="-106" charset="0"/>
              <a:ea typeface="Arial" pitchFamily="-106" charset="0"/>
              <a:cs typeface="Arial" pitchFamily="-106" charset="0"/>
            </a:endParaRPr>
          </a:p>
        </p:txBody>
      </p:sp>
      <p:pic>
        <p:nvPicPr>
          <p:cNvPr id="1032" name="Picture 5" descr="UoG_keyline.eps"/>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12750" y="374650"/>
            <a:ext cx="19685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p:txStyles>
    <p:titleStyle>
      <a:lvl1pPr algn="l" rtl="0" eaLnBrk="1" fontAlgn="base" hangingPunct="1">
        <a:spcBef>
          <a:spcPct val="0"/>
        </a:spcBef>
        <a:spcAft>
          <a:spcPct val="0"/>
        </a:spcAft>
        <a:defRPr sz="2800" b="1">
          <a:solidFill>
            <a:srgbClr val="00213B"/>
          </a:solidFill>
          <a:latin typeface="+mj-lt"/>
          <a:ea typeface="+mj-ea"/>
          <a:cs typeface="+mj-cs"/>
        </a:defRPr>
      </a:lvl1pPr>
      <a:lvl2pPr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2pPr>
      <a:lvl3pPr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3pPr>
      <a:lvl4pPr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4pPr>
      <a:lvl5pPr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5pPr>
      <a:lvl6pPr marL="4572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6pPr>
      <a:lvl7pPr marL="9144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7pPr>
      <a:lvl8pPr marL="13716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8pPr>
      <a:lvl9pPr marL="1828800" algn="l" rtl="0" eaLnBrk="1" fontAlgn="base" hangingPunct="1">
        <a:spcBef>
          <a:spcPct val="0"/>
        </a:spcBef>
        <a:spcAft>
          <a:spcPct val="0"/>
        </a:spcAft>
        <a:defRPr sz="2800" b="1">
          <a:solidFill>
            <a:srgbClr val="00213B"/>
          </a:solidFill>
          <a:latin typeface="Arial" charset="0"/>
          <a:ea typeface="ＭＳ Ｐゴシック" charset="-128"/>
          <a:cs typeface="ＭＳ Ｐゴシック" charset="-128"/>
        </a:defRPr>
      </a:lvl9pPr>
    </p:titleStyle>
    <p:bodyStyle>
      <a:lvl1pPr marL="342900" indent="-342900" algn="l" rtl="0" eaLnBrk="1" fontAlgn="base" hangingPunct="1">
        <a:spcBef>
          <a:spcPct val="20000"/>
        </a:spcBef>
        <a:spcAft>
          <a:spcPct val="0"/>
        </a:spcAft>
        <a:buChar char="•"/>
        <a:defRPr sz="2400">
          <a:solidFill>
            <a:srgbClr val="00213B"/>
          </a:solidFill>
          <a:latin typeface="+mn-lt"/>
          <a:ea typeface="+mn-ea"/>
          <a:cs typeface="+mn-cs"/>
        </a:defRPr>
      </a:lvl1pPr>
      <a:lvl2pPr marL="742950" indent="-285750" algn="l" rtl="0" eaLnBrk="1" fontAlgn="base" hangingPunct="1">
        <a:spcBef>
          <a:spcPct val="20000"/>
        </a:spcBef>
        <a:spcAft>
          <a:spcPct val="0"/>
        </a:spcAft>
        <a:buChar char="–"/>
        <a:defRPr sz="2000">
          <a:solidFill>
            <a:srgbClr val="00213B"/>
          </a:solidFill>
          <a:latin typeface="+mn-lt"/>
          <a:ea typeface="+mn-ea"/>
        </a:defRPr>
      </a:lvl2pPr>
      <a:lvl3pPr marL="1143000" indent="-228600" algn="l" rtl="0" eaLnBrk="1" fontAlgn="base" hangingPunct="1">
        <a:spcBef>
          <a:spcPct val="20000"/>
        </a:spcBef>
        <a:spcAft>
          <a:spcPct val="0"/>
        </a:spcAft>
        <a:buChar char="•"/>
        <a:defRPr b="1">
          <a:solidFill>
            <a:srgbClr val="00213B"/>
          </a:solidFill>
          <a:latin typeface="+mn-lt"/>
          <a:ea typeface="+mn-ea"/>
        </a:defRPr>
      </a:lvl3pPr>
      <a:lvl4pPr marL="1600200" indent="-228600" algn="l" rtl="0" eaLnBrk="1" fontAlgn="base" hangingPunct="1">
        <a:spcBef>
          <a:spcPct val="20000"/>
        </a:spcBef>
        <a:spcAft>
          <a:spcPct val="0"/>
        </a:spcAft>
        <a:buChar char="–"/>
        <a:defRPr>
          <a:solidFill>
            <a:srgbClr val="00213B"/>
          </a:solidFill>
          <a:latin typeface="+mn-lt"/>
          <a:ea typeface="+mn-ea"/>
        </a:defRPr>
      </a:lvl4pPr>
      <a:lvl5pPr marL="2057400" indent="-228600" algn="l" rtl="0" eaLnBrk="1" fontAlgn="base" hangingPunct="1">
        <a:spcBef>
          <a:spcPct val="20000"/>
        </a:spcBef>
        <a:spcAft>
          <a:spcPct val="0"/>
        </a:spcAft>
        <a:buChar char="»"/>
        <a:defRPr sz="1600">
          <a:solidFill>
            <a:srgbClr val="00213B"/>
          </a:solidFill>
          <a:latin typeface="+mn-lt"/>
          <a:ea typeface="+mn-ea"/>
        </a:defRPr>
      </a:lvl5pPr>
      <a:lvl6pPr marL="2514600" indent="-228600" algn="l" rtl="0" eaLnBrk="1" fontAlgn="base" hangingPunct="1">
        <a:spcBef>
          <a:spcPct val="20000"/>
        </a:spcBef>
        <a:spcAft>
          <a:spcPct val="0"/>
        </a:spcAft>
        <a:buChar char="»"/>
        <a:defRPr sz="1600">
          <a:solidFill>
            <a:srgbClr val="00213B"/>
          </a:solidFill>
          <a:latin typeface="+mn-lt"/>
          <a:ea typeface="+mn-ea"/>
        </a:defRPr>
      </a:lvl6pPr>
      <a:lvl7pPr marL="2971800" indent="-228600" algn="l" rtl="0" eaLnBrk="1" fontAlgn="base" hangingPunct="1">
        <a:spcBef>
          <a:spcPct val="20000"/>
        </a:spcBef>
        <a:spcAft>
          <a:spcPct val="0"/>
        </a:spcAft>
        <a:buChar char="»"/>
        <a:defRPr sz="1600">
          <a:solidFill>
            <a:srgbClr val="00213B"/>
          </a:solidFill>
          <a:latin typeface="+mn-lt"/>
          <a:ea typeface="+mn-ea"/>
        </a:defRPr>
      </a:lvl7pPr>
      <a:lvl8pPr marL="3429000" indent="-228600" algn="l" rtl="0" eaLnBrk="1" fontAlgn="base" hangingPunct="1">
        <a:spcBef>
          <a:spcPct val="20000"/>
        </a:spcBef>
        <a:spcAft>
          <a:spcPct val="0"/>
        </a:spcAft>
        <a:buChar char="»"/>
        <a:defRPr sz="1600">
          <a:solidFill>
            <a:srgbClr val="00213B"/>
          </a:solidFill>
          <a:latin typeface="+mn-lt"/>
          <a:ea typeface="+mn-ea"/>
        </a:defRPr>
      </a:lvl8pPr>
      <a:lvl9pPr marL="3886200" indent="-228600" algn="l" rtl="0" eaLnBrk="1" fontAlgn="base" hangingPunct="1">
        <a:spcBef>
          <a:spcPct val="20000"/>
        </a:spcBef>
        <a:spcAft>
          <a:spcPct val="0"/>
        </a:spcAft>
        <a:buChar char="»"/>
        <a:defRPr sz="1600">
          <a:solidFill>
            <a:srgbClr val="00213B"/>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raig.white.2@glasgow.ac.uk"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craig.white.2@glasgow.ac.u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5" descr="The main building at the University of Glasgow."/>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noChangeArrowheads="1"/>
          </p:cNvSpPr>
          <p:nvPr>
            <p:ph type="ctrTitle"/>
          </p:nvPr>
        </p:nvSpPr>
        <p:spPr>
          <a:xfrm>
            <a:off x="304800" y="1829544"/>
            <a:ext cx="7772400" cy="1143000"/>
          </a:xfrm>
        </p:spPr>
        <p:txBody>
          <a:bodyPr/>
          <a:lstStyle/>
          <a:p>
            <a:r>
              <a:rPr lang="en-US" dirty="0"/>
              <a:t>Thermodynamics 2</a:t>
            </a:r>
            <a:br>
              <a:rPr lang="en-US" dirty="0"/>
            </a:br>
            <a:r>
              <a:rPr lang="en-US" dirty="0"/>
              <a:t>ENG2037</a:t>
            </a:r>
          </a:p>
        </p:txBody>
      </p:sp>
      <p:sp>
        <p:nvSpPr>
          <p:cNvPr id="10244" name="Rectangle 3"/>
          <p:cNvSpPr>
            <a:spLocks noGrp="1" noChangeArrowheads="1"/>
          </p:cNvSpPr>
          <p:nvPr>
            <p:ph type="subTitle" idx="1"/>
          </p:nvPr>
        </p:nvSpPr>
        <p:spPr>
          <a:xfrm>
            <a:off x="304800" y="3188568"/>
            <a:ext cx="7086600" cy="2328664"/>
          </a:xfrm>
        </p:spPr>
        <p:txBody>
          <a:bodyPr/>
          <a:lstStyle/>
          <a:p>
            <a:pPr algn="l" eaLnBrk="1" hangingPunct="1"/>
            <a:r>
              <a:rPr lang="en-US" dirty="0"/>
              <a:t>Laboratory Briefing</a:t>
            </a:r>
          </a:p>
          <a:p>
            <a:pPr algn="l" eaLnBrk="1" hangingPunct="1"/>
            <a:endParaRPr lang="en-US" dirty="0"/>
          </a:p>
          <a:p>
            <a:pPr algn="l" eaLnBrk="1" hangingPunct="1"/>
            <a:r>
              <a:rPr lang="en-US" sz="1600" dirty="0" err="1"/>
              <a:t>Dr</a:t>
            </a:r>
            <a:r>
              <a:rPr lang="en-US" sz="1600" dirty="0"/>
              <a:t> C. White</a:t>
            </a:r>
          </a:p>
          <a:p>
            <a:pPr algn="l" eaLnBrk="1" hangingPunct="1"/>
            <a:r>
              <a:rPr lang="en-US" sz="1600" dirty="0">
                <a:hlinkClick r:id="rId3"/>
              </a:rPr>
              <a:t>craig.white.2@glasgow.ac.uk</a:t>
            </a:r>
            <a:endParaRPr lang="en-US" sz="1600" dirty="0"/>
          </a:p>
          <a:p>
            <a:pPr algn="l" eaLnBrk="1" hangingPunct="1"/>
            <a:endParaRPr lang="en-US" sz="1600" dirty="0"/>
          </a:p>
        </p:txBody>
      </p:sp>
      <p:sp>
        <p:nvSpPr>
          <p:cNvPr id="10245" name="Rectangle 12" descr="Title slide image."/>
          <p:cNvSpPr>
            <a:spLocks noChangeArrowheads="1"/>
          </p:cNvSpPr>
          <p:nvPr/>
        </p:nvSpPr>
        <p:spPr bwMode="auto">
          <a:xfrm>
            <a:off x="0" y="0"/>
            <a:ext cx="9144000" cy="1381125"/>
          </a:xfrm>
          <a:prstGeom prst="rect">
            <a:avLst/>
          </a:prstGeom>
          <a:solidFill>
            <a:srgbClr val="00213B"/>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37931725" indent="-37474525">
              <a:defRPr sz="2400">
                <a:solidFill>
                  <a:schemeClr val="tx1"/>
                </a:solidFill>
                <a:latin typeface="Arial" panose="020B0604020202020204" pitchFamily="34" charset="0"/>
                <a:ea typeface="ＭＳ Ｐゴシック" panose="020B0600070205080204" pitchFamily="34" charset="-128"/>
              </a:defRPr>
            </a:lvl2pPr>
            <a:lvl3pPr>
              <a:defRPr sz="2400">
                <a:solidFill>
                  <a:schemeClr val="tx1"/>
                </a:solidFill>
                <a:latin typeface="Arial" panose="020B0604020202020204" pitchFamily="34" charset="0"/>
                <a:ea typeface="ＭＳ Ｐゴシック" panose="020B0600070205080204" pitchFamily="34" charset="-128"/>
              </a:defRPr>
            </a:lvl3pPr>
            <a:lvl4pPr>
              <a:defRPr sz="2400">
                <a:solidFill>
                  <a:schemeClr val="tx1"/>
                </a:solidFill>
                <a:latin typeface="Arial" panose="020B0604020202020204" pitchFamily="34" charset="0"/>
                <a:ea typeface="ＭＳ Ｐゴシック" panose="020B0600070205080204" pitchFamily="34" charset="-128"/>
              </a:defRPr>
            </a:lvl4pPr>
            <a:lvl5pPr>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sz="1400">
              <a:cs typeface="Arial" panose="020B0604020202020204" pitchFamily="34" charset="0"/>
            </a:endParaRPr>
          </a:p>
        </p:txBody>
      </p:sp>
      <p:pic>
        <p:nvPicPr>
          <p:cNvPr id="10246" name="Picture 5" descr="University logo."/>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2750" y="374650"/>
            <a:ext cx="1968500" cy="62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C0061-D85C-89F6-6130-C58A27DDD3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7537F3-C7FF-571A-F184-247CD43E85AD}"/>
              </a:ext>
            </a:extLst>
          </p:cNvPr>
          <p:cNvSpPr>
            <a:spLocks noGrp="1"/>
          </p:cNvSpPr>
          <p:nvPr>
            <p:ph type="title"/>
          </p:nvPr>
        </p:nvSpPr>
        <p:spPr/>
        <p:txBody>
          <a:bodyPr/>
          <a:lstStyle/>
          <a:p>
            <a:r>
              <a:rPr lang="en-GB" dirty="0"/>
              <a:t>Theory</a:t>
            </a:r>
          </a:p>
        </p:txBody>
      </p:sp>
      <p:sp>
        <p:nvSpPr>
          <p:cNvPr id="4" name="Date Placeholder 3">
            <a:extLst>
              <a:ext uri="{FF2B5EF4-FFF2-40B4-BE49-F238E27FC236}">
                <a16:creationId xmlns:a16="http://schemas.microsoft.com/office/drawing/2014/main" id="{25383587-7D27-FF17-3E1E-BAEF8D4C29CE}"/>
              </a:ext>
            </a:extLst>
          </p:cNvPr>
          <p:cNvSpPr>
            <a:spLocks noGrp="1"/>
          </p:cNvSpPr>
          <p:nvPr>
            <p:ph type="dt" sz="half" idx="10"/>
          </p:nvPr>
        </p:nvSpPr>
        <p:spPr>
          <a:xfrm>
            <a:off x="381000" y="6500192"/>
            <a:ext cx="1166664" cy="457200"/>
          </a:xfrm>
        </p:spPr>
        <p:txBody>
          <a:bodyPr/>
          <a:lstStyle/>
          <a:p>
            <a:pPr>
              <a:defRPr/>
            </a:pPr>
            <a:fld id="{A44AA55E-9869-429F-B50D-D409E650DBA6}" type="datetime1">
              <a:rPr lang="en-GB" smtClean="0"/>
              <a:t>28/01/2025</a:t>
            </a:fld>
            <a:endParaRPr lang="en-US" dirty="0"/>
          </a:p>
        </p:txBody>
      </p:sp>
      <p:sp>
        <p:nvSpPr>
          <p:cNvPr id="6" name="Slide Number Placeholder 5">
            <a:extLst>
              <a:ext uri="{FF2B5EF4-FFF2-40B4-BE49-F238E27FC236}">
                <a16:creationId xmlns:a16="http://schemas.microsoft.com/office/drawing/2014/main" id="{0E4AF146-4D9A-5B30-9E41-F96B14BE9E1B}"/>
              </a:ext>
            </a:extLst>
          </p:cNvPr>
          <p:cNvSpPr>
            <a:spLocks noGrp="1"/>
          </p:cNvSpPr>
          <p:nvPr>
            <p:ph type="sldNum" sz="quarter" idx="12"/>
          </p:nvPr>
        </p:nvSpPr>
        <p:spPr>
          <a:xfrm>
            <a:off x="8100392" y="6500192"/>
            <a:ext cx="662608" cy="457200"/>
          </a:xfrm>
        </p:spPr>
        <p:txBody>
          <a:bodyPr/>
          <a:lstStyle/>
          <a:p>
            <a:fld id="{3D22A013-4134-49B9-B9F7-E4B47A93AE03}" type="slidenum">
              <a:rPr lang="en-GB" smtClean="0"/>
              <a:pPr/>
              <a:t>10</a:t>
            </a:fld>
            <a:endParaRPr lang="en-GB"/>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7B32677D-451A-1048-F7A0-48BB43849856}"/>
                  </a:ext>
                </a:extLst>
              </p:cNvPr>
              <p:cNvSpPr>
                <a:spLocks noGrp="1"/>
              </p:cNvSpPr>
              <p:nvPr>
                <p:ph idx="1"/>
              </p:nvPr>
            </p:nvSpPr>
            <p:spPr>
              <a:xfrm>
                <a:off x="381000" y="2209800"/>
                <a:ext cx="8382000" cy="4290392"/>
              </a:xfrm>
            </p:spPr>
            <p:txBody>
              <a:bodyPr/>
              <a:lstStyle/>
              <a:p>
                <a:r>
                  <a:rPr lang="en-GB" dirty="0"/>
                  <a:t>A non-dimensional pressure called the pressure coefficient is used to give fair comparison as atmospheric pressure changes with weather and altitude</a:t>
                </a:r>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𝑃</m:t>
                        </m:r>
                      </m:sub>
                    </m:sSub>
                    <m:r>
                      <a:rPr lang="en-GB" b="0" i="1" smtClean="0">
                        <a:latin typeface="Cambria Math" panose="02040503050406030204" pitchFamily="18" charset="0"/>
                      </a:rPr>
                      <m:t>=</m:t>
                    </m:r>
                    <m:f>
                      <m:fPr>
                        <m:type m:val="lin"/>
                        <m:ctrlPr>
                          <a:rPr lang="en-GB" b="0" i="1" smtClean="0">
                            <a:latin typeface="Cambria Math" panose="02040503050406030204" pitchFamily="18" charset="0"/>
                          </a:rPr>
                        </m:ctrlPr>
                      </m:fPr>
                      <m:num>
                        <m:d>
                          <m:dPr>
                            <m:ctrlPr>
                              <a:rPr lang="en-GB" b="0" i="1" smtClean="0">
                                <a:latin typeface="Cambria Math" panose="02040503050406030204" pitchFamily="18" charset="0"/>
                              </a:rPr>
                            </m:ctrlPr>
                          </m:dPr>
                          <m:e>
                            <m:r>
                              <a:rPr lang="en-GB" b="0" i="1" smtClean="0">
                                <a:latin typeface="Cambria Math" panose="02040503050406030204" pitchFamily="18" charset="0"/>
                              </a:rPr>
                              <m:t>𝑝</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ea typeface="Cambria Math" panose="02040503050406030204" pitchFamily="18" charset="0"/>
                                  </a:rPr>
                                  <m:t>∞</m:t>
                                </m:r>
                              </m:sub>
                            </m:sSub>
                          </m:e>
                        </m:d>
                      </m:num>
                      <m:den>
                        <m:d>
                          <m:dPr>
                            <m:ctrlPr>
                              <a:rPr lang="en-GB" b="0" i="1" smtClean="0">
                                <a:latin typeface="Cambria Math" panose="02040503050406030204" pitchFamily="18" charset="0"/>
                              </a:rPr>
                            </m:ctrlPr>
                          </m:dPr>
                          <m:e>
                            <m:r>
                              <a:rPr lang="en-GB" b="0" i="1" smtClean="0">
                                <a:latin typeface="Cambria Math" panose="02040503050406030204" pitchFamily="18" charset="0"/>
                              </a:rPr>
                              <m:t>0.5</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𝜌</m:t>
                                </m:r>
                              </m:e>
                              <m:sub>
                                <m:r>
                                  <a:rPr lang="en-GB" b="0" i="1" smtClean="0">
                                    <a:latin typeface="Cambria Math" panose="02040503050406030204" pitchFamily="18" charset="0"/>
                                    <a:ea typeface="Cambria Math" panose="02040503050406030204" pitchFamily="18" charset="0"/>
                                  </a:rPr>
                                  <m:t>∞</m:t>
                                </m:r>
                              </m:sub>
                            </m:sSub>
                            <m:sSubSup>
                              <m:sSubSupPr>
                                <m:ctrlPr>
                                  <a:rPr lang="en-GB" b="0" i="1" smtClean="0">
                                    <a:latin typeface="Cambria Math" panose="02040503050406030204" pitchFamily="18" charset="0"/>
                                  </a:rPr>
                                </m:ctrlPr>
                              </m:sSubSupPr>
                              <m:e>
                                <m:r>
                                  <a:rPr lang="en-GB" b="0" i="1" smtClean="0">
                                    <a:latin typeface="Cambria Math" panose="02040503050406030204" pitchFamily="18" charset="0"/>
                                  </a:rPr>
                                  <m:t>𝑉</m:t>
                                </m:r>
                              </m:e>
                              <m:sub>
                                <m:r>
                                  <a:rPr lang="en-GB" b="0" i="1" smtClean="0">
                                    <a:latin typeface="Cambria Math" panose="02040503050406030204" pitchFamily="18" charset="0"/>
                                    <a:ea typeface="Cambria Math" panose="02040503050406030204" pitchFamily="18" charset="0"/>
                                  </a:rPr>
                                  <m:t>∞</m:t>
                                </m:r>
                              </m:sub>
                              <m:sup>
                                <m:r>
                                  <a:rPr lang="en-GB" b="0" i="1" smtClean="0">
                                    <a:latin typeface="Cambria Math" panose="02040503050406030204" pitchFamily="18" charset="0"/>
                                  </a:rPr>
                                  <m:t>2</m:t>
                                </m:r>
                              </m:sup>
                            </m:sSubSup>
                          </m:e>
                        </m:d>
                      </m:den>
                    </m:f>
                  </m:oMath>
                </a14:m>
                <a:endParaRPr lang="en-GB" dirty="0"/>
              </a:p>
              <a:p>
                <a:r>
                  <a:rPr lang="en-GB" dirty="0"/>
                  <a:t>In terms of this experiment</a:t>
                </a:r>
              </a:p>
              <a:p>
                <a:pPr lvl="1"/>
                <a:r>
                  <a:rPr lang="en-GB" dirty="0"/>
                  <a:t>the local pressure </a:t>
                </a:r>
                <a14:m>
                  <m:oMath xmlns:m="http://schemas.openxmlformats.org/officeDocument/2006/math">
                    <m:r>
                      <a:rPr lang="en-GB" i="1" dirty="0" smtClean="0">
                        <a:latin typeface="Cambria Math" panose="02040503050406030204" pitchFamily="18" charset="0"/>
                      </a:rPr>
                      <m:t>𝑝</m:t>
                    </m:r>
                  </m:oMath>
                </a14:m>
                <a:r>
                  <a:rPr lang="en-GB" dirty="0"/>
                  <a:t> becomes the pressure measured at the tapping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𝑝</m:t>
                        </m:r>
                      </m:e>
                      <m:sub>
                        <m:r>
                          <a:rPr lang="en-GB" b="0" i="1" smtClean="0">
                            <a:latin typeface="Cambria Math" panose="02040503050406030204" pitchFamily="18" charset="0"/>
                          </a:rPr>
                          <m:t>𝑡</m:t>
                        </m:r>
                      </m:sub>
                    </m:sSub>
                  </m:oMath>
                </a14:m>
                <a:r>
                  <a:rPr lang="en-GB" dirty="0"/>
                  <a:t> </a:t>
                </a:r>
              </a:p>
              <a:p>
                <a:pPr lvl="1"/>
                <a:r>
                  <a:rPr lang="en-GB" dirty="0"/>
                  <a:t>The freestream pressure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𝑝</m:t>
                        </m:r>
                      </m:e>
                      <m:sub>
                        <m:r>
                          <a:rPr lang="en-GB" i="1" smtClean="0">
                            <a:latin typeface="Cambria Math" panose="02040503050406030204" pitchFamily="18" charset="0"/>
                            <a:ea typeface="Cambria Math" panose="02040503050406030204" pitchFamily="18" charset="0"/>
                          </a:rPr>
                          <m:t>∞</m:t>
                        </m:r>
                      </m:sub>
                    </m:sSub>
                  </m:oMath>
                </a14:m>
                <a:r>
                  <a:rPr lang="en-GB" dirty="0"/>
                  <a:t> becomes the wall static pressure measured upstream of the model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𝑝</m:t>
                        </m:r>
                      </m:e>
                      <m:sub>
                        <m:r>
                          <a:rPr lang="en-GB" b="0" i="1" smtClean="0">
                            <a:latin typeface="Cambria Math" panose="02040503050406030204" pitchFamily="18" charset="0"/>
                          </a:rPr>
                          <m:t>𝑤</m:t>
                        </m:r>
                      </m:sub>
                    </m:sSub>
                  </m:oMath>
                </a14:m>
                <a:r>
                  <a:rPr lang="en-GB" dirty="0"/>
                  <a:t> </a:t>
                </a:r>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𝑃</m:t>
                        </m:r>
                      </m:sub>
                    </m:sSub>
                    <m:r>
                      <a:rPr lang="en-GB" b="0" i="1" smtClean="0">
                        <a:latin typeface="Cambria Math" panose="02040503050406030204" pitchFamily="18" charset="0"/>
                      </a:rPr>
                      <m:t>=</m:t>
                    </m:r>
                    <m:f>
                      <m:fPr>
                        <m:type m:val="lin"/>
                        <m:ctrlPr>
                          <a:rPr lang="en-GB" b="0" i="1" smtClean="0">
                            <a:latin typeface="Cambria Math" panose="02040503050406030204" pitchFamily="18" charset="0"/>
                          </a:rPr>
                        </m:ctrlPr>
                      </m:fPr>
                      <m:num>
                        <m:d>
                          <m:dPr>
                            <m:ctrlPr>
                              <a:rPr lang="en-GB" b="0" i="1" smtClean="0">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𝑝</m:t>
                                </m:r>
                              </m:e>
                              <m:sub>
                                <m:r>
                                  <a:rPr lang="en-GB" i="1">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𝑝</m:t>
                                </m:r>
                              </m:e>
                              <m:sub>
                                <m:r>
                                  <a:rPr lang="en-GB" b="0" i="1" smtClean="0">
                                    <a:latin typeface="Cambria Math" panose="02040503050406030204" pitchFamily="18" charset="0"/>
                                  </a:rPr>
                                  <m:t>𝑤</m:t>
                                </m:r>
                              </m:sub>
                            </m:sSub>
                          </m:e>
                        </m:d>
                      </m:num>
                      <m:den>
                        <m:d>
                          <m:dPr>
                            <m:ctrlPr>
                              <a:rPr lang="en-GB" b="0" i="1" smtClean="0">
                                <a:latin typeface="Cambria Math" panose="02040503050406030204" pitchFamily="18" charset="0"/>
                              </a:rPr>
                            </m:ctrlPr>
                          </m:dPr>
                          <m:e>
                            <m:r>
                              <a:rPr lang="en-GB" b="0" i="1" smtClean="0">
                                <a:latin typeface="Cambria Math" panose="02040503050406030204" pitchFamily="18" charset="0"/>
                              </a:rPr>
                              <m:t>0.5</m:t>
                            </m:r>
                            <m:r>
                              <a:rPr lang="en-GB" b="0" i="1" smtClean="0">
                                <a:latin typeface="Cambria Math" panose="02040503050406030204" pitchFamily="18" charset="0"/>
                                <a:ea typeface="Cambria Math" panose="02040503050406030204" pitchFamily="18" charset="0"/>
                              </a:rPr>
                              <m:t>𝜌</m:t>
                            </m:r>
                            <m:sSup>
                              <m:sSupPr>
                                <m:ctrlPr>
                                  <a:rPr lang="en-GB" b="0" i="1" smtClean="0">
                                    <a:latin typeface="Cambria Math" panose="02040503050406030204" pitchFamily="18" charset="0"/>
                                    <a:ea typeface="Cambria Math" panose="02040503050406030204" pitchFamily="18" charset="0"/>
                                  </a:rPr>
                                </m:ctrlPr>
                              </m:sSupPr>
                              <m:e>
                                <m:r>
                                  <a:rPr lang="en-GB" b="0" i="1" smtClean="0">
                                    <a:latin typeface="Cambria Math" panose="02040503050406030204" pitchFamily="18" charset="0"/>
                                    <a:ea typeface="Cambria Math" panose="02040503050406030204" pitchFamily="18" charset="0"/>
                                  </a:rPr>
                                  <m:t>𝑉</m:t>
                                </m:r>
                              </m:e>
                              <m:sup>
                                <m:r>
                                  <a:rPr lang="en-GB" b="0" i="1" smtClean="0">
                                    <a:latin typeface="Cambria Math" panose="02040503050406030204" pitchFamily="18" charset="0"/>
                                    <a:ea typeface="Cambria Math" panose="02040503050406030204" pitchFamily="18" charset="0"/>
                                  </a:rPr>
                                  <m:t>2</m:t>
                                </m:r>
                              </m:sup>
                            </m:sSup>
                          </m:e>
                        </m:d>
                      </m:den>
                    </m:f>
                  </m:oMath>
                </a14:m>
                <a:endParaRPr lang="en-GB" dirty="0"/>
              </a:p>
              <a:p>
                <a:endParaRPr lang="en-GB" dirty="0"/>
              </a:p>
            </p:txBody>
          </p:sp>
        </mc:Choice>
        <mc:Fallback>
          <p:sp>
            <p:nvSpPr>
              <p:cNvPr id="9" name="Content Placeholder 2">
                <a:extLst>
                  <a:ext uri="{FF2B5EF4-FFF2-40B4-BE49-F238E27FC236}">
                    <a16:creationId xmlns:a16="http://schemas.microsoft.com/office/drawing/2014/main" id="{7B32677D-451A-1048-F7A0-48BB43849856}"/>
                  </a:ext>
                </a:extLst>
              </p:cNvPr>
              <p:cNvSpPr>
                <a:spLocks noGrp="1" noRot="1" noChangeAspect="1" noMove="1" noResize="1" noEditPoints="1" noAdjustHandles="1" noChangeArrowheads="1" noChangeShapeType="1" noTextEdit="1"/>
              </p:cNvSpPr>
              <p:nvPr>
                <p:ph idx="1"/>
              </p:nvPr>
            </p:nvSpPr>
            <p:spPr>
              <a:xfrm>
                <a:off x="381000" y="2209800"/>
                <a:ext cx="8382000" cy="4290392"/>
              </a:xfrm>
              <a:blipFill>
                <a:blip r:embed="rId3"/>
                <a:stretch>
                  <a:fillRect l="-1091" t="-996" r="-582" b="-10669"/>
                </a:stretch>
              </a:blipFill>
            </p:spPr>
            <p:txBody>
              <a:bodyPr/>
              <a:lstStyle/>
              <a:p>
                <a:r>
                  <a:rPr lang="en-GB">
                    <a:noFill/>
                  </a:rPr>
                  <a:t> </a:t>
                </a:r>
              </a:p>
            </p:txBody>
          </p:sp>
        </mc:Fallback>
      </mc:AlternateContent>
    </p:spTree>
    <p:extLst>
      <p:ext uri="{BB962C8B-B14F-4D97-AF65-F5344CB8AC3E}">
        <p14:creationId xmlns:p14="http://schemas.microsoft.com/office/powerpoint/2010/main" val="27690996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B79CA-71F7-8DC6-89E2-CD6EC26557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72E984-35C9-FE6C-CE4D-75F3A14EB45F}"/>
              </a:ext>
            </a:extLst>
          </p:cNvPr>
          <p:cNvSpPr>
            <a:spLocks noGrp="1"/>
          </p:cNvSpPr>
          <p:nvPr>
            <p:ph type="title"/>
          </p:nvPr>
        </p:nvSpPr>
        <p:spPr/>
        <p:txBody>
          <a:bodyPr/>
          <a:lstStyle/>
          <a:p>
            <a:r>
              <a:rPr lang="en-GB" dirty="0"/>
              <a:t>Theory</a:t>
            </a:r>
          </a:p>
        </p:txBody>
      </p:sp>
      <p:sp>
        <p:nvSpPr>
          <p:cNvPr id="4" name="Date Placeholder 3">
            <a:extLst>
              <a:ext uri="{FF2B5EF4-FFF2-40B4-BE49-F238E27FC236}">
                <a16:creationId xmlns:a16="http://schemas.microsoft.com/office/drawing/2014/main" id="{6CA5904E-1B42-15F9-0814-428A2A6721C7}"/>
              </a:ext>
            </a:extLst>
          </p:cNvPr>
          <p:cNvSpPr>
            <a:spLocks noGrp="1"/>
          </p:cNvSpPr>
          <p:nvPr>
            <p:ph type="dt" sz="half" idx="10"/>
          </p:nvPr>
        </p:nvSpPr>
        <p:spPr>
          <a:xfrm>
            <a:off x="381000" y="6500192"/>
            <a:ext cx="1166664" cy="457200"/>
          </a:xfrm>
        </p:spPr>
        <p:txBody>
          <a:bodyPr/>
          <a:lstStyle/>
          <a:p>
            <a:pPr>
              <a:defRPr/>
            </a:pPr>
            <a:fld id="{A44AA55E-9869-429F-B50D-D409E650DBA6}" type="datetime1">
              <a:rPr lang="en-GB" smtClean="0"/>
              <a:t>28/01/2025</a:t>
            </a:fld>
            <a:endParaRPr lang="en-US" dirty="0"/>
          </a:p>
        </p:txBody>
      </p:sp>
      <p:sp>
        <p:nvSpPr>
          <p:cNvPr id="6" name="Slide Number Placeholder 5">
            <a:extLst>
              <a:ext uri="{FF2B5EF4-FFF2-40B4-BE49-F238E27FC236}">
                <a16:creationId xmlns:a16="http://schemas.microsoft.com/office/drawing/2014/main" id="{25A839BF-1116-99A0-1741-5005549D8C18}"/>
              </a:ext>
            </a:extLst>
          </p:cNvPr>
          <p:cNvSpPr>
            <a:spLocks noGrp="1"/>
          </p:cNvSpPr>
          <p:nvPr>
            <p:ph type="sldNum" sz="quarter" idx="12"/>
          </p:nvPr>
        </p:nvSpPr>
        <p:spPr>
          <a:xfrm>
            <a:off x="8100392" y="6500192"/>
            <a:ext cx="662608" cy="457200"/>
          </a:xfrm>
        </p:spPr>
        <p:txBody>
          <a:bodyPr/>
          <a:lstStyle/>
          <a:p>
            <a:fld id="{3D22A013-4134-49B9-B9F7-E4B47A93AE03}" type="slidenum">
              <a:rPr lang="en-GB" smtClean="0"/>
              <a:pPr/>
              <a:t>11</a:t>
            </a:fld>
            <a:endParaRPr lang="en-GB"/>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044C2298-35FC-0780-4007-8AA6DB89B3C4}"/>
                  </a:ext>
                </a:extLst>
              </p:cNvPr>
              <p:cNvSpPr>
                <a:spLocks noGrp="1"/>
              </p:cNvSpPr>
              <p:nvPr>
                <p:ph idx="1"/>
              </p:nvPr>
            </p:nvSpPr>
            <p:spPr>
              <a:xfrm>
                <a:off x="381000" y="2209800"/>
                <a:ext cx="8382000" cy="4290392"/>
              </a:xfrm>
            </p:spPr>
            <p:txBody>
              <a:bodyPr/>
              <a:lstStyle/>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𝐿</m:t>
                        </m:r>
                      </m:sub>
                    </m:sSub>
                    <m:r>
                      <a:rPr lang="en-GB" b="0" i="1" smtClean="0">
                        <a:latin typeface="Cambria Math" panose="02040503050406030204" pitchFamily="18" charset="0"/>
                      </a:rPr>
                      <m:t> </m:t>
                    </m:r>
                  </m:oMath>
                </a14:m>
                <a:r>
                  <a:rPr lang="en-GB" dirty="0"/>
                  <a:t>is found from the area under a chart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𝑝</m:t>
                        </m:r>
                      </m:sub>
                    </m:sSub>
                  </m:oMath>
                </a14:m>
                <a:r>
                  <a:rPr lang="en-GB" dirty="0"/>
                  <a:t> against non-dimensional distance </a:t>
                </a:r>
                <a14:m>
                  <m:oMath xmlns:m="http://schemas.openxmlformats.org/officeDocument/2006/math">
                    <m:f>
                      <m:fPr>
                        <m:type m:val="lin"/>
                        <m:ctrlPr>
                          <a:rPr lang="en-GB" i="1" smtClean="0">
                            <a:latin typeface="Cambria Math" panose="02040503050406030204" pitchFamily="18" charset="0"/>
                          </a:rPr>
                        </m:ctrlPr>
                      </m:fPr>
                      <m:num>
                        <m:r>
                          <a:rPr lang="en-GB" b="0" i="1" smtClean="0">
                            <a:latin typeface="Cambria Math" panose="02040503050406030204" pitchFamily="18" charset="0"/>
                          </a:rPr>
                          <m:t>𝑥</m:t>
                        </m:r>
                      </m:num>
                      <m:den>
                        <m:r>
                          <a:rPr lang="en-GB" b="0" i="1" smtClean="0">
                            <a:latin typeface="Cambria Math" panose="02040503050406030204" pitchFamily="18" charset="0"/>
                          </a:rPr>
                          <m:t>𝑐</m:t>
                        </m:r>
                      </m:den>
                    </m:f>
                  </m:oMath>
                </a14:m>
                <a:r>
                  <a:rPr lang="en-GB" dirty="0"/>
                  <a:t> along the aerofoil</a:t>
                </a:r>
              </a:p>
            </p:txBody>
          </p:sp>
        </mc:Choice>
        <mc:Fallback xmlns="">
          <p:sp>
            <p:nvSpPr>
              <p:cNvPr id="9" name="Content Placeholder 2">
                <a:extLst>
                  <a:ext uri="{FF2B5EF4-FFF2-40B4-BE49-F238E27FC236}">
                    <a16:creationId xmlns:a16="http://schemas.microsoft.com/office/drawing/2014/main" id="{044C2298-35FC-0780-4007-8AA6DB89B3C4}"/>
                  </a:ext>
                </a:extLst>
              </p:cNvPr>
              <p:cNvSpPr>
                <a:spLocks noGrp="1" noRot="1" noChangeAspect="1" noMove="1" noResize="1" noEditPoints="1" noAdjustHandles="1" noChangeArrowheads="1" noChangeShapeType="1" noTextEdit="1"/>
              </p:cNvSpPr>
              <p:nvPr>
                <p:ph idx="1"/>
              </p:nvPr>
            </p:nvSpPr>
            <p:spPr>
              <a:xfrm>
                <a:off x="381000" y="2209800"/>
                <a:ext cx="8382000" cy="4290392"/>
              </a:xfrm>
              <a:blipFill>
                <a:blip r:embed="rId3"/>
                <a:stretch>
                  <a:fillRect l="-1091" t="-4125"/>
                </a:stretch>
              </a:blipFill>
            </p:spPr>
            <p:txBody>
              <a:bodyPr/>
              <a:lstStyle/>
              <a:p>
                <a:r>
                  <a:rPr lang="en-GB">
                    <a:noFill/>
                  </a:rPr>
                  <a:t> </a:t>
                </a:r>
              </a:p>
            </p:txBody>
          </p:sp>
        </mc:Fallback>
      </mc:AlternateContent>
      <p:pic>
        <p:nvPicPr>
          <p:cNvPr id="3" name="Picture 2" descr="A graph of a function&#10;&#10;Description automatically generated">
            <a:extLst>
              <a:ext uri="{FF2B5EF4-FFF2-40B4-BE49-F238E27FC236}">
                <a16:creationId xmlns:a16="http://schemas.microsoft.com/office/drawing/2014/main" id="{898B8185-96F1-8B62-5442-DDD869E88A95}"/>
              </a:ext>
            </a:extLst>
          </p:cNvPr>
          <p:cNvPicPr>
            <a:picLocks noChangeAspect="1"/>
          </p:cNvPicPr>
          <p:nvPr/>
        </p:nvPicPr>
        <p:blipFill>
          <a:blip r:embed="rId4"/>
          <a:stretch>
            <a:fillRect/>
          </a:stretch>
        </p:blipFill>
        <p:spPr>
          <a:xfrm>
            <a:off x="564217" y="3278024"/>
            <a:ext cx="3647744" cy="2351271"/>
          </a:xfrm>
          <a:prstGeom prst="rect">
            <a:avLst/>
          </a:prstGeom>
        </p:spPr>
      </p:pic>
      <p:pic>
        <p:nvPicPr>
          <p:cNvPr id="5" name="Picture 4" descr="A diagram of a graph&#10;&#10;Description automatically generated">
            <a:extLst>
              <a:ext uri="{FF2B5EF4-FFF2-40B4-BE49-F238E27FC236}">
                <a16:creationId xmlns:a16="http://schemas.microsoft.com/office/drawing/2014/main" id="{BC3EF99A-EF3D-2684-2154-BFE1C2C1DE6F}"/>
              </a:ext>
            </a:extLst>
          </p:cNvPr>
          <p:cNvPicPr>
            <a:picLocks noChangeAspect="1"/>
          </p:cNvPicPr>
          <p:nvPr/>
        </p:nvPicPr>
        <p:blipFill>
          <a:blip r:embed="rId5"/>
          <a:stretch>
            <a:fillRect/>
          </a:stretch>
        </p:blipFill>
        <p:spPr>
          <a:xfrm>
            <a:off x="4932040" y="3323502"/>
            <a:ext cx="3597535" cy="2260317"/>
          </a:xfrm>
          <a:prstGeom prst="rect">
            <a:avLst/>
          </a:prstGeom>
        </p:spPr>
      </p:pic>
      <p:sp>
        <p:nvSpPr>
          <p:cNvPr id="7" name="TextBox 6">
            <a:extLst>
              <a:ext uri="{FF2B5EF4-FFF2-40B4-BE49-F238E27FC236}">
                <a16:creationId xmlns:a16="http://schemas.microsoft.com/office/drawing/2014/main" id="{00EF61B0-D1F3-DDEB-AACF-925061215BD4}"/>
              </a:ext>
            </a:extLst>
          </p:cNvPr>
          <p:cNvSpPr txBox="1"/>
          <p:nvPr/>
        </p:nvSpPr>
        <p:spPr>
          <a:xfrm>
            <a:off x="1331640" y="5663715"/>
            <a:ext cx="2479839" cy="307777"/>
          </a:xfrm>
          <a:prstGeom prst="rect">
            <a:avLst/>
          </a:prstGeom>
          <a:noFill/>
        </p:spPr>
        <p:txBody>
          <a:bodyPr wrap="square" rtlCol="0">
            <a:spAutoFit/>
          </a:bodyPr>
          <a:lstStyle/>
          <a:p>
            <a:r>
              <a:rPr lang="en-GB" sz="1400" dirty="0"/>
              <a:t>Zero degrees angle of attack</a:t>
            </a:r>
          </a:p>
        </p:txBody>
      </p:sp>
      <p:sp>
        <p:nvSpPr>
          <p:cNvPr id="8" name="TextBox 7">
            <a:extLst>
              <a:ext uri="{FF2B5EF4-FFF2-40B4-BE49-F238E27FC236}">
                <a16:creationId xmlns:a16="http://schemas.microsoft.com/office/drawing/2014/main" id="{F7C37632-C857-DA7E-0577-2B7E78AD7E86}"/>
              </a:ext>
            </a:extLst>
          </p:cNvPr>
          <p:cNvSpPr txBox="1"/>
          <p:nvPr/>
        </p:nvSpPr>
        <p:spPr>
          <a:xfrm>
            <a:off x="5606381" y="5658530"/>
            <a:ext cx="2479839" cy="307777"/>
          </a:xfrm>
          <a:prstGeom prst="rect">
            <a:avLst/>
          </a:prstGeom>
          <a:noFill/>
        </p:spPr>
        <p:txBody>
          <a:bodyPr wrap="square" rtlCol="0">
            <a:spAutoFit/>
          </a:bodyPr>
          <a:lstStyle/>
          <a:p>
            <a:r>
              <a:rPr lang="en-GB" sz="1400" dirty="0"/>
              <a:t>Positive angle of attack</a:t>
            </a:r>
          </a:p>
        </p:txBody>
      </p:sp>
    </p:spTree>
    <p:extLst>
      <p:ext uri="{BB962C8B-B14F-4D97-AF65-F5344CB8AC3E}">
        <p14:creationId xmlns:p14="http://schemas.microsoft.com/office/powerpoint/2010/main" val="183617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AC3193-75AC-DE3E-B158-841A3DECFC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54C454-CEC1-DCC7-5B74-07B105481DB5}"/>
              </a:ext>
            </a:extLst>
          </p:cNvPr>
          <p:cNvSpPr>
            <a:spLocks noGrp="1"/>
          </p:cNvSpPr>
          <p:nvPr>
            <p:ph type="title"/>
          </p:nvPr>
        </p:nvSpPr>
        <p:spPr/>
        <p:txBody>
          <a:bodyPr/>
          <a:lstStyle/>
          <a:p>
            <a:r>
              <a:rPr lang="en-GB" dirty="0"/>
              <a:t>Theory</a:t>
            </a:r>
          </a:p>
        </p:txBody>
      </p:sp>
      <p:sp>
        <p:nvSpPr>
          <p:cNvPr id="4" name="Date Placeholder 3">
            <a:extLst>
              <a:ext uri="{FF2B5EF4-FFF2-40B4-BE49-F238E27FC236}">
                <a16:creationId xmlns:a16="http://schemas.microsoft.com/office/drawing/2014/main" id="{016FDB69-6522-FFC4-BD8C-AEEEF3078AB6}"/>
              </a:ext>
            </a:extLst>
          </p:cNvPr>
          <p:cNvSpPr>
            <a:spLocks noGrp="1"/>
          </p:cNvSpPr>
          <p:nvPr>
            <p:ph type="dt" sz="half" idx="10"/>
          </p:nvPr>
        </p:nvSpPr>
        <p:spPr>
          <a:xfrm>
            <a:off x="381000" y="6500192"/>
            <a:ext cx="1166664" cy="457200"/>
          </a:xfrm>
        </p:spPr>
        <p:txBody>
          <a:bodyPr/>
          <a:lstStyle/>
          <a:p>
            <a:pPr>
              <a:defRPr/>
            </a:pPr>
            <a:fld id="{A44AA55E-9869-429F-B50D-D409E650DBA6}" type="datetime1">
              <a:rPr lang="en-GB" smtClean="0"/>
              <a:t>28/01/2025</a:t>
            </a:fld>
            <a:endParaRPr lang="en-US" dirty="0"/>
          </a:p>
        </p:txBody>
      </p:sp>
      <p:sp>
        <p:nvSpPr>
          <p:cNvPr id="6" name="Slide Number Placeholder 5">
            <a:extLst>
              <a:ext uri="{FF2B5EF4-FFF2-40B4-BE49-F238E27FC236}">
                <a16:creationId xmlns:a16="http://schemas.microsoft.com/office/drawing/2014/main" id="{48AFDB3E-0F7E-8B5F-D0AF-B73509222A99}"/>
              </a:ext>
            </a:extLst>
          </p:cNvPr>
          <p:cNvSpPr>
            <a:spLocks noGrp="1"/>
          </p:cNvSpPr>
          <p:nvPr>
            <p:ph type="sldNum" sz="quarter" idx="12"/>
          </p:nvPr>
        </p:nvSpPr>
        <p:spPr>
          <a:xfrm>
            <a:off x="8100392" y="6500192"/>
            <a:ext cx="662608" cy="457200"/>
          </a:xfrm>
        </p:spPr>
        <p:txBody>
          <a:bodyPr/>
          <a:lstStyle/>
          <a:p>
            <a:fld id="{3D22A013-4134-49B9-B9F7-E4B47A93AE03}" type="slidenum">
              <a:rPr lang="en-GB" smtClean="0"/>
              <a:pPr/>
              <a:t>12</a:t>
            </a:fld>
            <a:endParaRPr lang="en-GB"/>
          </a:p>
        </p:txBody>
      </p: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843C1398-6AA9-C3F6-F056-620C9CE1A23C}"/>
                  </a:ext>
                </a:extLst>
              </p:cNvPr>
              <p:cNvSpPr>
                <a:spLocks noGrp="1"/>
              </p:cNvSpPr>
              <p:nvPr>
                <p:ph idx="1"/>
              </p:nvPr>
            </p:nvSpPr>
            <p:spPr>
              <a:xfrm>
                <a:off x="381000" y="2209800"/>
                <a:ext cx="8382000" cy="4290392"/>
              </a:xfrm>
            </p:spPr>
            <p:txBody>
              <a:bodyPr/>
              <a:lstStyle/>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𝐿</m:t>
                        </m:r>
                      </m:sub>
                    </m:sSub>
                    <m:r>
                      <a:rPr lang="en-GB" b="0" i="1" smtClean="0">
                        <a:latin typeface="Cambria Math" panose="02040503050406030204" pitchFamily="18" charset="0"/>
                      </a:rPr>
                      <m:t> </m:t>
                    </m:r>
                  </m:oMath>
                </a14:m>
                <a:r>
                  <a:rPr lang="en-GB" dirty="0"/>
                  <a:t>is found from the difference in area between areas A and B on the diagrams shown on previous slide</a:t>
                </a:r>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𝐿</m:t>
                        </m:r>
                      </m:sub>
                    </m:sSub>
                    <m:r>
                      <a:rPr lang="en-GB" b="0" i="1" smtClean="0">
                        <a:latin typeface="Cambria Math" panose="02040503050406030204" pitchFamily="18" charset="0"/>
                      </a:rPr>
                      <m:t>=</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𝛼</m:t>
                        </m:r>
                      </m:e>
                    </m:func>
                    <m:d>
                      <m:dPr>
                        <m:ctrlPr>
                          <a:rPr lang="en-GB" b="0" i="1" smtClean="0">
                            <a:latin typeface="Cambria Math" panose="02040503050406030204" pitchFamily="18" charset="0"/>
                          </a:rPr>
                        </m:ctrlPr>
                      </m:dPr>
                      <m:e>
                        <m:r>
                          <m:rPr>
                            <m:sty m:val="p"/>
                          </m:rPr>
                          <a:rPr lang="en-GB" b="0" i="0" smtClean="0">
                            <a:latin typeface="Cambria Math" panose="02040503050406030204" pitchFamily="18" charset="0"/>
                          </a:rPr>
                          <m:t>Area</m:t>
                        </m:r>
                        <m:r>
                          <a:rPr lang="en-GB" b="0" i="1" smtClean="0">
                            <a:latin typeface="Cambria Math" panose="02040503050406030204" pitchFamily="18" charset="0"/>
                          </a:rPr>
                          <m:t> </m:t>
                        </m:r>
                        <m:r>
                          <a:rPr lang="en-GB" b="0" i="1" smtClean="0">
                            <a:latin typeface="Cambria Math" panose="02040503050406030204" pitchFamily="18" charset="0"/>
                          </a:rPr>
                          <m:t>𝐵</m:t>
                        </m:r>
                        <m:r>
                          <a:rPr lang="en-GB" b="0" i="1" smtClean="0">
                            <a:latin typeface="Cambria Math" panose="02040503050406030204" pitchFamily="18" charset="0"/>
                          </a:rPr>
                          <m:t> −</m:t>
                        </m:r>
                        <m:r>
                          <m:rPr>
                            <m:sty m:val="p"/>
                          </m:rPr>
                          <a:rPr lang="en-GB" b="0" i="0" smtClean="0">
                            <a:latin typeface="Cambria Math" panose="02040503050406030204" pitchFamily="18" charset="0"/>
                          </a:rPr>
                          <m:t>Area</m:t>
                        </m:r>
                        <m:r>
                          <a:rPr lang="en-GB" b="0" i="1" smtClean="0">
                            <a:latin typeface="Cambria Math" panose="02040503050406030204" pitchFamily="18" charset="0"/>
                          </a:rPr>
                          <m:t> </m:t>
                        </m:r>
                        <m:r>
                          <a:rPr lang="en-GB" b="0" i="1" smtClean="0">
                            <a:latin typeface="Cambria Math" panose="02040503050406030204" pitchFamily="18" charset="0"/>
                          </a:rPr>
                          <m:t>𝐴</m:t>
                        </m:r>
                      </m:e>
                    </m:d>
                  </m:oMath>
                </a14:m>
                <a:endParaRPr lang="en-GB" dirty="0"/>
              </a:p>
              <a:p>
                <a:r>
                  <a:rPr lang="en-GB" dirty="0"/>
                  <a:t>The </a:t>
                </a:r>
                <a14:m>
                  <m:oMath xmlns:m="http://schemas.openxmlformats.org/officeDocument/2006/math">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cos</m:t>
                        </m:r>
                      </m:fName>
                      <m:e>
                        <m:r>
                          <a:rPr lang="en-GB" b="0" i="1" smtClean="0">
                            <a:latin typeface="Cambria Math" panose="02040503050406030204" pitchFamily="18" charset="0"/>
                            <a:ea typeface="Cambria Math" panose="02040503050406030204" pitchFamily="18" charset="0"/>
                          </a:rPr>
                          <m:t>𝛼</m:t>
                        </m:r>
                      </m:e>
                    </m:func>
                  </m:oMath>
                </a14:m>
                <a:r>
                  <a:rPr lang="en-GB" dirty="0"/>
                  <a:t> term is required because the difference in areas gives the normal force, but we only want the vertical component of this, which is the lift</a:t>
                </a:r>
              </a:p>
            </p:txBody>
          </p:sp>
        </mc:Choice>
        <mc:Fallback xmlns="">
          <p:sp>
            <p:nvSpPr>
              <p:cNvPr id="9" name="Content Placeholder 2">
                <a:extLst>
                  <a:ext uri="{FF2B5EF4-FFF2-40B4-BE49-F238E27FC236}">
                    <a16:creationId xmlns:a16="http://schemas.microsoft.com/office/drawing/2014/main" id="{843C1398-6AA9-C3F6-F056-620C9CE1A23C}"/>
                  </a:ext>
                </a:extLst>
              </p:cNvPr>
              <p:cNvSpPr>
                <a:spLocks noGrp="1" noRot="1" noChangeAspect="1" noMove="1" noResize="1" noEditPoints="1" noAdjustHandles="1" noChangeArrowheads="1" noChangeShapeType="1" noTextEdit="1"/>
              </p:cNvSpPr>
              <p:nvPr>
                <p:ph idx="1"/>
              </p:nvPr>
            </p:nvSpPr>
            <p:spPr>
              <a:xfrm>
                <a:off x="381000" y="2209800"/>
                <a:ext cx="8382000" cy="4290392"/>
              </a:xfrm>
              <a:blipFill>
                <a:blip r:embed="rId3"/>
                <a:stretch>
                  <a:fillRect l="-1091" t="-996" r="-1673"/>
                </a:stretch>
              </a:blipFill>
            </p:spPr>
            <p:txBody>
              <a:bodyPr/>
              <a:lstStyle/>
              <a:p>
                <a:r>
                  <a:rPr lang="en-GB">
                    <a:noFill/>
                  </a:rPr>
                  <a:t> </a:t>
                </a:r>
              </a:p>
            </p:txBody>
          </p:sp>
        </mc:Fallback>
      </mc:AlternateContent>
    </p:spTree>
    <p:extLst>
      <p:ext uri="{BB962C8B-B14F-4D97-AF65-F5344CB8AC3E}">
        <p14:creationId xmlns:p14="http://schemas.microsoft.com/office/powerpoint/2010/main" val="2220929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Description</a:t>
            </a:r>
          </a:p>
        </p:txBody>
      </p:sp>
      <p:sp>
        <p:nvSpPr>
          <p:cNvPr id="4" name="Date Placeholder 3"/>
          <p:cNvSpPr>
            <a:spLocks noGrp="1"/>
          </p:cNvSpPr>
          <p:nvPr>
            <p:ph type="dt" sz="half" idx="10"/>
          </p:nvPr>
        </p:nvSpPr>
        <p:spPr>
          <a:xfrm>
            <a:off x="381000" y="6500192"/>
            <a:ext cx="1166664" cy="457200"/>
          </a:xfrm>
        </p:spPr>
        <p:txBody>
          <a:bodyPr/>
          <a:lstStyle/>
          <a:p>
            <a:pPr>
              <a:defRPr/>
            </a:pPr>
            <a:fld id="{A44AA55E-9869-429F-B50D-D409E650DBA6}" type="datetime1">
              <a:rPr lang="en-GB" smtClean="0"/>
              <a:t>28/01/2025</a:t>
            </a:fld>
            <a:endParaRPr lang="en-US" dirty="0"/>
          </a:p>
        </p:txBody>
      </p:sp>
      <p:sp>
        <p:nvSpPr>
          <p:cNvPr id="6" name="Slide Number Placeholder 5"/>
          <p:cNvSpPr>
            <a:spLocks noGrp="1"/>
          </p:cNvSpPr>
          <p:nvPr>
            <p:ph type="sldNum" sz="quarter" idx="12"/>
          </p:nvPr>
        </p:nvSpPr>
        <p:spPr>
          <a:xfrm>
            <a:off x="8100392" y="6500192"/>
            <a:ext cx="662608" cy="457200"/>
          </a:xfrm>
        </p:spPr>
        <p:txBody>
          <a:bodyPr/>
          <a:lstStyle/>
          <a:p>
            <a:fld id="{3D22A013-4134-49B9-B9F7-E4B47A93AE03}" type="slidenum">
              <a:rPr lang="en-GB" smtClean="0"/>
              <a:pPr/>
              <a:t>13</a:t>
            </a:fld>
            <a:endParaRPr lang="en-GB"/>
          </a:p>
        </p:txBody>
      </p:sp>
      <p:sp>
        <p:nvSpPr>
          <p:cNvPr id="7" name="Content Placeholder 2"/>
          <p:cNvSpPr>
            <a:spLocks noGrp="1"/>
          </p:cNvSpPr>
          <p:nvPr>
            <p:ph idx="1"/>
          </p:nvPr>
        </p:nvSpPr>
        <p:spPr>
          <a:xfrm>
            <a:off x="467544" y="2192258"/>
            <a:ext cx="8536079" cy="4045053"/>
          </a:xfrm>
        </p:spPr>
        <p:txBody>
          <a:bodyPr/>
          <a:lstStyle/>
          <a:p>
            <a:pPr marL="342900" lvl="0" indent="-342900">
              <a:lnSpc>
                <a:spcPct val="107000"/>
              </a:lnSpc>
              <a:buFont typeface="+mj-lt"/>
              <a:buAutoNum type="arabicPeriod"/>
            </a:pPr>
            <a:r>
              <a:rPr lang="en-GB" sz="1800" kern="100" dirty="0">
                <a:effectLst/>
                <a:ea typeface="Aptos" panose="020B0004020202020204" pitchFamily="34" charset="0"/>
                <a:cs typeface="Times New Roman" panose="02020603050405020304" pitchFamily="18" charset="0"/>
              </a:rPr>
              <a:t>Record the ambient temperature and pressure from the thermometer and barometer in the lab.</a:t>
            </a:r>
          </a:p>
          <a:p>
            <a:pPr marL="342900" lvl="0" indent="-342900">
              <a:lnSpc>
                <a:spcPct val="107000"/>
              </a:lnSpc>
              <a:buFont typeface="+mj-lt"/>
              <a:buAutoNum type="arabicPeriod"/>
            </a:pPr>
            <a:r>
              <a:rPr lang="en-GB" sz="1800" kern="100" dirty="0">
                <a:effectLst/>
                <a:ea typeface="Aptos" panose="020B0004020202020204" pitchFamily="34" charset="0"/>
                <a:cs typeface="Times New Roman" panose="02020603050405020304" pitchFamily="18" charset="0"/>
              </a:rPr>
              <a:t>Open the VDAS software on the PC connected to the wind tunnel’s data acquisition system (DAQ). Update the temperature to that measured in step 1.</a:t>
            </a:r>
          </a:p>
          <a:p>
            <a:pPr marL="342900" lvl="0" indent="-342900">
              <a:lnSpc>
                <a:spcPct val="107000"/>
              </a:lnSpc>
              <a:buFont typeface="+mj-lt"/>
              <a:buAutoNum type="arabicPeriod"/>
            </a:pPr>
            <a:r>
              <a:rPr lang="en-GB" sz="1800" kern="100" dirty="0">
                <a:effectLst/>
                <a:ea typeface="Aptos" panose="020B0004020202020204" pitchFamily="34" charset="0"/>
                <a:cs typeface="Times New Roman" panose="02020603050405020304" pitchFamily="18" charset="0"/>
              </a:rPr>
              <a:t>Hit the ‘play’ button on the menu bar to start real time communication. The pressures and wind tunnel velocity will now be updated in real time on the screen.</a:t>
            </a:r>
          </a:p>
          <a:p>
            <a:pPr marL="342900" lvl="0" indent="-342900">
              <a:lnSpc>
                <a:spcPct val="107000"/>
              </a:lnSpc>
              <a:buFont typeface="+mj-lt"/>
              <a:buAutoNum type="arabicPeriod"/>
            </a:pPr>
            <a:r>
              <a:rPr lang="en-GB" sz="1800" kern="100" dirty="0">
                <a:effectLst/>
                <a:ea typeface="Aptos" panose="020B0004020202020204" pitchFamily="34" charset="0"/>
                <a:cs typeface="Times New Roman" panose="02020603050405020304" pitchFamily="18" charset="0"/>
              </a:rPr>
              <a:t>Click Data -&gt; Display Data Table to open a table, which will be empty for now.</a:t>
            </a:r>
          </a:p>
          <a:p>
            <a:pPr marL="342900" lvl="0" indent="-342900">
              <a:lnSpc>
                <a:spcPct val="107000"/>
              </a:lnSpc>
              <a:buFont typeface="+mj-lt"/>
              <a:buAutoNum type="arabicPeriod"/>
            </a:pPr>
            <a:r>
              <a:rPr lang="en-GB" sz="1800" kern="100" dirty="0">
                <a:effectLst/>
                <a:ea typeface="Aptos" panose="020B0004020202020204" pitchFamily="34" charset="0"/>
                <a:cs typeface="Times New Roman" panose="02020603050405020304" pitchFamily="18" charset="0"/>
              </a:rPr>
              <a:t>Start the wind tunnel at a velocity of 20 m/s or higher. The model will initially be at an angle of attack of -6 degrees.</a:t>
            </a:r>
            <a:endParaRPr lang="en-GB" dirty="0"/>
          </a:p>
          <a:p>
            <a:pPr marL="0" indent="0">
              <a:buNone/>
            </a:pPr>
            <a:endParaRPr lang="en-GB" dirty="0"/>
          </a:p>
        </p:txBody>
      </p:sp>
    </p:spTree>
    <p:extLst>
      <p:ext uri="{BB962C8B-B14F-4D97-AF65-F5344CB8AC3E}">
        <p14:creationId xmlns:p14="http://schemas.microsoft.com/office/powerpoint/2010/main" val="61421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0939E-E3E6-07D6-313A-AF09C7706B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BFC136-D74F-1CB0-2F7B-1A594951700E}"/>
              </a:ext>
            </a:extLst>
          </p:cNvPr>
          <p:cNvSpPr>
            <a:spLocks noGrp="1"/>
          </p:cNvSpPr>
          <p:nvPr>
            <p:ph type="title"/>
          </p:nvPr>
        </p:nvSpPr>
        <p:spPr/>
        <p:txBody>
          <a:bodyPr/>
          <a:lstStyle/>
          <a:p>
            <a:r>
              <a:rPr lang="en-GB" dirty="0"/>
              <a:t>Lab Description</a:t>
            </a:r>
          </a:p>
        </p:txBody>
      </p:sp>
      <p:sp>
        <p:nvSpPr>
          <p:cNvPr id="4" name="Date Placeholder 3">
            <a:extLst>
              <a:ext uri="{FF2B5EF4-FFF2-40B4-BE49-F238E27FC236}">
                <a16:creationId xmlns:a16="http://schemas.microsoft.com/office/drawing/2014/main" id="{CCD1E8F0-28EC-2A19-FDA5-168E2173BBFA}"/>
              </a:ext>
            </a:extLst>
          </p:cNvPr>
          <p:cNvSpPr>
            <a:spLocks noGrp="1"/>
          </p:cNvSpPr>
          <p:nvPr>
            <p:ph type="dt" sz="half" idx="10"/>
          </p:nvPr>
        </p:nvSpPr>
        <p:spPr>
          <a:xfrm>
            <a:off x="381000" y="6500192"/>
            <a:ext cx="1166664" cy="457200"/>
          </a:xfrm>
        </p:spPr>
        <p:txBody>
          <a:bodyPr/>
          <a:lstStyle/>
          <a:p>
            <a:pPr>
              <a:defRPr/>
            </a:pPr>
            <a:fld id="{A44AA55E-9869-429F-B50D-D409E650DBA6}" type="datetime1">
              <a:rPr lang="en-GB" smtClean="0"/>
              <a:t>28/01/2025</a:t>
            </a:fld>
            <a:endParaRPr lang="en-US" dirty="0"/>
          </a:p>
        </p:txBody>
      </p:sp>
      <p:sp>
        <p:nvSpPr>
          <p:cNvPr id="6" name="Slide Number Placeholder 5">
            <a:extLst>
              <a:ext uri="{FF2B5EF4-FFF2-40B4-BE49-F238E27FC236}">
                <a16:creationId xmlns:a16="http://schemas.microsoft.com/office/drawing/2014/main" id="{858A93A2-CC4E-6AF1-26F9-9C39AC7095B0}"/>
              </a:ext>
            </a:extLst>
          </p:cNvPr>
          <p:cNvSpPr>
            <a:spLocks noGrp="1"/>
          </p:cNvSpPr>
          <p:nvPr>
            <p:ph type="sldNum" sz="quarter" idx="12"/>
          </p:nvPr>
        </p:nvSpPr>
        <p:spPr>
          <a:xfrm>
            <a:off x="8100392" y="6500192"/>
            <a:ext cx="662608" cy="457200"/>
          </a:xfrm>
        </p:spPr>
        <p:txBody>
          <a:bodyPr/>
          <a:lstStyle/>
          <a:p>
            <a:fld id="{3D22A013-4134-49B9-B9F7-E4B47A93AE03}" type="slidenum">
              <a:rPr lang="en-GB" smtClean="0"/>
              <a:pPr/>
              <a:t>14</a:t>
            </a:fld>
            <a:endParaRPr lang="en-GB"/>
          </a:p>
        </p:txBody>
      </p:sp>
      <p:sp>
        <p:nvSpPr>
          <p:cNvPr id="7" name="Content Placeholder 2">
            <a:extLst>
              <a:ext uri="{FF2B5EF4-FFF2-40B4-BE49-F238E27FC236}">
                <a16:creationId xmlns:a16="http://schemas.microsoft.com/office/drawing/2014/main" id="{E43EF994-E232-F1BB-F938-7F9D0CEC4565}"/>
              </a:ext>
            </a:extLst>
          </p:cNvPr>
          <p:cNvSpPr>
            <a:spLocks noGrp="1"/>
          </p:cNvSpPr>
          <p:nvPr>
            <p:ph idx="1"/>
          </p:nvPr>
        </p:nvSpPr>
        <p:spPr>
          <a:xfrm>
            <a:off x="467544" y="2192258"/>
            <a:ext cx="8536079" cy="4045053"/>
          </a:xfrm>
        </p:spPr>
        <p:txBody>
          <a:bodyPr/>
          <a:lstStyle/>
          <a:p>
            <a:pPr marL="342900" lvl="0" indent="-342900">
              <a:lnSpc>
                <a:spcPct val="107000"/>
              </a:lnSpc>
              <a:buFont typeface="+mj-lt"/>
              <a:buAutoNum type="arabicPeriod" startAt="6"/>
            </a:pPr>
            <a:r>
              <a:rPr lang="en-GB" sz="1800" kern="100" dirty="0">
                <a:effectLst/>
                <a:ea typeface="Aptos" panose="020B0004020202020204" pitchFamily="34" charset="0"/>
                <a:cs typeface="Times New Roman" panose="02020603050405020304" pitchFamily="18" charset="0"/>
              </a:rPr>
              <a:t>Hit F4 on the VDAS software to take the first reading. The surface static pressures at the locations in Table 1 will be recorded in Pressures 1-20 of the AFA6 Multi-Channel Pressure System section of the table (location 1 in Table 1 corresponds to channel 1, location 2 to channel 2, and so on). The upstream wall static pressure, which is also required to convert to pressure coefficient, is recorded in channel 31. Note that these are gauge pressures in units of kPa.</a:t>
            </a:r>
          </a:p>
          <a:p>
            <a:pPr marL="342900" lvl="0" indent="-342900">
              <a:lnSpc>
                <a:spcPct val="107000"/>
              </a:lnSpc>
              <a:buFont typeface="+mj-lt"/>
              <a:buAutoNum type="arabicPeriod" startAt="6"/>
            </a:pPr>
            <a:r>
              <a:rPr lang="en-GB" sz="1800" kern="100" dirty="0">
                <a:effectLst/>
                <a:ea typeface="Times New Roman" panose="02020603050405020304" pitchFamily="18" charset="0"/>
                <a:cs typeface="Times New Roman" panose="02020603050405020304" pitchFamily="18" charset="0"/>
              </a:rPr>
              <a:t>Repeat the experiment at different angles of attack, e.g. -6 degrees to 16 degrees in increments of 2 degrees, hitting F4 in the VDAS software to add a reading at each </a:t>
            </a:r>
            <a:r>
              <a:rPr lang="en-GB" sz="1800" kern="100" dirty="0" err="1">
                <a:effectLst/>
                <a:ea typeface="Times New Roman" panose="02020603050405020304" pitchFamily="18" charset="0"/>
                <a:cs typeface="Times New Roman" panose="02020603050405020304" pitchFamily="18" charset="0"/>
              </a:rPr>
              <a:t>AoA</a:t>
            </a:r>
            <a:r>
              <a:rPr lang="en-GB" sz="1800" kern="100" dirty="0">
                <a:effectLst/>
                <a:ea typeface="Times New Roman" panose="02020603050405020304" pitchFamily="18" charset="0"/>
                <a:cs typeface="Times New Roman" panose="02020603050405020304" pitchFamily="18" charset="0"/>
              </a:rPr>
              <a:t>.</a:t>
            </a:r>
            <a:endParaRPr lang="en-GB" sz="1800" kern="100" dirty="0">
              <a:effectLst/>
              <a:ea typeface="Aptos" panose="020B0004020202020204" pitchFamily="34" charset="0"/>
              <a:cs typeface="Times New Roman" panose="02020603050405020304" pitchFamily="18" charset="0"/>
            </a:endParaRPr>
          </a:p>
          <a:p>
            <a:pPr marL="342900" lvl="0" indent="-342900">
              <a:lnSpc>
                <a:spcPct val="107000"/>
              </a:lnSpc>
              <a:spcAft>
                <a:spcPts val="800"/>
              </a:spcAft>
              <a:buFont typeface="+mj-lt"/>
              <a:buAutoNum type="arabicPeriod" startAt="6"/>
            </a:pPr>
            <a:r>
              <a:rPr lang="en-GB" sz="1800" kern="100" dirty="0">
                <a:effectLst/>
                <a:ea typeface="Times New Roman" panose="02020603050405020304" pitchFamily="18" charset="0"/>
                <a:cs typeface="Times New Roman" panose="02020603050405020304" pitchFamily="18" charset="0"/>
              </a:rPr>
              <a:t>Export the results to an Excel spreadsheet using File -&gt; Export to Excel XLSX. Save the file. The demonstrator will upload it to Moodle, where it can be downloaded to begin the data analysis.</a:t>
            </a:r>
            <a:endParaRPr lang="en-GB" sz="1800" kern="100" dirty="0">
              <a:effectLst/>
              <a:ea typeface="Aptos" panose="020B0004020202020204" pitchFamily="34"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905110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Hints for Processing the Data</a:t>
            </a:r>
          </a:p>
        </p:txBody>
      </p:sp>
      <p:sp>
        <p:nvSpPr>
          <p:cNvPr id="4" name="Date Placeholder 3"/>
          <p:cNvSpPr>
            <a:spLocks noGrp="1"/>
          </p:cNvSpPr>
          <p:nvPr>
            <p:ph type="dt" sz="half" idx="10"/>
          </p:nvPr>
        </p:nvSpPr>
        <p:spPr>
          <a:xfrm>
            <a:off x="381000" y="6500192"/>
            <a:ext cx="1166664" cy="457200"/>
          </a:xfrm>
        </p:spPr>
        <p:txBody>
          <a:bodyPr/>
          <a:lstStyle/>
          <a:p>
            <a:pPr>
              <a:defRPr/>
            </a:pPr>
            <a:fld id="{A44AA55E-9869-429F-B50D-D409E650DBA6}" type="datetime1">
              <a:rPr lang="en-GB" smtClean="0"/>
              <a:t>28/01/2025</a:t>
            </a:fld>
            <a:endParaRPr lang="en-US" dirty="0"/>
          </a:p>
        </p:txBody>
      </p:sp>
      <p:sp>
        <p:nvSpPr>
          <p:cNvPr id="6" name="Slide Number Placeholder 5"/>
          <p:cNvSpPr>
            <a:spLocks noGrp="1"/>
          </p:cNvSpPr>
          <p:nvPr>
            <p:ph type="sldNum" sz="quarter" idx="12"/>
          </p:nvPr>
        </p:nvSpPr>
        <p:spPr>
          <a:xfrm>
            <a:off x="8100392" y="6500192"/>
            <a:ext cx="662608" cy="457200"/>
          </a:xfrm>
        </p:spPr>
        <p:txBody>
          <a:bodyPr/>
          <a:lstStyle/>
          <a:p>
            <a:fld id="{3D22A013-4134-49B9-B9F7-E4B47A93AE03}" type="slidenum">
              <a:rPr lang="en-GB" smtClean="0"/>
              <a:pPr/>
              <a:t>15</a:t>
            </a:fld>
            <a:endParaRPr lang="en-GB"/>
          </a:p>
        </p:txBody>
      </p:sp>
      <mc:AlternateContent xmlns:mc="http://schemas.openxmlformats.org/markup-compatibility/2006" xmlns:a14="http://schemas.microsoft.com/office/drawing/2010/main">
        <mc:Choice Requires="a14">
          <p:sp>
            <p:nvSpPr>
              <p:cNvPr id="7" name="Content Placeholder 2"/>
              <p:cNvSpPr>
                <a:spLocks noGrp="1"/>
              </p:cNvSpPr>
              <p:nvPr>
                <p:ph idx="1"/>
              </p:nvPr>
            </p:nvSpPr>
            <p:spPr>
              <a:xfrm>
                <a:off x="467544" y="2192258"/>
                <a:ext cx="8536079" cy="4045053"/>
              </a:xfrm>
            </p:spPr>
            <p:txBody>
              <a:bodyPr/>
              <a:lstStyle/>
              <a:p>
                <a:r>
                  <a:rPr lang="en-GB" sz="2200" dirty="0"/>
                  <a:t>For each angle of attack, use the pressures with the air density and velocity to find the coefficient of pressure at each tapping</a:t>
                </a:r>
              </a:p>
              <a:p>
                <a:r>
                  <a:rPr lang="en-GB" dirty="0"/>
                  <a:t>Create a chart of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𝑝</m:t>
                        </m:r>
                      </m:sub>
                    </m:sSub>
                  </m:oMath>
                </a14:m>
                <a:r>
                  <a:rPr lang="en-GB" dirty="0"/>
                  <a:t> against </a:t>
                </a:r>
                <a14:m>
                  <m:oMath xmlns:m="http://schemas.openxmlformats.org/officeDocument/2006/math">
                    <m:f>
                      <m:fPr>
                        <m:type m:val="lin"/>
                        <m:ctrlPr>
                          <a:rPr lang="en-GB" i="1" smtClean="0">
                            <a:latin typeface="Cambria Math" panose="02040503050406030204" pitchFamily="18" charset="0"/>
                          </a:rPr>
                        </m:ctrlPr>
                      </m:fPr>
                      <m:num>
                        <m:r>
                          <a:rPr lang="en-GB" b="0" i="1" smtClean="0">
                            <a:latin typeface="Cambria Math" panose="02040503050406030204" pitchFamily="18" charset="0"/>
                          </a:rPr>
                          <m:t>𝑥</m:t>
                        </m:r>
                      </m:num>
                      <m:den>
                        <m:r>
                          <a:rPr lang="en-GB" b="0" i="1" smtClean="0">
                            <a:latin typeface="Cambria Math" panose="02040503050406030204" pitchFamily="18" charset="0"/>
                          </a:rPr>
                          <m:t>𝑐</m:t>
                        </m:r>
                      </m:den>
                    </m:f>
                  </m:oMath>
                </a14:m>
                <a:r>
                  <a:rPr lang="en-GB" dirty="0"/>
                  <a:t> and find the area under the curves to calculate the coefficient of lift</a:t>
                </a:r>
              </a:p>
              <a:p>
                <a:pPr lvl="1"/>
                <a:r>
                  <a:rPr lang="en-GB" dirty="0"/>
                  <a:t>the pressures from VDAS are gauge pressures in kPa and care must be taken to convert to the correct units and format</a:t>
                </a:r>
              </a:p>
              <a:p>
                <a:pPr lvl="1"/>
                <a:r>
                  <a:rPr lang="en-GB" dirty="0"/>
                  <a:t>it is recommended that the results are entered into a suitable program and used to find the area under the curves using a trapezoidal method</a:t>
                </a:r>
              </a:p>
              <a:p>
                <a:pPr lvl="1"/>
                <a:r>
                  <a:rPr lang="en-GB" dirty="0"/>
                  <a:t>It is not necessary to present your raw data in the report and not necessary to plot all the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𝑝</m:t>
                        </m:r>
                      </m:sub>
                    </m:sSub>
                  </m:oMath>
                </a14:m>
                <a:r>
                  <a:rPr lang="en-GB" dirty="0"/>
                  <a:t> against </a:t>
                </a:r>
                <a14:m>
                  <m:oMath xmlns:m="http://schemas.openxmlformats.org/officeDocument/2006/math">
                    <m:f>
                      <m:fPr>
                        <m:type m:val="lin"/>
                        <m:ctrlPr>
                          <a:rPr lang="en-GB" i="1" smtClean="0">
                            <a:latin typeface="Cambria Math" panose="02040503050406030204" pitchFamily="18" charset="0"/>
                          </a:rPr>
                        </m:ctrlPr>
                      </m:fPr>
                      <m:num>
                        <m:r>
                          <a:rPr lang="en-GB" b="0" i="1" smtClean="0">
                            <a:latin typeface="Cambria Math" panose="02040503050406030204" pitchFamily="18" charset="0"/>
                          </a:rPr>
                          <m:t>𝑥</m:t>
                        </m:r>
                      </m:num>
                      <m:den>
                        <m:r>
                          <a:rPr lang="en-GB" b="0" i="1" smtClean="0">
                            <a:latin typeface="Cambria Math" panose="02040503050406030204" pitchFamily="18" charset="0"/>
                          </a:rPr>
                          <m:t>𝑐</m:t>
                        </m:r>
                      </m:den>
                    </m:f>
                  </m:oMath>
                </a14:m>
                <a:r>
                  <a:rPr lang="en-GB" dirty="0"/>
                  <a:t> plots</a:t>
                </a:r>
              </a:p>
            </p:txBody>
          </p:sp>
        </mc:Choice>
        <mc:Fallback xmlns="">
          <p:sp>
            <p:nvSpPr>
              <p:cNvPr id="7" name="Content Placeholder 2"/>
              <p:cNvSpPr>
                <a:spLocks noGrp="1" noRot="1" noChangeAspect="1" noMove="1" noResize="1" noEditPoints="1" noAdjustHandles="1" noChangeArrowheads="1" noChangeShapeType="1" noTextEdit="1"/>
              </p:cNvSpPr>
              <p:nvPr>
                <p:ph idx="1"/>
              </p:nvPr>
            </p:nvSpPr>
            <p:spPr>
              <a:xfrm>
                <a:off x="467544" y="2192258"/>
                <a:ext cx="8536079" cy="4045053"/>
              </a:xfrm>
              <a:blipFill>
                <a:blip r:embed="rId3"/>
                <a:stretch>
                  <a:fillRect l="-1000" t="-905" b="-14781"/>
                </a:stretch>
              </a:blipFill>
            </p:spPr>
            <p:txBody>
              <a:bodyPr/>
              <a:lstStyle/>
              <a:p>
                <a:r>
                  <a:rPr lang="en-GB">
                    <a:noFill/>
                  </a:rPr>
                  <a:t> </a:t>
                </a:r>
              </a:p>
            </p:txBody>
          </p:sp>
        </mc:Fallback>
      </mc:AlternateContent>
    </p:spTree>
    <p:extLst>
      <p:ext uri="{BB962C8B-B14F-4D97-AF65-F5344CB8AC3E}">
        <p14:creationId xmlns:p14="http://schemas.microsoft.com/office/powerpoint/2010/main" val="1146774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Hints for Processing the Data</a:t>
            </a:r>
          </a:p>
        </p:txBody>
      </p:sp>
      <p:sp>
        <p:nvSpPr>
          <p:cNvPr id="4" name="Date Placeholder 3"/>
          <p:cNvSpPr>
            <a:spLocks noGrp="1"/>
          </p:cNvSpPr>
          <p:nvPr>
            <p:ph type="dt" sz="half" idx="10"/>
          </p:nvPr>
        </p:nvSpPr>
        <p:spPr>
          <a:xfrm>
            <a:off x="381000" y="6500192"/>
            <a:ext cx="1166664" cy="457200"/>
          </a:xfrm>
        </p:spPr>
        <p:txBody>
          <a:bodyPr/>
          <a:lstStyle/>
          <a:p>
            <a:pPr>
              <a:defRPr/>
            </a:pPr>
            <a:fld id="{A44AA55E-9869-429F-B50D-D409E650DBA6}" type="datetime1">
              <a:rPr lang="en-GB" smtClean="0"/>
              <a:t>28/01/2025</a:t>
            </a:fld>
            <a:endParaRPr lang="en-US" dirty="0"/>
          </a:p>
        </p:txBody>
      </p:sp>
      <p:sp>
        <p:nvSpPr>
          <p:cNvPr id="6" name="Slide Number Placeholder 5"/>
          <p:cNvSpPr>
            <a:spLocks noGrp="1"/>
          </p:cNvSpPr>
          <p:nvPr>
            <p:ph type="sldNum" sz="quarter" idx="12"/>
          </p:nvPr>
        </p:nvSpPr>
        <p:spPr>
          <a:xfrm>
            <a:off x="8100392" y="6500192"/>
            <a:ext cx="662608" cy="457200"/>
          </a:xfrm>
        </p:spPr>
        <p:txBody>
          <a:bodyPr/>
          <a:lstStyle/>
          <a:p>
            <a:fld id="{3D22A013-4134-49B9-B9F7-E4B47A93AE03}" type="slidenum">
              <a:rPr lang="en-GB" smtClean="0"/>
              <a:pPr/>
              <a:t>16</a:t>
            </a:fld>
            <a:endParaRPr lang="en-GB"/>
          </a:p>
        </p:txBody>
      </p:sp>
      <mc:AlternateContent xmlns:mc="http://schemas.openxmlformats.org/markup-compatibility/2006" xmlns:a14="http://schemas.microsoft.com/office/drawing/2010/main">
        <mc:Choice Requires="a14">
          <p:sp>
            <p:nvSpPr>
              <p:cNvPr id="7" name="Content Placeholder 2"/>
              <p:cNvSpPr>
                <a:spLocks noGrp="1"/>
              </p:cNvSpPr>
              <p:nvPr>
                <p:ph idx="1"/>
              </p:nvPr>
            </p:nvSpPr>
            <p:spPr>
              <a:xfrm>
                <a:off x="467544" y="2192258"/>
                <a:ext cx="8536079" cy="4045053"/>
              </a:xfrm>
            </p:spPr>
            <p:txBody>
              <a:bodyPr/>
              <a:lstStyle/>
              <a:p>
                <a:r>
                  <a:rPr lang="en-GB" dirty="0"/>
                  <a:t>Once the lift coefficient for each angle of attack has been calculated, plot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𝐿</m:t>
                        </m:r>
                      </m:sub>
                    </m:sSub>
                  </m:oMath>
                </a14:m>
                <a:r>
                  <a:rPr lang="en-GB" dirty="0"/>
                  <a:t> against angle of attack </a:t>
                </a:r>
                <a14:m>
                  <m:oMath xmlns:m="http://schemas.openxmlformats.org/officeDocument/2006/math">
                    <m:r>
                      <a:rPr lang="en-GB" i="1" dirty="0" smtClean="0">
                        <a:latin typeface="Cambria Math" panose="02040503050406030204" pitchFamily="18" charset="0"/>
                      </a:rPr>
                      <m:t>𝛼</m:t>
                    </m:r>
                  </m:oMath>
                </a14:m>
                <a:endParaRPr lang="en-GB" dirty="0"/>
              </a:p>
              <a:p>
                <a:pPr lvl="1"/>
                <a:r>
                  <a:rPr lang="en-GB" dirty="0"/>
                  <a:t>Note that it is a symmetrical aerofoil and will produce zero lift at 0 agrees </a:t>
                </a:r>
                <a:r>
                  <a:rPr lang="en-GB" dirty="0" err="1"/>
                  <a:t>AoA</a:t>
                </a:r>
                <a:r>
                  <a:rPr lang="en-GB" dirty="0"/>
                  <a:t>, so it may be necessary to ‘shift’ the data along the x-axis</a:t>
                </a:r>
              </a:p>
              <a:p>
                <a:r>
                  <a:rPr lang="en-GB" dirty="0"/>
                  <a:t>Identify the stall angle</a:t>
                </a:r>
              </a:p>
              <a:p>
                <a:r>
                  <a:rPr lang="en-GB" dirty="0"/>
                  <a:t>Calculate the Reynolds number</a:t>
                </a:r>
              </a:p>
              <a:p>
                <a:pPr lvl="1"/>
                <a:r>
                  <a:rPr lang="en-GB" dirty="0"/>
                  <a:t>3 experimental measurements of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𝐿</m:t>
                        </m:r>
                      </m:sub>
                    </m:sSub>
                  </m:oMath>
                </a14:m>
                <a:r>
                  <a:rPr lang="en-GB" dirty="0"/>
                  <a:t> against </a:t>
                </a:r>
                <a14:m>
                  <m:oMath xmlns:m="http://schemas.openxmlformats.org/officeDocument/2006/math">
                    <m:r>
                      <a:rPr lang="en-GB" i="1" dirty="0" smtClean="0">
                        <a:latin typeface="Cambria Math" panose="02040503050406030204" pitchFamily="18" charset="0"/>
                      </a:rPr>
                      <m:t>𝛼</m:t>
                    </m:r>
                  </m:oMath>
                </a14:m>
                <a:r>
                  <a:rPr lang="en-GB" dirty="0"/>
                  <a:t> for a NACA 0012 are provided on Moodle</a:t>
                </a:r>
              </a:p>
              <a:p>
                <a:pPr lvl="1"/>
                <a:r>
                  <a:rPr lang="en-GB" dirty="0"/>
                  <a:t>choose the correct set of data (based on the Reynolds number) and compare it to your experimental data by plotting it on the same set of axes</a:t>
                </a:r>
              </a:p>
              <a:p>
                <a:endParaRPr lang="en-GB" dirty="0"/>
              </a:p>
              <a:p>
                <a:pPr marL="0" indent="0">
                  <a:buNone/>
                </a:pPr>
                <a:endParaRPr lang="en-GB" dirty="0"/>
              </a:p>
            </p:txBody>
          </p:sp>
        </mc:Choice>
        <mc:Fallback xmlns="">
          <p:sp>
            <p:nvSpPr>
              <p:cNvPr id="7" name="Content Placeholder 2"/>
              <p:cNvSpPr>
                <a:spLocks noGrp="1" noRot="1" noChangeAspect="1" noMove="1" noResize="1" noEditPoints="1" noAdjustHandles="1" noChangeArrowheads="1" noChangeShapeType="1" noTextEdit="1"/>
              </p:cNvSpPr>
              <p:nvPr>
                <p:ph idx="1"/>
              </p:nvPr>
            </p:nvSpPr>
            <p:spPr>
              <a:xfrm>
                <a:off x="467544" y="2192258"/>
                <a:ext cx="8536079" cy="4045053"/>
              </a:xfrm>
              <a:blipFill>
                <a:blip r:embed="rId3"/>
                <a:stretch>
                  <a:fillRect l="-1000" t="-1056" r="-1429" b="-9804"/>
                </a:stretch>
              </a:blipFill>
            </p:spPr>
            <p:txBody>
              <a:bodyPr/>
              <a:lstStyle/>
              <a:p>
                <a:r>
                  <a:rPr lang="en-GB">
                    <a:noFill/>
                  </a:rPr>
                  <a:t> </a:t>
                </a:r>
              </a:p>
            </p:txBody>
          </p:sp>
        </mc:Fallback>
      </mc:AlternateContent>
    </p:spTree>
    <p:extLst>
      <p:ext uri="{BB962C8B-B14F-4D97-AF65-F5344CB8AC3E}">
        <p14:creationId xmlns:p14="http://schemas.microsoft.com/office/powerpoint/2010/main" val="39356210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F195B-AEB7-E61C-4D31-4867D28F63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34BD67-6430-02DD-23BD-023424394EC8}"/>
              </a:ext>
            </a:extLst>
          </p:cNvPr>
          <p:cNvSpPr>
            <a:spLocks noGrp="1"/>
          </p:cNvSpPr>
          <p:nvPr>
            <p:ph type="title"/>
          </p:nvPr>
        </p:nvSpPr>
        <p:spPr/>
        <p:txBody>
          <a:bodyPr/>
          <a:lstStyle/>
          <a:p>
            <a:r>
              <a:rPr lang="en-GB" dirty="0"/>
              <a:t>Hints for Processing the Data</a:t>
            </a:r>
          </a:p>
        </p:txBody>
      </p:sp>
      <p:sp>
        <p:nvSpPr>
          <p:cNvPr id="4" name="Date Placeholder 3">
            <a:extLst>
              <a:ext uri="{FF2B5EF4-FFF2-40B4-BE49-F238E27FC236}">
                <a16:creationId xmlns:a16="http://schemas.microsoft.com/office/drawing/2014/main" id="{85207561-5BAD-297F-6D64-BCD24CA00650}"/>
              </a:ext>
            </a:extLst>
          </p:cNvPr>
          <p:cNvSpPr>
            <a:spLocks noGrp="1"/>
          </p:cNvSpPr>
          <p:nvPr>
            <p:ph type="dt" sz="half" idx="10"/>
          </p:nvPr>
        </p:nvSpPr>
        <p:spPr>
          <a:xfrm>
            <a:off x="381000" y="6500192"/>
            <a:ext cx="1166664" cy="457200"/>
          </a:xfrm>
        </p:spPr>
        <p:txBody>
          <a:bodyPr/>
          <a:lstStyle/>
          <a:p>
            <a:pPr>
              <a:defRPr/>
            </a:pPr>
            <a:fld id="{A44AA55E-9869-429F-B50D-D409E650DBA6}" type="datetime1">
              <a:rPr lang="en-GB" smtClean="0"/>
              <a:t>28/01/2025</a:t>
            </a:fld>
            <a:endParaRPr lang="en-US" dirty="0"/>
          </a:p>
        </p:txBody>
      </p:sp>
      <p:sp>
        <p:nvSpPr>
          <p:cNvPr id="6" name="Slide Number Placeholder 5">
            <a:extLst>
              <a:ext uri="{FF2B5EF4-FFF2-40B4-BE49-F238E27FC236}">
                <a16:creationId xmlns:a16="http://schemas.microsoft.com/office/drawing/2014/main" id="{26820A2A-AB9A-B7D7-DB73-09625FF577BE}"/>
              </a:ext>
            </a:extLst>
          </p:cNvPr>
          <p:cNvSpPr>
            <a:spLocks noGrp="1"/>
          </p:cNvSpPr>
          <p:nvPr>
            <p:ph type="sldNum" sz="quarter" idx="12"/>
          </p:nvPr>
        </p:nvSpPr>
        <p:spPr>
          <a:xfrm>
            <a:off x="8100392" y="6500192"/>
            <a:ext cx="662608" cy="457200"/>
          </a:xfrm>
        </p:spPr>
        <p:txBody>
          <a:bodyPr/>
          <a:lstStyle/>
          <a:p>
            <a:fld id="{3D22A013-4134-49B9-B9F7-E4B47A93AE03}" type="slidenum">
              <a:rPr lang="en-GB" smtClean="0"/>
              <a:pPr/>
              <a:t>17</a:t>
            </a:fld>
            <a:endParaRPr lang="en-GB"/>
          </a:p>
        </p:txBody>
      </p:sp>
      <p:sp>
        <p:nvSpPr>
          <p:cNvPr id="7" name="Content Placeholder 2">
            <a:extLst>
              <a:ext uri="{FF2B5EF4-FFF2-40B4-BE49-F238E27FC236}">
                <a16:creationId xmlns:a16="http://schemas.microsoft.com/office/drawing/2014/main" id="{1546B918-26B5-76BF-571C-7CB34F4543F6}"/>
              </a:ext>
            </a:extLst>
          </p:cNvPr>
          <p:cNvSpPr>
            <a:spLocks noGrp="1"/>
          </p:cNvSpPr>
          <p:nvPr>
            <p:ph idx="1"/>
          </p:nvPr>
        </p:nvSpPr>
        <p:spPr>
          <a:xfrm>
            <a:off x="467544" y="2192258"/>
            <a:ext cx="8536079" cy="4045053"/>
          </a:xfrm>
        </p:spPr>
        <p:txBody>
          <a:bodyPr/>
          <a:lstStyle/>
          <a:p>
            <a:r>
              <a:rPr lang="en-GB" dirty="0"/>
              <a:t>For three angles of attack, 0 degrees, pre-stall, and post-stall, draw the expected streamlines around the aerofoil and discuss them</a:t>
            </a:r>
          </a:p>
          <a:p>
            <a:r>
              <a:rPr lang="en-GB" dirty="0"/>
              <a:t>The drag force cannot be obtained from this experiment, but explain what happens to the drag coefficient of an aerofoil with varying incidence, making reference to the stall angle</a:t>
            </a:r>
          </a:p>
          <a:p>
            <a:endParaRPr lang="en-GB" dirty="0"/>
          </a:p>
          <a:p>
            <a:pPr marL="0" indent="0">
              <a:buNone/>
            </a:pPr>
            <a:endParaRPr lang="en-GB" dirty="0"/>
          </a:p>
        </p:txBody>
      </p:sp>
    </p:spTree>
    <p:extLst>
      <p:ext uri="{BB962C8B-B14F-4D97-AF65-F5344CB8AC3E}">
        <p14:creationId xmlns:p14="http://schemas.microsoft.com/office/powerpoint/2010/main" val="1846166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49AC0-0FCF-A17D-45C8-5627F6321D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0792D3-2A49-2FF7-89F1-1F0119E4591A}"/>
              </a:ext>
            </a:extLst>
          </p:cNvPr>
          <p:cNvSpPr>
            <a:spLocks noGrp="1"/>
          </p:cNvSpPr>
          <p:nvPr>
            <p:ph type="title"/>
          </p:nvPr>
        </p:nvSpPr>
        <p:spPr/>
        <p:txBody>
          <a:bodyPr/>
          <a:lstStyle/>
          <a:p>
            <a:r>
              <a:rPr lang="en-GB" dirty="0"/>
              <a:t>Hints for Processing the Data</a:t>
            </a:r>
          </a:p>
        </p:txBody>
      </p:sp>
      <p:sp>
        <p:nvSpPr>
          <p:cNvPr id="4" name="Date Placeholder 3">
            <a:extLst>
              <a:ext uri="{FF2B5EF4-FFF2-40B4-BE49-F238E27FC236}">
                <a16:creationId xmlns:a16="http://schemas.microsoft.com/office/drawing/2014/main" id="{22374225-E052-1B89-273A-DA82F4C6CC6C}"/>
              </a:ext>
            </a:extLst>
          </p:cNvPr>
          <p:cNvSpPr>
            <a:spLocks noGrp="1"/>
          </p:cNvSpPr>
          <p:nvPr>
            <p:ph type="dt" sz="half" idx="10"/>
          </p:nvPr>
        </p:nvSpPr>
        <p:spPr>
          <a:xfrm>
            <a:off x="381000" y="6500192"/>
            <a:ext cx="1166664" cy="457200"/>
          </a:xfrm>
        </p:spPr>
        <p:txBody>
          <a:bodyPr/>
          <a:lstStyle/>
          <a:p>
            <a:pPr>
              <a:defRPr/>
            </a:pPr>
            <a:fld id="{A44AA55E-9869-429F-B50D-D409E650DBA6}" type="datetime1">
              <a:rPr lang="en-GB" smtClean="0"/>
              <a:t>28/01/2025</a:t>
            </a:fld>
            <a:endParaRPr lang="en-US" dirty="0"/>
          </a:p>
        </p:txBody>
      </p:sp>
      <p:sp>
        <p:nvSpPr>
          <p:cNvPr id="6" name="Slide Number Placeholder 5">
            <a:extLst>
              <a:ext uri="{FF2B5EF4-FFF2-40B4-BE49-F238E27FC236}">
                <a16:creationId xmlns:a16="http://schemas.microsoft.com/office/drawing/2014/main" id="{32FF5F59-D86B-070E-8245-36E1758369AF}"/>
              </a:ext>
            </a:extLst>
          </p:cNvPr>
          <p:cNvSpPr>
            <a:spLocks noGrp="1"/>
          </p:cNvSpPr>
          <p:nvPr>
            <p:ph type="sldNum" sz="quarter" idx="12"/>
          </p:nvPr>
        </p:nvSpPr>
        <p:spPr>
          <a:xfrm>
            <a:off x="8100392" y="6500192"/>
            <a:ext cx="662608" cy="457200"/>
          </a:xfrm>
        </p:spPr>
        <p:txBody>
          <a:bodyPr/>
          <a:lstStyle/>
          <a:p>
            <a:fld id="{3D22A013-4134-49B9-B9F7-E4B47A93AE03}" type="slidenum">
              <a:rPr lang="en-GB" smtClean="0"/>
              <a:pPr/>
              <a:t>18</a:t>
            </a:fld>
            <a:endParaRPr lang="en-GB"/>
          </a:p>
        </p:txBody>
      </p:sp>
      <mc:AlternateContent xmlns:mc="http://schemas.openxmlformats.org/markup-compatibility/2006">
        <mc:Choice xmlns:a14="http://schemas.microsoft.com/office/drawing/2010/main" Requires="a14">
          <p:sp>
            <p:nvSpPr>
              <p:cNvPr id="7" name="Content Placeholder 2">
                <a:extLst>
                  <a:ext uri="{FF2B5EF4-FFF2-40B4-BE49-F238E27FC236}">
                    <a16:creationId xmlns:a16="http://schemas.microsoft.com/office/drawing/2014/main" id="{75F08199-0245-6E26-CFC3-DD0510D5E20E}"/>
                  </a:ext>
                </a:extLst>
              </p:cNvPr>
              <p:cNvSpPr>
                <a:spLocks noGrp="1"/>
              </p:cNvSpPr>
              <p:nvPr>
                <p:ph idx="1"/>
              </p:nvPr>
            </p:nvSpPr>
            <p:spPr>
              <a:xfrm>
                <a:off x="467544" y="2192258"/>
                <a:ext cx="8536079" cy="4045053"/>
              </a:xfrm>
            </p:spPr>
            <p:txBody>
              <a:bodyPr/>
              <a:lstStyle/>
              <a:p>
                <a:r>
                  <a:rPr lang="en-GB" b="1" dirty="0"/>
                  <a:t>IMPORTANT: </a:t>
                </a:r>
              </a:p>
              <a:p>
                <a:endParaRPr lang="en-GB" b="1" dirty="0"/>
              </a:p>
              <a:p>
                <a:r>
                  <a:rPr lang="en-GB" b="1" dirty="0"/>
                  <a:t>The readings from pressure </a:t>
                </a:r>
                <a:r>
                  <a:rPr lang="en-GB" b="1" dirty="0" err="1"/>
                  <a:t>tappings</a:t>
                </a:r>
                <a:r>
                  <a:rPr lang="en-GB" b="1" dirty="0"/>
                  <a:t> 8, 9 and 17 seem to be faulty</a:t>
                </a:r>
              </a:p>
              <a:p>
                <a:r>
                  <a:rPr lang="en-GB" b="1" dirty="0"/>
                  <a:t>For these ports, manually change the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𝒑</m:t>
                        </m:r>
                      </m:e>
                      <m:sub>
                        <m:r>
                          <a:rPr lang="en-GB" b="1" i="1" smtClean="0">
                            <a:latin typeface="Cambria Math" panose="02040503050406030204" pitchFamily="18" charset="0"/>
                          </a:rPr>
                          <m:t>𝒕</m:t>
                        </m:r>
                      </m:sub>
                    </m:sSub>
                  </m:oMath>
                </a14:m>
                <a:r>
                  <a:rPr lang="en-GB" b="1" dirty="0"/>
                  <a:t> values to an average of the port either side of it</a:t>
                </a:r>
              </a:p>
              <a:p>
                <a:pPr lvl="1"/>
                <a:r>
                  <a:rPr lang="en-GB" b="1" dirty="0"/>
                  <a:t>e.g. for port 9, use the average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𝒑</m:t>
                        </m:r>
                      </m:e>
                      <m:sub>
                        <m:r>
                          <a:rPr lang="en-GB" b="1" i="1" smtClean="0">
                            <a:latin typeface="Cambria Math" panose="02040503050406030204" pitchFamily="18" charset="0"/>
                          </a:rPr>
                          <m:t>𝒕</m:t>
                        </m:r>
                      </m:sub>
                    </m:sSub>
                  </m:oMath>
                </a14:m>
                <a:r>
                  <a:rPr lang="en-GB" b="1" dirty="0"/>
                  <a:t> value from ports 7 and 11</a:t>
                </a:r>
              </a:p>
              <a:p>
                <a:endParaRPr lang="en-GB" dirty="0"/>
              </a:p>
              <a:p>
                <a:pPr marL="0" indent="0">
                  <a:buNone/>
                </a:pPr>
                <a:endParaRPr lang="en-GB" dirty="0"/>
              </a:p>
            </p:txBody>
          </p:sp>
        </mc:Choice>
        <mc:Fallback>
          <p:sp>
            <p:nvSpPr>
              <p:cNvPr id="7" name="Content Placeholder 2">
                <a:extLst>
                  <a:ext uri="{FF2B5EF4-FFF2-40B4-BE49-F238E27FC236}">
                    <a16:creationId xmlns:a16="http://schemas.microsoft.com/office/drawing/2014/main" id="{75F08199-0245-6E26-CFC3-DD0510D5E20E}"/>
                  </a:ext>
                </a:extLst>
              </p:cNvPr>
              <p:cNvSpPr>
                <a:spLocks noGrp="1" noRot="1" noChangeAspect="1" noMove="1" noResize="1" noEditPoints="1" noAdjustHandles="1" noChangeArrowheads="1" noChangeShapeType="1" noTextEdit="1"/>
              </p:cNvSpPr>
              <p:nvPr>
                <p:ph idx="1"/>
              </p:nvPr>
            </p:nvSpPr>
            <p:spPr>
              <a:xfrm>
                <a:off x="467544" y="2192258"/>
                <a:ext cx="8536079" cy="4045053"/>
              </a:xfrm>
              <a:blipFill>
                <a:blip r:embed="rId3"/>
                <a:stretch>
                  <a:fillRect l="-1000" t="-1056" r="-643"/>
                </a:stretch>
              </a:blipFill>
            </p:spPr>
            <p:txBody>
              <a:bodyPr/>
              <a:lstStyle/>
              <a:p>
                <a:r>
                  <a:rPr lang="en-GB">
                    <a:noFill/>
                  </a:rPr>
                  <a:t> </a:t>
                </a:r>
              </a:p>
            </p:txBody>
          </p:sp>
        </mc:Fallback>
      </mc:AlternateContent>
    </p:spTree>
    <p:extLst>
      <p:ext uri="{BB962C8B-B14F-4D97-AF65-F5344CB8AC3E}">
        <p14:creationId xmlns:p14="http://schemas.microsoft.com/office/powerpoint/2010/main" val="2520593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Report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GB" dirty="0"/>
                  <a:t>Write up your experiment as a formal lab report</a:t>
                </a:r>
              </a:p>
              <a:p>
                <a:pPr lvl="1"/>
                <a:r>
                  <a:rPr lang="en-GB" dirty="0"/>
                  <a:t>Abstract that tells the reader what is in the report, the key methods used, and what the main findings are</a:t>
                </a:r>
              </a:p>
              <a:p>
                <a:pPr lvl="1"/>
                <a:r>
                  <a:rPr lang="en-GB" dirty="0"/>
                  <a:t>Introduction that explains the motivation, giving engineering context and societal important and impact, and introduces the theory required</a:t>
                </a:r>
              </a:p>
              <a:p>
                <a:pPr lvl="1"/>
                <a:r>
                  <a:rPr lang="en-GB" dirty="0"/>
                  <a:t>Methodology that explains the laboratory process and introduces the equations needed to analyse the data</a:t>
                </a:r>
              </a:p>
              <a:p>
                <a:pPr lvl="1"/>
                <a:r>
                  <a:rPr lang="en-GB" dirty="0"/>
                  <a:t>Results section showing and discussing the plots produced</a:t>
                </a:r>
              </a:p>
              <a:p>
                <a:pPr lvl="1"/>
                <a:r>
                  <a:rPr lang="en-GB" dirty="0"/>
                  <a:t>Conclusions</a:t>
                </a:r>
              </a:p>
              <a:p>
                <a:pPr lvl="1"/>
                <a:r>
                  <a:rPr lang="en-GB" dirty="0"/>
                  <a:t>References</a:t>
                </a:r>
              </a:p>
              <a:p>
                <a:pPr lvl="1"/>
                <a:r>
                  <a:rPr lang="en-GB" dirty="0"/>
                  <a:t>Appendix containing </a:t>
                </a:r>
                <a:r>
                  <a:rPr lang="en-GB" i="1" dirty="0"/>
                  <a:t>most</a:t>
                </a:r>
                <a:r>
                  <a:rPr lang="en-GB" dirty="0"/>
                  <a:t> of the </a:t>
                </a:r>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𝑝</m:t>
                        </m:r>
                      </m:sub>
                    </m:sSub>
                  </m:oMath>
                </a14:m>
                <a:r>
                  <a:rPr lang="en-GB" dirty="0"/>
                  <a:t> against </a:t>
                </a:r>
                <a14:m>
                  <m:oMath xmlns:m="http://schemas.openxmlformats.org/officeDocument/2006/math">
                    <m:f>
                      <m:fPr>
                        <m:type m:val="lin"/>
                        <m:ctrlPr>
                          <a:rPr lang="en-GB" i="1" smtClean="0">
                            <a:latin typeface="Cambria Math" panose="02040503050406030204" pitchFamily="18" charset="0"/>
                          </a:rPr>
                        </m:ctrlPr>
                      </m:fPr>
                      <m:num>
                        <m:r>
                          <a:rPr lang="en-GB" b="0" i="1" smtClean="0">
                            <a:latin typeface="Cambria Math" panose="02040503050406030204" pitchFamily="18" charset="0"/>
                          </a:rPr>
                          <m:t>𝑥</m:t>
                        </m:r>
                      </m:num>
                      <m:den>
                        <m:r>
                          <a:rPr lang="en-GB" b="0" i="1" smtClean="0">
                            <a:latin typeface="Cambria Math" panose="02040503050406030204" pitchFamily="18" charset="0"/>
                          </a:rPr>
                          <m:t>𝑐</m:t>
                        </m:r>
                      </m:den>
                    </m:f>
                  </m:oMath>
                </a14:m>
                <a:r>
                  <a:rPr lang="en-GB" dirty="0"/>
                  <a:t> plots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18" t="-1099" r="-1527" b="-27786"/>
                </a:stretch>
              </a:blipFill>
            </p:spPr>
            <p:txBody>
              <a:bodyPr/>
              <a:lstStyle/>
              <a:p>
                <a:r>
                  <a:rPr lang="en-GB">
                    <a:noFill/>
                  </a:rPr>
                  <a:t> </a:t>
                </a:r>
              </a:p>
            </p:txBody>
          </p:sp>
        </mc:Fallback>
      </mc:AlternateContent>
      <p:sp>
        <p:nvSpPr>
          <p:cNvPr id="4" name="Date Placeholder 3"/>
          <p:cNvSpPr>
            <a:spLocks noGrp="1"/>
          </p:cNvSpPr>
          <p:nvPr>
            <p:ph type="dt" sz="half" idx="10"/>
          </p:nvPr>
        </p:nvSpPr>
        <p:spPr>
          <a:xfrm>
            <a:off x="381000" y="6500192"/>
            <a:ext cx="1166664" cy="457200"/>
          </a:xfrm>
        </p:spPr>
        <p:txBody>
          <a:bodyPr/>
          <a:lstStyle/>
          <a:p>
            <a:pPr>
              <a:defRPr/>
            </a:pPr>
            <a:fld id="{2DC2EDCE-582B-491A-BBF7-05B66BE3E3A5}" type="datetime1">
              <a:rPr lang="en-GB" smtClean="0"/>
              <a:t>28/01/2025</a:t>
            </a:fld>
            <a:endParaRPr lang="en-US" dirty="0"/>
          </a:p>
        </p:txBody>
      </p:sp>
      <p:sp>
        <p:nvSpPr>
          <p:cNvPr id="6" name="Slide Number Placeholder 5"/>
          <p:cNvSpPr>
            <a:spLocks noGrp="1"/>
          </p:cNvSpPr>
          <p:nvPr>
            <p:ph type="sldNum" sz="quarter" idx="12"/>
          </p:nvPr>
        </p:nvSpPr>
        <p:spPr>
          <a:xfrm>
            <a:off x="8100392" y="6500192"/>
            <a:ext cx="662608" cy="457200"/>
          </a:xfrm>
        </p:spPr>
        <p:txBody>
          <a:bodyPr/>
          <a:lstStyle/>
          <a:p>
            <a:fld id="{3D22A013-4134-49B9-B9F7-E4B47A93AE03}" type="slidenum">
              <a:rPr lang="en-GB" smtClean="0"/>
              <a:pPr/>
              <a:t>19</a:t>
            </a:fld>
            <a:endParaRPr lang="en-GB"/>
          </a:p>
        </p:txBody>
      </p:sp>
    </p:spTree>
    <p:extLst>
      <p:ext uri="{BB962C8B-B14F-4D97-AF65-F5344CB8AC3E}">
        <p14:creationId xmlns:p14="http://schemas.microsoft.com/office/powerpoint/2010/main" val="3941892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Academic Details</a:t>
            </a:r>
          </a:p>
        </p:txBody>
      </p:sp>
      <p:sp>
        <p:nvSpPr>
          <p:cNvPr id="3" name="Content Placeholder 2"/>
          <p:cNvSpPr>
            <a:spLocks noGrp="1"/>
          </p:cNvSpPr>
          <p:nvPr>
            <p:ph idx="1"/>
          </p:nvPr>
        </p:nvSpPr>
        <p:spPr/>
        <p:txBody>
          <a:bodyPr/>
          <a:lstStyle/>
          <a:p>
            <a:r>
              <a:rPr lang="en-GB" dirty="0"/>
              <a:t>Senior Lecturer in Aerospace Engineering</a:t>
            </a:r>
          </a:p>
          <a:p>
            <a:r>
              <a:rPr lang="en-GB" dirty="0"/>
              <a:t>Email: </a:t>
            </a:r>
            <a:r>
              <a:rPr lang="en-GB" dirty="0">
                <a:hlinkClick r:id="rId3"/>
              </a:rPr>
              <a:t>craig.white.2@glasgow.ac.uk</a:t>
            </a:r>
            <a:endParaRPr lang="en-GB" dirty="0"/>
          </a:p>
          <a:p>
            <a:pPr marL="0" indent="0">
              <a:buNone/>
            </a:pPr>
            <a:endParaRPr lang="en-GB" dirty="0"/>
          </a:p>
        </p:txBody>
      </p:sp>
      <p:sp>
        <p:nvSpPr>
          <p:cNvPr id="4" name="Date Placeholder 3"/>
          <p:cNvSpPr>
            <a:spLocks noGrp="1"/>
          </p:cNvSpPr>
          <p:nvPr>
            <p:ph type="dt" sz="half" idx="10"/>
          </p:nvPr>
        </p:nvSpPr>
        <p:spPr>
          <a:xfrm>
            <a:off x="381000" y="6500192"/>
            <a:ext cx="1166664" cy="457200"/>
          </a:xfrm>
        </p:spPr>
        <p:txBody>
          <a:bodyPr/>
          <a:lstStyle/>
          <a:p>
            <a:pPr>
              <a:defRPr/>
            </a:pPr>
            <a:fld id="{0FDD488D-4B18-4829-A3B9-35F4FD296E92}" type="datetime1">
              <a:rPr lang="en-GB" smtClean="0"/>
              <a:t>28/01/2025</a:t>
            </a:fld>
            <a:endParaRPr lang="en-US" dirty="0"/>
          </a:p>
        </p:txBody>
      </p:sp>
      <p:sp>
        <p:nvSpPr>
          <p:cNvPr id="6" name="Slide Number Placeholder 5"/>
          <p:cNvSpPr>
            <a:spLocks noGrp="1"/>
          </p:cNvSpPr>
          <p:nvPr>
            <p:ph type="sldNum" sz="quarter" idx="12"/>
          </p:nvPr>
        </p:nvSpPr>
        <p:spPr>
          <a:xfrm>
            <a:off x="8100392" y="6500192"/>
            <a:ext cx="662608" cy="457200"/>
          </a:xfrm>
        </p:spPr>
        <p:txBody>
          <a:bodyPr/>
          <a:lstStyle/>
          <a:p>
            <a:fld id="{3D22A013-4134-49B9-B9F7-E4B47A93AE03}" type="slidenum">
              <a:rPr lang="en-GB" smtClean="0"/>
              <a:pPr/>
              <a:t>2</a:t>
            </a:fld>
            <a:endParaRPr lang="en-GB"/>
          </a:p>
        </p:txBody>
      </p:sp>
    </p:spTree>
    <p:extLst>
      <p:ext uri="{BB962C8B-B14F-4D97-AF65-F5344CB8AC3E}">
        <p14:creationId xmlns:p14="http://schemas.microsoft.com/office/powerpoint/2010/main" val="3427762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8DD64-69CD-ED74-4BA0-9DF2736159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9F7EA-48D1-BE35-73CD-D2E0ED385E26}"/>
              </a:ext>
            </a:extLst>
          </p:cNvPr>
          <p:cNvSpPr>
            <a:spLocks noGrp="1"/>
          </p:cNvSpPr>
          <p:nvPr>
            <p:ph type="title"/>
          </p:nvPr>
        </p:nvSpPr>
        <p:spPr/>
        <p:txBody>
          <a:bodyPr/>
          <a:lstStyle/>
          <a:p>
            <a:r>
              <a:rPr lang="en-GB" dirty="0"/>
              <a:t>Lab Report</a:t>
            </a:r>
          </a:p>
        </p:txBody>
      </p:sp>
      <p:sp>
        <p:nvSpPr>
          <p:cNvPr id="3" name="Content Placeholder 2">
            <a:extLst>
              <a:ext uri="{FF2B5EF4-FFF2-40B4-BE49-F238E27FC236}">
                <a16:creationId xmlns:a16="http://schemas.microsoft.com/office/drawing/2014/main" id="{8CCB3D51-635A-4770-43C9-0DAFC2C8A59A}"/>
              </a:ext>
            </a:extLst>
          </p:cNvPr>
          <p:cNvSpPr>
            <a:spLocks noGrp="1"/>
          </p:cNvSpPr>
          <p:nvPr>
            <p:ph idx="1"/>
          </p:nvPr>
        </p:nvSpPr>
        <p:spPr/>
        <p:txBody>
          <a:bodyPr/>
          <a:lstStyle/>
          <a:p>
            <a:r>
              <a:rPr lang="en-GB" dirty="0"/>
              <a:t>Information on writing a lab report is included on Moodle under the Aero lab section</a:t>
            </a:r>
          </a:p>
          <a:p>
            <a:r>
              <a:rPr lang="en-GB" b="1" dirty="0"/>
              <a:t>Maximum 8 sides of A4 (including figures and references, but not including Appendix)</a:t>
            </a:r>
          </a:p>
          <a:p>
            <a:pPr lvl="1"/>
            <a:r>
              <a:rPr lang="en-GB" dirty="0"/>
              <a:t>Moodle submission, no need for title pages</a:t>
            </a:r>
          </a:p>
          <a:p>
            <a:r>
              <a:rPr lang="en-GB" dirty="0"/>
              <a:t>Assessment is based on </a:t>
            </a:r>
            <a:r>
              <a:rPr lang="en-GB" i="1" dirty="0"/>
              <a:t>report presentation</a:t>
            </a:r>
            <a:r>
              <a:rPr lang="en-GB" dirty="0"/>
              <a:t> as well as </a:t>
            </a:r>
            <a:r>
              <a:rPr lang="en-GB" i="1" dirty="0"/>
              <a:t>technical content</a:t>
            </a:r>
          </a:p>
          <a:p>
            <a:r>
              <a:rPr lang="en-GB" b="1" dirty="0"/>
              <a:t>Use figure captions and numbers, refer to figures by their numbers in the text</a:t>
            </a:r>
          </a:p>
          <a:p>
            <a:endParaRPr lang="en-GB" dirty="0"/>
          </a:p>
          <a:p>
            <a:endParaRPr lang="en-GB" dirty="0"/>
          </a:p>
        </p:txBody>
      </p:sp>
      <p:sp>
        <p:nvSpPr>
          <p:cNvPr id="4" name="Date Placeholder 3">
            <a:extLst>
              <a:ext uri="{FF2B5EF4-FFF2-40B4-BE49-F238E27FC236}">
                <a16:creationId xmlns:a16="http://schemas.microsoft.com/office/drawing/2014/main" id="{86AE95E4-79FB-7245-BB2A-F9CC6E79C931}"/>
              </a:ext>
            </a:extLst>
          </p:cNvPr>
          <p:cNvSpPr>
            <a:spLocks noGrp="1"/>
          </p:cNvSpPr>
          <p:nvPr>
            <p:ph type="dt" sz="half" idx="10"/>
          </p:nvPr>
        </p:nvSpPr>
        <p:spPr>
          <a:xfrm>
            <a:off x="381000" y="6500192"/>
            <a:ext cx="1166664" cy="457200"/>
          </a:xfrm>
        </p:spPr>
        <p:txBody>
          <a:bodyPr/>
          <a:lstStyle/>
          <a:p>
            <a:pPr>
              <a:defRPr/>
            </a:pPr>
            <a:fld id="{2DC2EDCE-582B-491A-BBF7-05B66BE3E3A5}" type="datetime1">
              <a:rPr lang="en-GB" smtClean="0"/>
              <a:t>28/01/2025</a:t>
            </a:fld>
            <a:endParaRPr lang="en-US" dirty="0"/>
          </a:p>
        </p:txBody>
      </p:sp>
      <p:sp>
        <p:nvSpPr>
          <p:cNvPr id="6" name="Slide Number Placeholder 5">
            <a:extLst>
              <a:ext uri="{FF2B5EF4-FFF2-40B4-BE49-F238E27FC236}">
                <a16:creationId xmlns:a16="http://schemas.microsoft.com/office/drawing/2014/main" id="{D87CF0E4-3AFB-BBCF-86A4-598A6CC26DB9}"/>
              </a:ext>
            </a:extLst>
          </p:cNvPr>
          <p:cNvSpPr>
            <a:spLocks noGrp="1"/>
          </p:cNvSpPr>
          <p:nvPr>
            <p:ph type="sldNum" sz="quarter" idx="12"/>
          </p:nvPr>
        </p:nvSpPr>
        <p:spPr>
          <a:xfrm>
            <a:off x="8100392" y="6500192"/>
            <a:ext cx="662608" cy="457200"/>
          </a:xfrm>
        </p:spPr>
        <p:txBody>
          <a:bodyPr/>
          <a:lstStyle/>
          <a:p>
            <a:fld id="{3D22A013-4134-49B9-B9F7-E4B47A93AE03}" type="slidenum">
              <a:rPr lang="en-GB" smtClean="0"/>
              <a:pPr/>
              <a:t>20</a:t>
            </a:fld>
            <a:endParaRPr lang="en-GB"/>
          </a:p>
        </p:txBody>
      </p:sp>
    </p:spTree>
    <p:extLst>
      <p:ext uri="{BB962C8B-B14F-4D97-AF65-F5344CB8AC3E}">
        <p14:creationId xmlns:p14="http://schemas.microsoft.com/office/powerpoint/2010/main" val="539672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Report Submission</a:t>
            </a:r>
          </a:p>
        </p:txBody>
      </p:sp>
      <p:sp>
        <p:nvSpPr>
          <p:cNvPr id="3" name="Content Placeholder 2"/>
          <p:cNvSpPr>
            <a:spLocks noGrp="1"/>
          </p:cNvSpPr>
          <p:nvPr>
            <p:ph idx="1"/>
          </p:nvPr>
        </p:nvSpPr>
        <p:spPr/>
        <p:txBody>
          <a:bodyPr/>
          <a:lstStyle/>
          <a:p>
            <a:r>
              <a:rPr lang="en-GB" dirty="0"/>
              <a:t>Plot titles are not required, your captions should be descriptive enough to help readers understand what the figure shows</a:t>
            </a:r>
          </a:p>
          <a:p>
            <a:r>
              <a:rPr lang="en-GB" dirty="0"/>
              <a:t>Due 2 weeks after your individual lab session, but can be uploaded to Moodle any time before then</a:t>
            </a:r>
          </a:p>
          <a:p>
            <a:endParaRPr lang="en-GB" dirty="0"/>
          </a:p>
        </p:txBody>
      </p:sp>
      <p:sp>
        <p:nvSpPr>
          <p:cNvPr id="4" name="Date Placeholder 3"/>
          <p:cNvSpPr>
            <a:spLocks noGrp="1"/>
          </p:cNvSpPr>
          <p:nvPr>
            <p:ph type="dt" sz="half" idx="10"/>
          </p:nvPr>
        </p:nvSpPr>
        <p:spPr>
          <a:xfrm>
            <a:off x="381000" y="6500192"/>
            <a:ext cx="1166664" cy="457200"/>
          </a:xfrm>
        </p:spPr>
        <p:txBody>
          <a:bodyPr/>
          <a:lstStyle/>
          <a:p>
            <a:pPr>
              <a:defRPr/>
            </a:pPr>
            <a:fld id="{2DC2EDCE-582B-491A-BBF7-05B66BE3E3A5}" type="datetime1">
              <a:rPr lang="en-GB" smtClean="0"/>
              <a:t>28/01/2025</a:t>
            </a:fld>
            <a:endParaRPr lang="en-US" dirty="0"/>
          </a:p>
        </p:txBody>
      </p:sp>
      <p:sp>
        <p:nvSpPr>
          <p:cNvPr id="6" name="Slide Number Placeholder 5"/>
          <p:cNvSpPr>
            <a:spLocks noGrp="1"/>
          </p:cNvSpPr>
          <p:nvPr>
            <p:ph type="sldNum" sz="quarter" idx="12"/>
          </p:nvPr>
        </p:nvSpPr>
        <p:spPr>
          <a:xfrm>
            <a:off x="8100392" y="6500192"/>
            <a:ext cx="662608" cy="457200"/>
          </a:xfrm>
        </p:spPr>
        <p:txBody>
          <a:bodyPr/>
          <a:lstStyle/>
          <a:p>
            <a:fld id="{3D22A013-4134-49B9-B9F7-E4B47A93AE03}" type="slidenum">
              <a:rPr lang="en-GB" smtClean="0"/>
              <a:pPr/>
              <a:t>21</a:t>
            </a:fld>
            <a:endParaRPr lang="en-GB"/>
          </a:p>
        </p:txBody>
      </p:sp>
    </p:spTree>
    <p:extLst>
      <p:ext uri="{BB962C8B-B14F-4D97-AF65-F5344CB8AC3E}">
        <p14:creationId xmlns:p14="http://schemas.microsoft.com/office/powerpoint/2010/main" val="1701889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Lab Aims</a:t>
            </a:r>
          </a:p>
        </p:txBody>
      </p:sp>
      <p:sp>
        <p:nvSpPr>
          <p:cNvPr id="4" name="Date Placeholder 3"/>
          <p:cNvSpPr>
            <a:spLocks noGrp="1"/>
          </p:cNvSpPr>
          <p:nvPr>
            <p:ph type="dt" sz="half" idx="10"/>
          </p:nvPr>
        </p:nvSpPr>
        <p:spPr>
          <a:xfrm>
            <a:off x="381000" y="6500192"/>
            <a:ext cx="1166664" cy="457200"/>
          </a:xfrm>
        </p:spPr>
        <p:txBody>
          <a:bodyPr/>
          <a:lstStyle/>
          <a:p>
            <a:pPr>
              <a:defRPr/>
            </a:pPr>
            <a:fld id="{A44AA55E-9869-429F-B50D-D409E650DBA6}" type="datetime1">
              <a:rPr lang="en-GB" smtClean="0"/>
              <a:t>28/01/2025</a:t>
            </a:fld>
            <a:endParaRPr lang="en-US" dirty="0"/>
          </a:p>
        </p:txBody>
      </p:sp>
      <p:sp>
        <p:nvSpPr>
          <p:cNvPr id="6" name="Slide Number Placeholder 5"/>
          <p:cNvSpPr>
            <a:spLocks noGrp="1"/>
          </p:cNvSpPr>
          <p:nvPr>
            <p:ph type="sldNum" sz="quarter" idx="12"/>
          </p:nvPr>
        </p:nvSpPr>
        <p:spPr>
          <a:xfrm>
            <a:off x="8100392" y="6500192"/>
            <a:ext cx="662608" cy="457200"/>
          </a:xfrm>
        </p:spPr>
        <p:txBody>
          <a:bodyPr/>
          <a:lstStyle/>
          <a:p>
            <a:fld id="{3D22A013-4134-49B9-B9F7-E4B47A93AE03}" type="slidenum">
              <a:rPr lang="en-GB" smtClean="0"/>
              <a:pPr/>
              <a:t>3</a:t>
            </a:fld>
            <a:endParaRPr lang="en-GB"/>
          </a:p>
        </p:txBody>
      </p:sp>
      <p:sp>
        <p:nvSpPr>
          <p:cNvPr id="7" name="Content Placeholder 2">
            <a:extLst>
              <a:ext uri="{FF2B5EF4-FFF2-40B4-BE49-F238E27FC236}">
                <a16:creationId xmlns:a16="http://schemas.microsoft.com/office/drawing/2014/main" id="{0AFA5437-8E98-07EB-1802-77A3DE1C8BAC}"/>
              </a:ext>
            </a:extLst>
          </p:cNvPr>
          <p:cNvSpPr>
            <a:spLocks noGrp="1"/>
          </p:cNvSpPr>
          <p:nvPr>
            <p:ph idx="1"/>
          </p:nvPr>
        </p:nvSpPr>
        <p:spPr>
          <a:xfrm>
            <a:off x="349394" y="2322461"/>
            <a:ext cx="8111037" cy="3886200"/>
          </a:xfrm>
        </p:spPr>
        <p:txBody>
          <a:bodyPr/>
          <a:lstStyle/>
          <a:p>
            <a:pPr marL="342900" lvl="0" indent="-342900">
              <a:lnSpc>
                <a:spcPct val="107000"/>
              </a:lnSpc>
              <a:spcAft>
                <a:spcPts val="800"/>
              </a:spcAft>
              <a:buFont typeface="Aptos" panose="020B0004020202020204" pitchFamily="34" charset="0"/>
              <a:buChar char="•"/>
            </a:pPr>
            <a:r>
              <a:rPr lang="en-GB" kern="100" dirty="0">
                <a:effectLst/>
                <a:ea typeface="Aptos" panose="020B0004020202020204" pitchFamily="34" charset="0"/>
                <a:cs typeface="Times New Roman" panose="02020603050405020304" pitchFamily="18" charset="0"/>
              </a:rPr>
              <a:t>Learn how the pressure distribution around an aerofoil changes will angle of attack</a:t>
            </a:r>
          </a:p>
          <a:p>
            <a:r>
              <a:rPr lang="en-GB" kern="100" dirty="0">
                <a:effectLst/>
                <a:ea typeface="Aptos" panose="020B0004020202020204" pitchFamily="34" charset="0"/>
                <a:cs typeface="Times New Roman" panose="02020603050405020304" pitchFamily="18" charset="0"/>
              </a:rPr>
              <a:t>Understand the relationship between various aerodynamic parameters, i.e. lift and drag, with angle of attack</a:t>
            </a:r>
          </a:p>
          <a:p>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p:txBody>
      </p:sp>
    </p:spTree>
    <p:extLst>
      <p:ext uri="{BB962C8B-B14F-4D97-AF65-F5344CB8AC3E}">
        <p14:creationId xmlns:p14="http://schemas.microsoft.com/office/powerpoint/2010/main" val="4161620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Windtunnel</a:t>
            </a:r>
            <a:endParaRPr lang="en-GB" dirty="0"/>
          </a:p>
        </p:txBody>
      </p:sp>
      <p:sp>
        <p:nvSpPr>
          <p:cNvPr id="4" name="Date Placeholder 3"/>
          <p:cNvSpPr>
            <a:spLocks noGrp="1"/>
          </p:cNvSpPr>
          <p:nvPr>
            <p:ph type="dt" sz="half" idx="10"/>
          </p:nvPr>
        </p:nvSpPr>
        <p:spPr>
          <a:xfrm>
            <a:off x="381000" y="6500192"/>
            <a:ext cx="1166664" cy="457200"/>
          </a:xfrm>
        </p:spPr>
        <p:txBody>
          <a:bodyPr/>
          <a:lstStyle/>
          <a:p>
            <a:pPr>
              <a:defRPr/>
            </a:pPr>
            <a:fld id="{A44AA55E-9869-429F-B50D-D409E650DBA6}" type="datetime1">
              <a:rPr lang="en-GB" smtClean="0"/>
              <a:t>28/01/2025</a:t>
            </a:fld>
            <a:endParaRPr lang="en-US" dirty="0"/>
          </a:p>
        </p:txBody>
      </p:sp>
      <p:sp>
        <p:nvSpPr>
          <p:cNvPr id="6" name="Slide Number Placeholder 5"/>
          <p:cNvSpPr>
            <a:spLocks noGrp="1"/>
          </p:cNvSpPr>
          <p:nvPr>
            <p:ph type="sldNum" sz="quarter" idx="12"/>
          </p:nvPr>
        </p:nvSpPr>
        <p:spPr>
          <a:xfrm>
            <a:off x="8100392" y="6500192"/>
            <a:ext cx="662608" cy="457200"/>
          </a:xfrm>
        </p:spPr>
        <p:txBody>
          <a:bodyPr/>
          <a:lstStyle/>
          <a:p>
            <a:fld id="{3D22A013-4134-49B9-B9F7-E4B47A93AE03}" type="slidenum">
              <a:rPr lang="en-GB" smtClean="0"/>
              <a:pPr/>
              <a:t>4</a:t>
            </a:fld>
            <a:endParaRPr lang="en-GB"/>
          </a:p>
        </p:txBody>
      </p:sp>
      <p:sp>
        <p:nvSpPr>
          <p:cNvPr id="7" name="Content Placeholder 2"/>
          <p:cNvSpPr>
            <a:spLocks noGrp="1"/>
          </p:cNvSpPr>
          <p:nvPr>
            <p:ph idx="1"/>
          </p:nvPr>
        </p:nvSpPr>
        <p:spPr>
          <a:xfrm>
            <a:off x="349395" y="2322461"/>
            <a:ext cx="4118992" cy="3886200"/>
          </a:xfrm>
        </p:spPr>
        <p:txBody>
          <a:bodyPr/>
          <a:lstStyle/>
          <a:p>
            <a:r>
              <a:rPr lang="en-GB" dirty="0" err="1"/>
              <a:t>Tecquipment</a:t>
            </a:r>
            <a:r>
              <a:rPr lang="en-GB" dirty="0"/>
              <a:t> AF1450 subsonic wind tunnel </a:t>
            </a:r>
          </a:p>
          <a:p>
            <a:pPr lvl="1"/>
            <a:r>
              <a:rPr lang="en-GB" dirty="0"/>
              <a:t>450 mm x 450 mm x 1000 mm working section</a:t>
            </a:r>
          </a:p>
          <a:p>
            <a:r>
              <a:rPr lang="en-GB" dirty="0"/>
              <a:t>Air drawn through the working section by a fan at the discharge end of the tunnel</a:t>
            </a:r>
          </a:p>
        </p:txBody>
      </p:sp>
      <p:pic>
        <p:nvPicPr>
          <p:cNvPr id="3" name="Picture 2" descr="A large white machine on wheels&#10;&#10;Description automatically generated">
            <a:extLst>
              <a:ext uri="{FF2B5EF4-FFF2-40B4-BE49-F238E27FC236}">
                <a16:creationId xmlns:a16="http://schemas.microsoft.com/office/drawing/2014/main" id="{7FFF65BB-53F3-6DF8-2072-27D13D8204B5}"/>
              </a:ext>
            </a:extLst>
          </p:cNvPr>
          <p:cNvPicPr>
            <a:picLocks noChangeAspect="1"/>
          </p:cNvPicPr>
          <p:nvPr/>
        </p:nvPicPr>
        <p:blipFill>
          <a:blip r:embed="rId3"/>
          <a:stretch>
            <a:fillRect/>
          </a:stretch>
        </p:blipFill>
        <p:spPr>
          <a:xfrm>
            <a:off x="4452239" y="2578100"/>
            <a:ext cx="3971925" cy="2832100"/>
          </a:xfrm>
          <a:prstGeom prst="rect">
            <a:avLst/>
          </a:prstGeom>
        </p:spPr>
      </p:pic>
    </p:spTree>
    <p:extLst>
      <p:ext uri="{BB962C8B-B14F-4D97-AF65-F5344CB8AC3E}">
        <p14:creationId xmlns:p14="http://schemas.microsoft.com/office/powerpoint/2010/main" val="4057630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1A62F-F22C-122D-D666-FB7C48467E27}"/>
            </a:ext>
          </a:extLst>
        </p:cNvPr>
        <p:cNvGrpSpPr/>
        <p:nvPr/>
      </p:nvGrpSpPr>
      <p:grpSpPr>
        <a:xfrm>
          <a:off x="0" y="0"/>
          <a:ext cx="0" cy="0"/>
          <a:chOff x="0" y="0"/>
          <a:chExt cx="0" cy="0"/>
        </a:xfrm>
      </p:grpSpPr>
      <p:pic>
        <p:nvPicPr>
          <p:cNvPr id="5" name="Picture 4" descr="A close-up of a machine&#10;&#10;Description automatically generated">
            <a:extLst>
              <a:ext uri="{FF2B5EF4-FFF2-40B4-BE49-F238E27FC236}">
                <a16:creationId xmlns:a16="http://schemas.microsoft.com/office/drawing/2014/main" id="{B267308E-E6C0-1ABC-D999-75B5CD5B7E53}"/>
              </a:ext>
            </a:extLst>
          </p:cNvPr>
          <p:cNvPicPr>
            <a:picLocks noChangeAspect="1"/>
          </p:cNvPicPr>
          <p:nvPr/>
        </p:nvPicPr>
        <p:blipFill>
          <a:blip r:embed="rId3"/>
          <a:stretch>
            <a:fillRect/>
          </a:stretch>
        </p:blipFill>
        <p:spPr>
          <a:xfrm>
            <a:off x="3838575" y="2328536"/>
            <a:ext cx="5305425" cy="2955925"/>
          </a:xfrm>
          <a:prstGeom prst="rect">
            <a:avLst/>
          </a:prstGeom>
        </p:spPr>
      </p:pic>
      <p:sp>
        <p:nvSpPr>
          <p:cNvPr id="2" name="Title 1">
            <a:extLst>
              <a:ext uri="{FF2B5EF4-FFF2-40B4-BE49-F238E27FC236}">
                <a16:creationId xmlns:a16="http://schemas.microsoft.com/office/drawing/2014/main" id="{C72A518D-1B91-EBEE-A6EA-C9F5E0356A60}"/>
              </a:ext>
            </a:extLst>
          </p:cNvPr>
          <p:cNvSpPr>
            <a:spLocks noGrp="1"/>
          </p:cNvSpPr>
          <p:nvPr>
            <p:ph type="title"/>
          </p:nvPr>
        </p:nvSpPr>
        <p:spPr/>
        <p:txBody>
          <a:bodyPr/>
          <a:lstStyle/>
          <a:p>
            <a:r>
              <a:rPr lang="en-GB" dirty="0"/>
              <a:t>Pressure Tapped Aerofoil</a:t>
            </a:r>
          </a:p>
        </p:txBody>
      </p:sp>
      <p:sp>
        <p:nvSpPr>
          <p:cNvPr id="4" name="Date Placeholder 3">
            <a:extLst>
              <a:ext uri="{FF2B5EF4-FFF2-40B4-BE49-F238E27FC236}">
                <a16:creationId xmlns:a16="http://schemas.microsoft.com/office/drawing/2014/main" id="{E2B6DB49-0273-9EAB-85DD-AD07E1331D57}"/>
              </a:ext>
            </a:extLst>
          </p:cNvPr>
          <p:cNvSpPr>
            <a:spLocks noGrp="1"/>
          </p:cNvSpPr>
          <p:nvPr>
            <p:ph type="dt" sz="half" idx="10"/>
          </p:nvPr>
        </p:nvSpPr>
        <p:spPr>
          <a:xfrm>
            <a:off x="381000" y="6500192"/>
            <a:ext cx="1166664" cy="457200"/>
          </a:xfrm>
        </p:spPr>
        <p:txBody>
          <a:bodyPr/>
          <a:lstStyle/>
          <a:p>
            <a:pPr>
              <a:defRPr/>
            </a:pPr>
            <a:fld id="{A44AA55E-9869-429F-B50D-D409E650DBA6}" type="datetime1">
              <a:rPr lang="en-GB" smtClean="0"/>
              <a:t>28/01/2025</a:t>
            </a:fld>
            <a:endParaRPr lang="en-US" dirty="0"/>
          </a:p>
        </p:txBody>
      </p:sp>
      <p:sp>
        <p:nvSpPr>
          <p:cNvPr id="6" name="Slide Number Placeholder 5">
            <a:extLst>
              <a:ext uri="{FF2B5EF4-FFF2-40B4-BE49-F238E27FC236}">
                <a16:creationId xmlns:a16="http://schemas.microsoft.com/office/drawing/2014/main" id="{FD35DF2C-07CD-204B-2FAC-C916CFD43AA5}"/>
              </a:ext>
            </a:extLst>
          </p:cNvPr>
          <p:cNvSpPr>
            <a:spLocks noGrp="1"/>
          </p:cNvSpPr>
          <p:nvPr>
            <p:ph type="sldNum" sz="quarter" idx="12"/>
          </p:nvPr>
        </p:nvSpPr>
        <p:spPr>
          <a:xfrm>
            <a:off x="8100392" y="6500192"/>
            <a:ext cx="662608" cy="457200"/>
          </a:xfrm>
        </p:spPr>
        <p:txBody>
          <a:bodyPr/>
          <a:lstStyle/>
          <a:p>
            <a:fld id="{3D22A013-4134-49B9-B9F7-E4B47A93AE03}" type="slidenum">
              <a:rPr lang="en-GB" smtClean="0"/>
              <a:pPr/>
              <a:t>5</a:t>
            </a:fld>
            <a:endParaRPr lang="en-GB"/>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D6982B1B-9CA4-1AFD-7A27-BDE21C768293}"/>
                  </a:ext>
                </a:extLst>
              </p:cNvPr>
              <p:cNvSpPr>
                <a:spLocks noGrp="1"/>
              </p:cNvSpPr>
              <p:nvPr>
                <p:ph idx="1"/>
              </p:nvPr>
            </p:nvSpPr>
            <p:spPr>
              <a:xfrm>
                <a:off x="349395" y="2322461"/>
                <a:ext cx="4078590" cy="3886200"/>
              </a:xfrm>
            </p:spPr>
            <p:txBody>
              <a:bodyPr/>
              <a:lstStyle/>
              <a:p>
                <a:r>
                  <a:rPr lang="en-GB" dirty="0"/>
                  <a:t>NACA 0012 section</a:t>
                </a:r>
              </a:p>
              <a:p>
                <a:pPr lvl="1"/>
                <a:r>
                  <a:rPr lang="en-GB" dirty="0"/>
                  <a:t>Chord </a:t>
                </a:r>
                <a14:m>
                  <m:oMath xmlns:m="http://schemas.openxmlformats.org/officeDocument/2006/math">
                    <m:r>
                      <a:rPr lang="en-GB" i="1" dirty="0" smtClean="0">
                        <a:latin typeface="Cambria Math" panose="02040503050406030204" pitchFamily="18" charset="0"/>
                      </a:rPr>
                      <m:t>𝑐</m:t>
                    </m:r>
                  </m:oMath>
                </a14:m>
                <a:r>
                  <a:rPr lang="en-GB" dirty="0"/>
                  <a:t> 150 mm</a:t>
                </a:r>
              </a:p>
              <a:p>
                <a:pPr lvl="1"/>
                <a:r>
                  <a:rPr lang="en-GB" dirty="0"/>
                  <a:t>Span 445 mm</a:t>
                </a:r>
              </a:p>
              <a:p>
                <a:r>
                  <a:rPr lang="en-GB" dirty="0"/>
                  <a:t>20 pressure </a:t>
                </a:r>
                <a:r>
                  <a:rPr lang="en-GB" dirty="0" err="1"/>
                  <a:t>tappings</a:t>
                </a:r>
                <a:endParaRPr lang="en-GB" dirty="0"/>
              </a:p>
              <a:p>
                <a:pPr lvl="1"/>
                <a:r>
                  <a:rPr lang="en-GB" dirty="0"/>
                  <a:t>10 on top, 10 on bottom</a:t>
                </a:r>
              </a:p>
              <a:p>
                <a:r>
                  <a:rPr lang="en-GB" dirty="0"/>
                  <a:t>Connect inside the aerofoil to a set of metal tubes that emerge from the end of the aerofoil and connect to labelled flexible pipes</a:t>
                </a:r>
              </a:p>
            </p:txBody>
          </p:sp>
        </mc:Choice>
        <mc:Fallback xmlns="">
          <p:sp>
            <p:nvSpPr>
              <p:cNvPr id="7" name="Content Placeholder 2">
                <a:extLst>
                  <a:ext uri="{FF2B5EF4-FFF2-40B4-BE49-F238E27FC236}">
                    <a16:creationId xmlns:a16="http://schemas.microsoft.com/office/drawing/2014/main" id="{D6982B1B-9CA4-1AFD-7A27-BDE21C768293}"/>
                  </a:ext>
                </a:extLst>
              </p:cNvPr>
              <p:cNvSpPr>
                <a:spLocks noGrp="1" noRot="1" noChangeAspect="1" noMove="1" noResize="1" noEditPoints="1" noAdjustHandles="1" noChangeArrowheads="1" noChangeShapeType="1" noTextEdit="1"/>
              </p:cNvSpPr>
              <p:nvPr>
                <p:ph idx="1"/>
              </p:nvPr>
            </p:nvSpPr>
            <p:spPr>
              <a:xfrm>
                <a:off x="349395" y="2322461"/>
                <a:ext cx="4078590" cy="3886200"/>
              </a:xfrm>
              <a:blipFill>
                <a:blip r:embed="rId4"/>
                <a:stretch>
                  <a:fillRect l="-1943" t="-1099" r="-4185" b="-13501"/>
                </a:stretch>
              </a:blipFill>
            </p:spPr>
            <p:txBody>
              <a:bodyPr/>
              <a:lstStyle/>
              <a:p>
                <a:r>
                  <a:rPr lang="en-GB">
                    <a:noFill/>
                  </a:rPr>
                  <a:t> </a:t>
                </a:r>
              </a:p>
            </p:txBody>
          </p:sp>
        </mc:Fallback>
      </mc:AlternateContent>
    </p:spTree>
    <p:extLst>
      <p:ext uri="{BB962C8B-B14F-4D97-AF65-F5344CB8AC3E}">
        <p14:creationId xmlns:p14="http://schemas.microsoft.com/office/powerpoint/2010/main" val="4031605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C3E1D-0CF8-DAEB-E8E1-A66B51F097ED}"/>
            </a:ext>
          </a:extLst>
        </p:cNvPr>
        <p:cNvGrpSpPr/>
        <p:nvPr/>
      </p:nvGrpSpPr>
      <p:grpSpPr>
        <a:xfrm>
          <a:off x="0" y="0"/>
          <a:ext cx="0" cy="0"/>
          <a:chOff x="0" y="0"/>
          <a:chExt cx="0" cy="0"/>
        </a:xfrm>
      </p:grpSpPr>
      <p:pic>
        <p:nvPicPr>
          <p:cNvPr id="5" name="Picture 4" descr="A close-up of a machine&#10;&#10;Description automatically generated">
            <a:extLst>
              <a:ext uri="{FF2B5EF4-FFF2-40B4-BE49-F238E27FC236}">
                <a16:creationId xmlns:a16="http://schemas.microsoft.com/office/drawing/2014/main" id="{CD7A5E8D-1F0B-329A-AE16-B944A13643BB}"/>
              </a:ext>
            </a:extLst>
          </p:cNvPr>
          <p:cNvPicPr>
            <a:picLocks noChangeAspect="1"/>
          </p:cNvPicPr>
          <p:nvPr/>
        </p:nvPicPr>
        <p:blipFill>
          <a:blip r:embed="rId3"/>
          <a:stretch>
            <a:fillRect/>
          </a:stretch>
        </p:blipFill>
        <p:spPr>
          <a:xfrm>
            <a:off x="3838575" y="2328536"/>
            <a:ext cx="5305425" cy="2955925"/>
          </a:xfrm>
          <a:prstGeom prst="rect">
            <a:avLst/>
          </a:prstGeom>
        </p:spPr>
      </p:pic>
      <p:sp>
        <p:nvSpPr>
          <p:cNvPr id="2" name="Title 1">
            <a:extLst>
              <a:ext uri="{FF2B5EF4-FFF2-40B4-BE49-F238E27FC236}">
                <a16:creationId xmlns:a16="http://schemas.microsoft.com/office/drawing/2014/main" id="{606796EC-56D8-6209-CB58-D3278623A02D}"/>
              </a:ext>
            </a:extLst>
          </p:cNvPr>
          <p:cNvSpPr>
            <a:spLocks noGrp="1"/>
          </p:cNvSpPr>
          <p:nvPr>
            <p:ph type="title"/>
          </p:nvPr>
        </p:nvSpPr>
        <p:spPr/>
        <p:txBody>
          <a:bodyPr/>
          <a:lstStyle/>
          <a:p>
            <a:r>
              <a:rPr lang="en-GB" dirty="0"/>
              <a:t>Pressure Tapped Aerofoil</a:t>
            </a:r>
          </a:p>
        </p:txBody>
      </p:sp>
      <p:sp>
        <p:nvSpPr>
          <p:cNvPr id="4" name="Date Placeholder 3">
            <a:extLst>
              <a:ext uri="{FF2B5EF4-FFF2-40B4-BE49-F238E27FC236}">
                <a16:creationId xmlns:a16="http://schemas.microsoft.com/office/drawing/2014/main" id="{4C4952CB-A3A0-A825-0284-278C4C34E310}"/>
              </a:ext>
            </a:extLst>
          </p:cNvPr>
          <p:cNvSpPr>
            <a:spLocks noGrp="1"/>
          </p:cNvSpPr>
          <p:nvPr>
            <p:ph type="dt" sz="half" idx="10"/>
          </p:nvPr>
        </p:nvSpPr>
        <p:spPr>
          <a:xfrm>
            <a:off x="381000" y="6500192"/>
            <a:ext cx="1166664" cy="457200"/>
          </a:xfrm>
        </p:spPr>
        <p:txBody>
          <a:bodyPr/>
          <a:lstStyle/>
          <a:p>
            <a:pPr>
              <a:defRPr/>
            </a:pPr>
            <a:fld id="{A44AA55E-9869-429F-B50D-D409E650DBA6}" type="datetime1">
              <a:rPr lang="en-GB" smtClean="0"/>
              <a:t>28/01/2025</a:t>
            </a:fld>
            <a:endParaRPr lang="en-US" dirty="0"/>
          </a:p>
        </p:txBody>
      </p:sp>
      <p:sp>
        <p:nvSpPr>
          <p:cNvPr id="6" name="Slide Number Placeholder 5">
            <a:extLst>
              <a:ext uri="{FF2B5EF4-FFF2-40B4-BE49-F238E27FC236}">
                <a16:creationId xmlns:a16="http://schemas.microsoft.com/office/drawing/2014/main" id="{B492F379-3867-188F-0541-811A5B1D49B3}"/>
              </a:ext>
            </a:extLst>
          </p:cNvPr>
          <p:cNvSpPr>
            <a:spLocks noGrp="1"/>
          </p:cNvSpPr>
          <p:nvPr>
            <p:ph type="sldNum" sz="quarter" idx="12"/>
          </p:nvPr>
        </p:nvSpPr>
        <p:spPr>
          <a:xfrm>
            <a:off x="8100392" y="6500192"/>
            <a:ext cx="662608" cy="457200"/>
          </a:xfrm>
        </p:spPr>
        <p:txBody>
          <a:bodyPr/>
          <a:lstStyle/>
          <a:p>
            <a:fld id="{3D22A013-4134-49B9-B9F7-E4B47A93AE03}" type="slidenum">
              <a:rPr lang="en-GB" smtClean="0"/>
              <a:pPr/>
              <a:t>6</a:t>
            </a:fld>
            <a:endParaRPr lang="en-GB"/>
          </a:p>
        </p:txBody>
      </p:sp>
      <p:sp>
        <p:nvSpPr>
          <p:cNvPr id="7" name="Content Placeholder 2">
            <a:extLst>
              <a:ext uri="{FF2B5EF4-FFF2-40B4-BE49-F238E27FC236}">
                <a16:creationId xmlns:a16="http://schemas.microsoft.com/office/drawing/2014/main" id="{43E5F3FE-5FBD-7547-AD1F-8CC3F00CC2B2}"/>
              </a:ext>
            </a:extLst>
          </p:cNvPr>
          <p:cNvSpPr>
            <a:spLocks noGrp="1"/>
          </p:cNvSpPr>
          <p:nvPr>
            <p:ph idx="1"/>
          </p:nvPr>
        </p:nvSpPr>
        <p:spPr>
          <a:xfrm>
            <a:off x="349395" y="2322461"/>
            <a:ext cx="4078590" cy="3886200"/>
          </a:xfrm>
        </p:spPr>
        <p:txBody>
          <a:bodyPr/>
          <a:lstStyle/>
          <a:p>
            <a:r>
              <a:rPr lang="en-GB" dirty="0"/>
              <a:t>Flexible tubing connected to data acquisition board</a:t>
            </a:r>
          </a:p>
          <a:p>
            <a:r>
              <a:rPr lang="en-GB" dirty="0"/>
              <a:t>Wall static pressures also connected to data acquisition</a:t>
            </a:r>
          </a:p>
          <a:p>
            <a:r>
              <a:rPr lang="en-GB" dirty="0"/>
              <a:t>Angle of attack adjusted by rotating the mounting rod</a:t>
            </a:r>
          </a:p>
          <a:p>
            <a:endParaRPr lang="en-GB" dirty="0"/>
          </a:p>
        </p:txBody>
      </p:sp>
    </p:spTree>
    <p:extLst>
      <p:ext uri="{BB962C8B-B14F-4D97-AF65-F5344CB8AC3E}">
        <p14:creationId xmlns:p14="http://schemas.microsoft.com/office/powerpoint/2010/main" val="3144489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BB888-2E1A-B752-3371-14A705396F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1BDB35-A974-45F2-F403-DF9C0C62B520}"/>
              </a:ext>
            </a:extLst>
          </p:cNvPr>
          <p:cNvSpPr>
            <a:spLocks noGrp="1"/>
          </p:cNvSpPr>
          <p:nvPr>
            <p:ph type="title"/>
          </p:nvPr>
        </p:nvSpPr>
        <p:spPr/>
        <p:txBody>
          <a:bodyPr/>
          <a:lstStyle/>
          <a:p>
            <a:r>
              <a:rPr lang="en-GB" dirty="0"/>
              <a:t>Tapping Positions</a:t>
            </a:r>
          </a:p>
        </p:txBody>
      </p:sp>
      <p:sp>
        <p:nvSpPr>
          <p:cNvPr id="4" name="Date Placeholder 3">
            <a:extLst>
              <a:ext uri="{FF2B5EF4-FFF2-40B4-BE49-F238E27FC236}">
                <a16:creationId xmlns:a16="http://schemas.microsoft.com/office/drawing/2014/main" id="{D180696E-3A01-9B1C-1C01-ABE351F2EAC0}"/>
              </a:ext>
            </a:extLst>
          </p:cNvPr>
          <p:cNvSpPr>
            <a:spLocks noGrp="1"/>
          </p:cNvSpPr>
          <p:nvPr>
            <p:ph type="dt" sz="half" idx="10"/>
          </p:nvPr>
        </p:nvSpPr>
        <p:spPr>
          <a:xfrm>
            <a:off x="381000" y="6500192"/>
            <a:ext cx="1166664" cy="457200"/>
          </a:xfrm>
        </p:spPr>
        <p:txBody>
          <a:bodyPr/>
          <a:lstStyle/>
          <a:p>
            <a:pPr>
              <a:defRPr/>
            </a:pPr>
            <a:fld id="{A44AA55E-9869-429F-B50D-D409E650DBA6}" type="datetime1">
              <a:rPr lang="en-GB" smtClean="0"/>
              <a:t>28/01/2025</a:t>
            </a:fld>
            <a:endParaRPr lang="en-US" dirty="0"/>
          </a:p>
        </p:txBody>
      </p:sp>
      <p:sp>
        <p:nvSpPr>
          <p:cNvPr id="6" name="Slide Number Placeholder 5">
            <a:extLst>
              <a:ext uri="{FF2B5EF4-FFF2-40B4-BE49-F238E27FC236}">
                <a16:creationId xmlns:a16="http://schemas.microsoft.com/office/drawing/2014/main" id="{3B04D6C0-D099-0DB3-FEC4-E67F5AA09B6B}"/>
              </a:ext>
            </a:extLst>
          </p:cNvPr>
          <p:cNvSpPr>
            <a:spLocks noGrp="1"/>
          </p:cNvSpPr>
          <p:nvPr>
            <p:ph type="sldNum" sz="quarter" idx="12"/>
          </p:nvPr>
        </p:nvSpPr>
        <p:spPr>
          <a:xfrm>
            <a:off x="8100392" y="6500192"/>
            <a:ext cx="662608" cy="457200"/>
          </a:xfrm>
        </p:spPr>
        <p:txBody>
          <a:bodyPr/>
          <a:lstStyle/>
          <a:p>
            <a:fld id="{3D22A013-4134-49B9-B9F7-E4B47A93AE03}" type="slidenum">
              <a:rPr lang="en-GB" smtClean="0"/>
              <a:pPr/>
              <a:t>7</a:t>
            </a:fld>
            <a:endParaRPr lang="en-GB"/>
          </a:p>
        </p:txBody>
      </p:sp>
      <p:graphicFrame>
        <p:nvGraphicFramePr>
          <p:cNvPr id="8" name="Table 7">
            <a:extLst>
              <a:ext uri="{FF2B5EF4-FFF2-40B4-BE49-F238E27FC236}">
                <a16:creationId xmlns:a16="http://schemas.microsoft.com/office/drawing/2014/main" id="{812F4BCE-A65E-DF91-091B-C3C0F1FDB2A8}"/>
              </a:ext>
            </a:extLst>
          </p:cNvPr>
          <p:cNvGraphicFramePr>
            <a:graphicFrameLocks noGrp="1"/>
          </p:cNvGraphicFramePr>
          <p:nvPr>
            <p:extLst>
              <p:ext uri="{D42A27DB-BD31-4B8C-83A1-F6EECF244321}">
                <p14:modId xmlns:p14="http://schemas.microsoft.com/office/powerpoint/2010/main" val="753784613"/>
              </p:ext>
            </p:extLst>
          </p:nvPr>
        </p:nvGraphicFramePr>
        <p:xfrm>
          <a:off x="1259632" y="2133600"/>
          <a:ext cx="6320152" cy="2950765"/>
        </p:xfrm>
        <a:graphic>
          <a:graphicData uri="http://schemas.openxmlformats.org/drawingml/2006/table">
            <a:tbl>
              <a:tblPr firstRow="1" firstCol="1" bandRow="1"/>
              <a:tblGrid>
                <a:gridCol w="1580038">
                  <a:extLst>
                    <a:ext uri="{9D8B030D-6E8A-4147-A177-3AD203B41FA5}">
                      <a16:colId xmlns:a16="http://schemas.microsoft.com/office/drawing/2014/main" val="914782263"/>
                    </a:ext>
                  </a:extLst>
                </a:gridCol>
                <a:gridCol w="1580038">
                  <a:extLst>
                    <a:ext uri="{9D8B030D-6E8A-4147-A177-3AD203B41FA5}">
                      <a16:colId xmlns:a16="http://schemas.microsoft.com/office/drawing/2014/main" val="367794879"/>
                    </a:ext>
                  </a:extLst>
                </a:gridCol>
                <a:gridCol w="1352918">
                  <a:extLst>
                    <a:ext uri="{9D8B030D-6E8A-4147-A177-3AD203B41FA5}">
                      <a16:colId xmlns:a16="http://schemas.microsoft.com/office/drawing/2014/main" val="2977226802"/>
                    </a:ext>
                  </a:extLst>
                </a:gridCol>
                <a:gridCol w="1807158">
                  <a:extLst>
                    <a:ext uri="{9D8B030D-6E8A-4147-A177-3AD203B41FA5}">
                      <a16:colId xmlns:a16="http://schemas.microsoft.com/office/drawing/2014/main" val="3080231484"/>
                    </a:ext>
                  </a:extLst>
                </a:gridCol>
              </a:tblGrid>
              <a:tr h="684465">
                <a:tc>
                  <a:txBody>
                    <a:bodyPr/>
                    <a:lstStyle/>
                    <a:p>
                      <a:pPr algn="l">
                        <a:lnSpc>
                          <a:spcPct val="107000"/>
                        </a:lnSpc>
                        <a:spcAft>
                          <a:spcPts val="800"/>
                        </a:spcAft>
                      </a:pPr>
                      <a:r>
                        <a:rPr lang="en-GB" sz="1400" kern="100" dirty="0">
                          <a:effectLst/>
                          <a:latin typeface="Aptos" panose="020B0004020202020204" pitchFamily="34" charset="0"/>
                          <a:ea typeface="Aptos" panose="020B0004020202020204" pitchFamily="34" charset="0"/>
                          <a:cs typeface="Times New Roman" panose="02020603050405020304" pitchFamily="18" charset="0"/>
                        </a:rPr>
                        <a:t>Lower Surface Tapping</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Distance From Leading Edge (mm)</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Upper Surface Tapping</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Distance From Leading Edge (mm)</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54166296"/>
                  </a:ext>
                </a:extLst>
              </a:tr>
              <a:tr h="222872">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1</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0.76</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2</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1.52</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39133880"/>
                  </a:ext>
                </a:extLst>
              </a:tr>
              <a:tr h="230388">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3</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3.81</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4</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7.62</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04229854"/>
                  </a:ext>
                </a:extLst>
              </a:tr>
              <a:tr h="222872">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5</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11.43</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6</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15.24</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94928847"/>
                  </a:ext>
                </a:extLst>
              </a:tr>
              <a:tr h="230388">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7</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19.05</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8</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22.86</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25129284"/>
                  </a:ext>
                </a:extLst>
              </a:tr>
              <a:tr h="222872">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9</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38.00</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10</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41.15</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74792314"/>
                  </a:ext>
                </a:extLst>
              </a:tr>
              <a:tr h="230388">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11</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62.0</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12</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59.44</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3856322"/>
                  </a:ext>
                </a:extLst>
              </a:tr>
              <a:tr h="230388">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13</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80.77</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14</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77.73</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7748917"/>
                  </a:ext>
                </a:extLst>
              </a:tr>
              <a:tr h="222872">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15</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101.35</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16</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96.02</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2340287"/>
                  </a:ext>
                </a:extLst>
              </a:tr>
              <a:tr h="230388">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17</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121.92</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18</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114.30</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77181052"/>
                  </a:ext>
                </a:extLst>
              </a:tr>
              <a:tr h="222872">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19</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137.16</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a:effectLst/>
                          <a:latin typeface="Aptos" panose="020B0004020202020204" pitchFamily="34" charset="0"/>
                          <a:ea typeface="Aptos" panose="020B0004020202020204" pitchFamily="34" charset="0"/>
                          <a:cs typeface="Times New Roman" panose="02020603050405020304" pitchFamily="18" charset="0"/>
                        </a:rPr>
                        <a:t>20</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pPr>
                      <a:r>
                        <a:rPr lang="en-GB" sz="1400" kern="100" dirty="0">
                          <a:effectLst/>
                          <a:latin typeface="Aptos" panose="020B0004020202020204" pitchFamily="34" charset="0"/>
                          <a:ea typeface="Aptos" panose="020B0004020202020204" pitchFamily="34" charset="0"/>
                          <a:cs typeface="Times New Roman" panose="02020603050405020304" pitchFamily="18" charset="0"/>
                        </a:rPr>
                        <a:t>129.54</a:t>
                      </a:r>
                    </a:p>
                  </a:txBody>
                  <a:tcPr marL="88234" marR="8823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31789972"/>
                  </a:ext>
                </a:extLst>
              </a:tr>
            </a:tbl>
          </a:graphicData>
        </a:graphic>
      </p:graphicFrame>
      <p:sp>
        <p:nvSpPr>
          <p:cNvPr id="9" name="Content Placeholder 2">
            <a:extLst>
              <a:ext uri="{FF2B5EF4-FFF2-40B4-BE49-F238E27FC236}">
                <a16:creationId xmlns:a16="http://schemas.microsoft.com/office/drawing/2014/main" id="{FC06C4E4-A4E0-E72A-CDA2-3013A2493840}"/>
              </a:ext>
            </a:extLst>
          </p:cNvPr>
          <p:cNvSpPr>
            <a:spLocks noGrp="1"/>
          </p:cNvSpPr>
          <p:nvPr>
            <p:ph idx="1"/>
          </p:nvPr>
        </p:nvSpPr>
        <p:spPr>
          <a:xfrm>
            <a:off x="544209" y="5085783"/>
            <a:ext cx="7750997" cy="1440160"/>
          </a:xfrm>
        </p:spPr>
        <p:txBody>
          <a:bodyPr/>
          <a:lstStyle/>
          <a:p>
            <a:r>
              <a:rPr lang="en-GB" dirty="0"/>
              <a:t>Tapping numbers correspond to the channel numbers on the data acquisition</a:t>
            </a:r>
          </a:p>
          <a:p>
            <a:pPr lvl="1"/>
            <a:r>
              <a:rPr lang="en-GB" dirty="0"/>
              <a:t>pressure tapping 1 is connected to channel 1, pressure tapping 2 is connected to channel 2, and so on</a:t>
            </a:r>
          </a:p>
          <a:p>
            <a:endParaRPr lang="en-GB" dirty="0"/>
          </a:p>
        </p:txBody>
      </p:sp>
    </p:spTree>
    <p:extLst>
      <p:ext uri="{BB962C8B-B14F-4D97-AF65-F5344CB8AC3E}">
        <p14:creationId xmlns:p14="http://schemas.microsoft.com/office/powerpoint/2010/main" val="2646433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Theory</a:t>
            </a:r>
          </a:p>
        </p:txBody>
      </p:sp>
      <p:sp>
        <p:nvSpPr>
          <p:cNvPr id="4" name="Date Placeholder 3"/>
          <p:cNvSpPr>
            <a:spLocks noGrp="1"/>
          </p:cNvSpPr>
          <p:nvPr>
            <p:ph type="dt" sz="half" idx="10"/>
          </p:nvPr>
        </p:nvSpPr>
        <p:spPr>
          <a:xfrm>
            <a:off x="381000" y="6500192"/>
            <a:ext cx="1166664" cy="457200"/>
          </a:xfrm>
        </p:spPr>
        <p:txBody>
          <a:bodyPr/>
          <a:lstStyle/>
          <a:p>
            <a:pPr>
              <a:defRPr/>
            </a:pPr>
            <a:fld id="{A44AA55E-9869-429F-B50D-D409E650DBA6}" type="datetime1">
              <a:rPr lang="en-GB" smtClean="0"/>
              <a:t>28/01/2025</a:t>
            </a:fld>
            <a:endParaRPr lang="en-US" dirty="0"/>
          </a:p>
        </p:txBody>
      </p:sp>
      <p:sp>
        <p:nvSpPr>
          <p:cNvPr id="6" name="Slide Number Placeholder 5"/>
          <p:cNvSpPr>
            <a:spLocks noGrp="1"/>
          </p:cNvSpPr>
          <p:nvPr>
            <p:ph type="sldNum" sz="quarter" idx="12"/>
          </p:nvPr>
        </p:nvSpPr>
        <p:spPr>
          <a:xfrm>
            <a:off x="8100392" y="6500192"/>
            <a:ext cx="662608" cy="457200"/>
          </a:xfrm>
        </p:spPr>
        <p:txBody>
          <a:bodyPr/>
          <a:lstStyle/>
          <a:p>
            <a:fld id="{3D22A013-4134-49B9-B9F7-E4B47A93AE03}" type="slidenum">
              <a:rPr lang="en-GB" smtClean="0"/>
              <a:pPr/>
              <a:t>8</a:t>
            </a:fld>
            <a:endParaRPr lang="en-GB"/>
          </a:p>
        </p:txBody>
      </p:sp>
      <mc:AlternateContent xmlns:mc="http://schemas.openxmlformats.org/markup-compatibility/2006" xmlns:a14="http://schemas.microsoft.com/office/drawing/2010/main">
        <mc:Choice Requires="a14">
          <p:sp>
            <p:nvSpPr>
              <p:cNvPr id="9" name="Content Placeholder 2"/>
              <p:cNvSpPr>
                <a:spLocks noGrp="1"/>
              </p:cNvSpPr>
              <p:nvPr>
                <p:ph idx="1"/>
              </p:nvPr>
            </p:nvSpPr>
            <p:spPr>
              <a:xfrm>
                <a:off x="381000" y="2209800"/>
                <a:ext cx="8382000" cy="4290392"/>
              </a:xfrm>
            </p:spPr>
            <p:txBody>
              <a:bodyPr/>
              <a:lstStyle/>
              <a:p>
                <a:r>
                  <a:rPr lang="en-GB" dirty="0"/>
                  <a:t>Air density found from the perfect gas law, </a:t>
                </a:r>
                <a14:m>
                  <m:oMath xmlns:m="http://schemas.openxmlformats.org/officeDocument/2006/math">
                    <m:r>
                      <a:rPr lang="en-GB"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m:t>
                    </m:r>
                    <m:f>
                      <m:fPr>
                        <m:type m:val="lin"/>
                        <m:ctrlPr>
                          <a:rPr lang="en-GB" b="0" i="1" smtClean="0">
                            <a:latin typeface="Cambria Math" panose="02040503050406030204" pitchFamily="18" charset="0"/>
                            <a:ea typeface="Cambria Math" panose="02040503050406030204" pitchFamily="18" charset="0"/>
                          </a:rPr>
                        </m:ctrlPr>
                      </m:fPr>
                      <m:num>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𝑝</m:t>
                            </m:r>
                          </m:e>
                          <m:sub>
                            <m:r>
                              <a:rPr lang="en-GB" b="0" i="1" smtClean="0">
                                <a:latin typeface="Cambria Math" panose="02040503050406030204" pitchFamily="18" charset="0"/>
                                <a:ea typeface="Cambria Math" panose="02040503050406030204" pitchFamily="18" charset="0"/>
                              </a:rPr>
                              <m:t>𝑎</m:t>
                            </m:r>
                          </m:sub>
                        </m:sSub>
                      </m:num>
                      <m:den>
                        <m:r>
                          <a:rPr lang="en-GB" b="0" i="1" smtClean="0">
                            <a:latin typeface="Cambria Math" panose="02040503050406030204" pitchFamily="18" charset="0"/>
                            <a:ea typeface="Cambria Math" panose="02040503050406030204" pitchFamily="18" charset="0"/>
                          </a:rPr>
                          <m:t>𝑅</m:t>
                        </m:r>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𝑇</m:t>
                            </m:r>
                          </m:e>
                          <m:sub>
                            <m:r>
                              <a:rPr lang="en-GB" b="0" i="1" smtClean="0">
                                <a:latin typeface="Cambria Math" panose="02040503050406030204" pitchFamily="18" charset="0"/>
                                <a:ea typeface="Cambria Math" panose="02040503050406030204" pitchFamily="18" charset="0"/>
                              </a:rPr>
                              <m:t>𝑎</m:t>
                            </m:r>
                          </m:sub>
                        </m:sSub>
                      </m:den>
                    </m:f>
                  </m:oMath>
                </a14:m>
                <a:endParaRPr lang="en-GB" dirty="0"/>
              </a:p>
              <a:p>
                <a:r>
                  <a:rPr lang="en-GB" dirty="0"/>
                  <a:t>Ambient pressure and temperature measured in the lab</a:t>
                </a:r>
              </a:p>
              <a:p>
                <a:pPr lvl="1"/>
                <a:r>
                  <a:rPr lang="en-GB" dirty="0"/>
                  <a:t>Manometer and thermometer on the wall</a:t>
                </a:r>
              </a:p>
              <a:p>
                <a:r>
                  <a:rPr lang="en-GB" dirty="0"/>
                  <a:t>2D flow since the aerofoil span covers the whole working section span and air cannot flow around the ‘wing tips’</a:t>
                </a:r>
              </a:p>
              <a:p>
                <a:r>
                  <a:rPr lang="en-GB" dirty="0"/>
                  <a:t>Wing area </a:t>
                </a:r>
                <a14:m>
                  <m:oMath xmlns:m="http://schemas.openxmlformats.org/officeDocument/2006/math">
                    <m:r>
                      <a:rPr lang="en-GB" i="1" dirty="0" smtClean="0">
                        <a:latin typeface="Cambria Math" panose="02040503050406030204" pitchFamily="18" charset="0"/>
                      </a:rPr>
                      <m:t>𝑆</m:t>
                    </m:r>
                  </m:oMath>
                </a14:m>
                <a:r>
                  <a:rPr lang="en-GB" dirty="0"/>
                  <a:t> is therefore the product of span and chord</a:t>
                </a:r>
              </a:p>
              <a:p>
                <a:r>
                  <a:rPr lang="en-GB" dirty="0"/>
                  <a:t>Non-dimensional value used to make fair comparison between wing designs with same aerofoil, but different dimensions</a:t>
                </a:r>
              </a:p>
              <a:p>
                <a14:m>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𝐿</m:t>
                        </m:r>
                      </m:sub>
                    </m:sSub>
                    <m:r>
                      <a:rPr lang="en-GB" b="0" i="1" smtClean="0">
                        <a:latin typeface="Cambria Math" panose="02040503050406030204" pitchFamily="18" charset="0"/>
                      </a:rPr>
                      <m:t>=</m:t>
                    </m:r>
                    <m:f>
                      <m:fPr>
                        <m:type m:val="lin"/>
                        <m:ctrlPr>
                          <a:rPr lang="en-GB" b="0" i="1" smtClean="0">
                            <a:latin typeface="Cambria Math" panose="02040503050406030204" pitchFamily="18" charset="0"/>
                          </a:rPr>
                        </m:ctrlPr>
                      </m:fPr>
                      <m:num>
                        <m:r>
                          <a:rPr lang="en-GB" b="0" i="1" smtClean="0">
                            <a:latin typeface="Cambria Math" panose="02040503050406030204" pitchFamily="18" charset="0"/>
                          </a:rPr>
                          <m:t>𝐿</m:t>
                        </m:r>
                      </m:num>
                      <m:den>
                        <m:d>
                          <m:dPr>
                            <m:ctrlPr>
                              <a:rPr lang="en-GB" b="0" i="1" smtClean="0">
                                <a:latin typeface="Cambria Math" panose="02040503050406030204" pitchFamily="18" charset="0"/>
                              </a:rPr>
                            </m:ctrlPr>
                          </m:dPr>
                          <m:e>
                            <m:r>
                              <a:rPr lang="en-GB" i="1">
                                <a:latin typeface="Cambria Math" panose="02040503050406030204" pitchFamily="18" charset="0"/>
                              </a:rPr>
                              <m:t>0.5</m:t>
                            </m:r>
                            <m:r>
                              <a:rPr lang="en-GB" i="1">
                                <a:latin typeface="Cambria Math" panose="02040503050406030204" pitchFamily="18" charset="0"/>
                                <a:ea typeface="Cambria Math" panose="02040503050406030204" pitchFamily="18" charset="0"/>
                              </a:rPr>
                              <m:t>𝜌</m:t>
                            </m:r>
                            <m:sSup>
                              <m:sSupPr>
                                <m:ctrlPr>
                                  <a:rPr lang="en-GB" i="1">
                                    <a:latin typeface="Cambria Math" panose="02040503050406030204" pitchFamily="18" charset="0"/>
                                    <a:ea typeface="Cambria Math" panose="02040503050406030204" pitchFamily="18" charset="0"/>
                                  </a:rPr>
                                </m:ctrlPr>
                              </m:sSupPr>
                              <m:e>
                                <m:r>
                                  <a:rPr lang="en-GB" i="1">
                                    <a:latin typeface="Cambria Math" panose="02040503050406030204" pitchFamily="18" charset="0"/>
                                    <a:ea typeface="Cambria Math" panose="02040503050406030204" pitchFamily="18" charset="0"/>
                                  </a:rPr>
                                  <m:t>𝑉</m:t>
                                </m:r>
                              </m:e>
                              <m:sup>
                                <m:r>
                                  <a:rPr lang="en-GB" i="1">
                                    <a:latin typeface="Cambria Math" panose="02040503050406030204" pitchFamily="18" charset="0"/>
                                    <a:ea typeface="Cambria Math" panose="02040503050406030204" pitchFamily="18" charset="0"/>
                                  </a:rPr>
                                  <m:t>2</m:t>
                                </m:r>
                              </m:sup>
                            </m:sSup>
                            <m:r>
                              <a:rPr lang="en-GB" b="0" i="1" smtClean="0">
                                <a:latin typeface="Cambria Math" panose="02040503050406030204" pitchFamily="18" charset="0"/>
                                <a:ea typeface="Cambria Math" panose="02040503050406030204" pitchFamily="18" charset="0"/>
                              </a:rPr>
                              <m:t>𝑆</m:t>
                            </m:r>
                          </m:e>
                        </m:d>
                      </m:den>
                    </m:f>
                  </m:oMath>
                </a14:m>
                <a:endParaRPr lang="en-GB" dirty="0"/>
              </a:p>
              <a:p>
                <a:endParaRPr lang="en-GB" dirty="0"/>
              </a:p>
            </p:txBody>
          </p:sp>
        </mc:Choice>
        <mc:Fallback xmlns="">
          <p:sp>
            <p:nvSpPr>
              <p:cNvPr id="9" name="Content Placeholder 2"/>
              <p:cNvSpPr>
                <a:spLocks noGrp="1" noRot="1" noChangeAspect="1" noMove="1" noResize="1" noEditPoints="1" noAdjustHandles="1" noChangeArrowheads="1" noChangeShapeType="1" noTextEdit="1"/>
              </p:cNvSpPr>
              <p:nvPr>
                <p:ph idx="1"/>
              </p:nvPr>
            </p:nvSpPr>
            <p:spPr>
              <a:xfrm>
                <a:off x="381000" y="2209800"/>
                <a:ext cx="8382000" cy="4290392"/>
              </a:xfrm>
              <a:blipFill>
                <a:blip r:embed="rId3"/>
                <a:stretch>
                  <a:fillRect l="-1091" t="-13229" b="-16927"/>
                </a:stretch>
              </a:blipFill>
            </p:spPr>
            <p:txBody>
              <a:bodyPr/>
              <a:lstStyle/>
              <a:p>
                <a:r>
                  <a:rPr lang="en-GB">
                    <a:noFill/>
                  </a:rPr>
                  <a:t> </a:t>
                </a:r>
              </a:p>
            </p:txBody>
          </p:sp>
        </mc:Fallback>
      </mc:AlternateContent>
    </p:spTree>
    <p:extLst>
      <p:ext uri="{BB962C8B-B14F-4D97-AF65-F5344CB8AC3E}">
        <p14:creationId xmlns:p14="http://schemas.microsoft.com/office/powerpoint/2010/main" val="887355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D66AB-EB79-ADF9-BDA9-D1E224FCE9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A45089-7A93-12FB-3FE2-2AB3F4739335}"/>
              </a:ext>
            </a:extLst>
          </p:cNvPr>
          <p:cNvSpPr>
            <a:spLocks noGrp="1"/>
          </p:cNvSpPr>
          <p:nvPr>
            <p:ph type="title"/>
          </p:nvPr>
        </p:nvSpPr>
        <p:spPr/>
        <p:txBody>
          <a:bodyPr/>
          <a:lstStyle/>
          <a:p>
            <a:r>
              <a:rPr lang="en-GB" dirty="0"/>
              <a:t>Theory</a:t>
            </a:r>
          </a:p>
        </p:txBody>
      </p:sp>
      <p:sp>
        <p:nvSpPr>
          <p:cNvPr id="4" name="Date Placeholder 3">
            <a:extLst>
              <a:ext uri="{FF2B5EF4-FFF2-40B4-BE49-F238E27FC236}">
                <a16:creationId xmlns:a16="http://schemas.microsoft.com/office/drawing/2014/main" id="{0E26183B-CEDE-F1B6-D1BE-17E52AC2C57C}"/>
              </a:ext>
            </a:extLst>
          </p:cNvPr>
          <p:cNvSpPr>
            <a:spLocks noGrp="1"/>
          </p:cNvSpPr>
          <p:nvPr>
            <p:ph type="dt" sz="half" idx="10"/>
          </p:nvPr>
        </p:nvSpPr>
        <p:spPr>
          <a:xfrm>
            <a:off x="381000" y="6500192"/>
            <a:ext cx="1166664" cy="457200"/>
          </a:xfrm>
        </p:spPr>
        <p:txBody>
          <a:bodyPr/>
          <a:lstStyle/>
          <a:p>
            <a:pPr>
              <a:defRPr/>
            </a:pPr>
            <a:fld id="{A44AA55E-9869-429F-B50D-D409E650DBA6}" type="datetime1">
              <a:rPr lang="en-GB" smtClean="0"/>
              <a:t>28/01/2025</a:t>
            </a:fld>
            <a:endParaRPr lang="en-US" dirty="0"/>
          </a:p>
        </p:txBody>
      </p:sp>
      <p:sp>
        <p:nvSpPr>
          <p:cNvPr id="6" name="Slide Number Placeholder 5">
            <a:extLst>
              <a:ext uri="{FF2B5EF4-FFF2-40B4-BE49-F238E27FC236}">
                <a16:creationId xmlns:a16="http://schemas.microsoft.com/office/drawing/2014/main" id="{C9C7B225-6260-1362-2D6A-A92DE4320FA8}"/>
              </a:ext>
            </a:extLst>
          </p:cNvPr>
          <p:cNvSpPr>
            <a:spLocks noGrp="1"/>
          </p:cNvSpPr>
          <p:nvPr>
            <p:ph type="sldNum" sz="quarter" idx="12"/>
          </p:nvPr>
        </p:nvSpPr>
        <p:spPr>
          <a:xfrm>
            <a:off x="8100392" y="6500192"/>
            <a:ext cx="662608" cy="457200"/>
          </a:xfrm>
        </p:spPr>
        <p:txBody>
          <a:bodyPr/>
          <a:lstStyle/>
          <a:p>
            <a:fld id="{3D22A013-4134-49B9-B9F7-E4B47A93AE03}" type="slidenum">
              <a:rPr lang="en-GB" smtClean="0"/>
              <a:pPr/>
              <a:t>9</a:t>
            </a:fld>
            <a:endParaRPr lang="en-GB"/>
          </a:p>
        </p:txBody>
      </p:sp>
      <p:sp>
        <p:nvSpPr>
          <p:cNvPr id="9" name="Content Placeholder 2">
            <a:extLst>
              <a:ext uri="{FF2B5EF4-FFF2-40B4-BE49-F238E27FC236}">
                <a16:creationId xmlns:a16="http://schemas.microsoft.com/office/drawing/2014/main" id="{61E0F81B-61E2-F864-E9A2-329B34D9BAA3}"/>
              </a:ext>
            </a:extLst>
          </p:cNvPr>
          <p:cNvSpPr>
            <a:spLocks noGrp="1"/>
          </p:cNvSpPr>
          <p:nvPr>
            <p:ph idx="1"/>
          </p:nvPr>
        </p:nvSpPr>
        <p:spPr>
          <a:xfrm>
            <a:off x="381000" y="2209800"/>
            <a:ext cx="8382000" cy="4290392"/>
          </a:xfrm>
        </p:spPr>
        <p:txBody>
          <a:bodyPr/>
          <a:lstStyle/>
          <a:p>
            <a:r>
              <a:rPr lang="en-GB" dirty="0"/>
              <a:t>Aerofoil lift relies on relative differences between undisturbed atmospheric pressure and local pressures on the aerofoil surface</a:t>
            </a:r>
          </a:p>
          <a:p>
            <a:endParaRPr lang="en-GB" dirty="0"/>
          </a:p>
        </p:txBody>
      </p:sp>
      <p:pic>
        <p:nvPicPr>
          <p:cNvPr id="3" name="Picture 2" descr="A diagram of a plane&#10;&#10;Description automatically generated">
            <a:extLst>
              <a:ext uri="{FF2B5EF4-FFF2-40B4-BE49-F238E27FC236}">
                <a16:creationId xmlns:a16="http://schemas.microsoft.com/office/drawing/2014/main" id="{2E9E941E-526D-16D8-F34F-55E03CB67F89}"/>
              </a:ext>
            </a:extLst>
          </p:cNvPr>
          <p:cNvPicPr>
            <a:picLocks noChangeAspect="1"/>
          </p:cNvPicPr>
          <p:nvPr/>
        </p:nvPicPr>
        <p:blipFill>
          <a:blip r:embed="rId3"/>
          <a:stretch>
            <a:fillRect/>
          </a:stretch>
        </p:blipFill>
        <p:spPr>
          <a:xfrm>
            <a:off x="1979712" y="3573016"/>
            <a:ext cx="5731510" cy="2473960"/>
          </a:xfrm>
          <a:prstGeom prst="rect">
            <a:avLst/>
          </a:prstGeom>
        </p:spPr>
      </p:pic>
    </p:spTree>
    <p:extLst>
      <p:ext uri="{BB962C8B-B14F-4D97-AF65-F5344CB8AC3E}">
        <p14:creationId xmlns:p14="http://schemas.microsoft.com/office/powerpoint/2010/main" val="1830872787"/>
      </p:ext>
    </p:extLst>
  </p:cSld>
  <p:clrMapOvr>
    <a:masterClrMapping/>
  </p:clrMapOvr>
</p:sld>
</file>

<file path=ppt/theme/theme1.xml><?xml version="1.0" encoding="utf-8"?>
<a:theme xmlns:a="http://schemas.openxmlformats.org/drawingml/2006/main" name="Tower">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charset="0"/>
            <a:ea typeface="ＭＳ Ｐゴシック" charset="-128"/>
            <a:cs typeface="ＭＳ Ｐゴシック"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universityTower.potx</Template>
  <TotalTime>0</TotalTime>
  <Words>1414</Words>
  <Application>Microsoft Office PowerPoint</Application>
  <PresentationFormat>On-screen Show (4:3)</PresentationFormat>
  <Paragraphs>208</Paragraphs>
  <Slides>21</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Arial</vt:lpstr>
      <vt:lpstr>Calibri</vt:lpstr>
      <vt:lpstr>Cambria Math</vt:lpstr>
      <vt:lpstr>Times New Roman</vt:lpstr>
      <vt:lpstr>Tower</vt:lpstr>
      <vt:lpstr>Thermodynamics 2 ENG2037</vt:lpstr>
      <vt:lpstr>Academic Details</vt:lpstr>
      <vt:lpstr>Lab Aims</vt:lpstr>
      <vt:lpstr>Windtunnel</vt:lpstr>
      <vt:lpstr>Pressure Tapped Aerofoil</vt:lpstr>
      <vt:lpstr>Pressure Tapped Aerofoil</vt:lpstr>
      <vt:lpstr>Tapping Positions</vt:lpstr>
      <vt:lpstr>Theory</vt:lpstr>
      <vt:lpstr>Theory</vt:lpstr>
      <vt:lpstr>Theory</vt:lpstr>
      <vt:lpstr>Theory</vt:lpstr>
      <vt:lpstr>Theory</vt:lpstr>
      <vt:lpstr>Lab Description</vt:lpstr>
      <vt:lpstr>Lab Description</vt:lpstr>
      <vt:lpstr>Hints for Processing the Data</vt:lpstr>
      <vt:lpstr>Hints for Processing the Data</vt:lpstr>
      <vt:lpstr>Hints for Processing the Data</vt:lpstr>
      <vt:lpstr>Hints for Processing the Data</vt:lpstr>
      <vt:lpstr>Lab Report</vt:lpstr>
      <vt:lpstr>Lab Report</vt:lpstr>
      <vt:lpstr>Lab Report Submission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2021-01-25T11:57:10Z</dcterms:created>
  <dcterms:modified xsi:type="dcterms:W3CDTF">2025-01-28T16:37:09Z</dcterms:modified>
</cp:coreProperties>
</file>