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7" r:id="rId2"/>
    <p:sldId id="341" r:id="rId3"/>
    <p:sldId id="350" r:id="rId4"/>
    <p:sldId id="351" r:id="rId5"/>
    <p:sldId id="352" r:id="rId6"/>
    <p:sldId id="353" r:id="rId7"/>
    <p:sldId id="348" r:id="rId8"/>
    <p:sldId id="349" r:id="rId9"/>
    <p:sldId id="354" r:id="rId10"/>
    <p:sldId id="355" r:id="rId11"/>
    <p:sldId id="356" r:id="rId12"/>
    <p:sldId id="357" r:id="rId13"/>
    <p:sldId id="358" r:id="rId14"/>
    <p:sldId id="359" r:id="rId15"/>
    <p:sldId id="362" r:id="rId16"/>
    <p:sldId id="3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06D"/>
    <a:srgbClr val="D2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89911" autoAdjust="0"/>
  </p:normalViewPr>
  <p:slideViewPr>
    <p:cSldViewPr snapToGrid="0">
      <p:cViewPr varScale="1">
        <p:scale>
          <a:sx n="84" d="100"/>
          <a:sy n="84" d="100"/>
        </p:scale>
        <p:origin x="538" y="8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3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Милен Мавродиев / МГ "Д-р Петър Берон", Варна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Милен Мавродиев / МГ "Д-р Петър Берон", Варна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89010"/>
            <a:ext cx="11277600" cy="1250302"/>
          </a:xfrm>
        </p:spPr>
        <p:txBody>
          <a:bodyPr>
            <a:normAutofit/>
          </a:bodyPr>
          <a:lstStyle/>
          <a:p>
            <a:r>
              <a:rPr lang="bg-BG" dirty="0" smtClean="0"/>
              <a:t>Статични елементи на клас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656" y="3972430"/>
            <a:ext cx="5266945" cy="550179"/>
          </a:xfrm>
        </p:spPr>
        <p:txBody>
          <a:bodyPr/>
          <a:lstStyle/>
          <a:p>
            <a:r>
              <a:rPr lang="bg-BG" dirty="0" smtClean="0"/>
              <a:t>Въведение в информатиката</a:t>
            </a:r>
            <a:endParaRPr lang="en-US" dirty="0"/>
          </a:p>
        </p:txBody>
      </p:sp>
      <p:pic>
        <p:nvPicPr>
          <p:cNvPr id="5" name="Picture 2" descr="http://www.bravr.com/wp-content/uploads/178974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538" y="493295"/>
            <a:ext cx="4132461" cy="2133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249424"/>
            <a:ext cx="9165336" cy="4059936"/>
          </a:xfrm>
        </p:spPr>
        <p:txBody>
          <a:bodyPr>
            <a:normAutofit/>
          </a:bodyPr>
          <a:lstStyle/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 smtClean="0"/>
              <a:t>Достъп до статично поле от код във външен клас:</a:t>
            </a:r>
            <a:br>
              <a:rPr lang="bg-BG" sz="2400" dirty="0" smtClean="0"/>
            </a:br>
            <a:r>
              <a:rPr lang="bg-BG" sz="2400" b="1" dirty="0" smtClean="0"/>
              <a:t>име-</a:t>
            </a:r>
            <a:r>
              <a:rPr lang="bg-BG" sz="2400" b="1" dirty="0" err="1" smtClean="0"/>
              <a:t>клас.име</a:t>
            </a:r>
            <a:r>
              <a:rPr lang="bg-BG" sz="2400" b="1" dirty="0" smtClean="0"/>
              <a:t>-поле</a:t>
            </a:r>
            <a:endParaRPr lang="en-US" sz="2400" b="1" dirty="0"/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en-US" sz="2400" dirty="0" err="1" smtClean="0"/>
              <a:t>Pass.passesIssued</a:t>
            </a:r>
            <a:endParaRPr lang="en-US" sz="2400" dirty="0" smtClean="0"/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endParaRPr lang="en-US" sz="2400" dirty="0" smtClean="0"/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 smtClean="0"/>
              <a:t>Достъп </a:t>
            </a:r>
            <a:r>
              <a:rPr lang="bg-BG" sz="2400" dirty="0"/>
              <a:t>до статично поле от код </a:t>
            </a:r>
            <a:r>
              <a:rPr lang="bg-BG" sz="2400" dirty="0" smtClean="0"/>
              <a:t>в същия </a:t>
            </a:r>
            <a:r>
              <a:rPr lang="bg-BG" sz="2400" dirty="0"/>
              <a:t>клас:</a:t>
            </a:r>
            <a:br>
              <a:rPr lang="bg-BG" sz="2400" dirty="0"/>
            </a:br>
            <a:r>
              <a:rPr lang="bg-BG" sz="2400" b="1" dirty="0" smtClean="0"/>
              <a:t>име-</a:t>
            </a:r>
            <a:r>
              <a:rPr lang="bg-BG" sz="2400" b="1" dirty="0" err="1" smtClean="0"/>
              <a:t>клас.име</a:t>
            </a:r>
            <a:r>
              <a:rPr lang="bg-BG" sz="2400" b="1" dirty="0" smtClean="0"/>
              <a:t>-поле    </a:t>
            </a:r>
            <a:r>
              <a:rPr lang="en-US" sz="2400" b="1" dirty="0" smtClean="0"/>
              <a:t>     </a:t>
            </a:r>
            <a:r>
              <a:rPr lang="bg-BG" sz="2400" b="1" dirty="0" smtClean="0"/>
              <a:t>  или     </a:t>
            </a:r>
            <a:r>
              <a:rPr lang="en-US" sz="2400" b="1" dirty="0" smtClean="0"/>
              <a:t>    </a:t>
            </a:r>
            <a:r>
              <a:rPr lang="bg-BG" sz="2400" b="1" dirty="0" smtClean="0"/>
              <a:t>   име-поле</a:t>
            </a:r>
            <a:endParaRPr lang="en-US" sz="2400" b="1" dirty="0"/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en-US" sz="2400" dirty="0" err="1" smtClean="0"/>
              <a:t>Pass.passesIssued</a:t>
            </a:r>
            <a:r>
              <a:rPr lang="bg-BG" sz="2400" dirty="0" smtClean="0"/>
              <a:t>                 или           </a:t>
            </a:r>
            <a:r>
              <a:rPr lang="en-US" sz="2400" dirty="0" smtClean="0"/>
              <a:t>passesIssued</a:t>
            </a:r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 smtClean="0"/>
              <a:t>Препоръчва се първият запис, за да е ясно, че полето е статично!</a:t>
            </a:r>
            <a:endParaRPr lang="en-US" sz="2400" dirty="0"/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Статично поле - достъп</a:t>
            </a:r>
            <a:endParaRPr lang="bg-BG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809744" y="2852928"/>
            <a:ext cx="4617720" cy="685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Font typeface="Georgia"/>
              <a:buNone/>
            </a:pPr>
            <a:r>
              <a:rPr lang="bg-BG" sz="2000" dirty="0" smtClean="0">
                <a:solidFill>
                  <a:srgbClr val="FF0000"/>
                </a:solidFill>
              </a:rPr>
              <a:t>Не е разрешен достъп до статично поле чрез обект на класа!</a:t>
            </a:r>
          </a:p>
        </p:txBody>
      </p:sp>
    </p:spTree>
    <p:extLst>
      <p:ext uri="{BB962C8B-B14F-4D97-AF65-F5344CB8AC3E}">
        <p14:creationId xmlns:p14="http://schemas.microsoft.com/office/powerpoint/2010/main" val="18537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249424"/>
            <a:ext cx="9028176" cy="4059936"/>
          </a:xfrm>
        </p:spPr>
        <p:txBody>
          <a:bodyPr>
            <a:normAutofit/>
          </a:bodyPr>
          <a:lstStyle/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 smtClean="0"/>
              <a:t>Към примерния клас </a:t>
            </a:r>
            <a:r>
              <a:rPr lang="en-US" sz="2400" dirty="0" smtClean="0"/>
              <a:t>Pass </a:t>
            </a:r>
            <a:r>
              <a:rPr lang="bg-BG" sz="2400" dirty="0" smtClean="0"/>
              <a:t>ще добавим конструктор, в който ще увеличаваме стойността на полето </a:t>
            </a:r>
            <a:r>
              <a:rPr lang="en-US" sz="2400" dirty="0" smtClean="0"/>
              <a:t>passesIssued</a:t>
            </a:r>
            <a:r>
              <a:rPr lang="bg-BG" sz="2400" dirty="0" smtClean="0"/>
              <a:t> и така ще следим броя на издадените пропуски:</a:t>
            </a:r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Статично поле – промяна на стойност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3494123"/>
            <a:ext cx="5001768" cy="178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249424"/>
            <a:ext cx="10299192" cy="1014984"/>
          </a:xfrm>
        </p:spPr>
        <p:txBody>
          <a:bodyPr>
            <a:normAutofit/>
          </a:bodyPr>
          <a:lstStyle/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 smtClean="0"/>
              <a:t>След създаване на няколко обекта от класа </a:t>
            </a:r>
            <a:r>
              <a:rPr lang="en-US" sz="2400" dirty="0" smtClean="0"/>
              <a:t>Pass</a:t>
            </a:r>
            <a:r>
              <a:rPr lang="bg-BG" sz="2400" dirty="0" smtClean="0"/>
              <a:t>, чрез полето </a:t>
            </a:r>
            <a:r>
              <a:rPr lang="en-US" sz="2400" dirty="0" smtClean="0"/>
              <a:t>passesIssued </a:t>
            </a:r>
            <a:r>
              <a:rPr lang="bg-BG" sz="2400" dirty="0" smtClean="0"/>
              <a:t>получаваме информация за броя на издадените пропуски: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Статично поле – промяна на стойност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3264408"/>
            <a:ext cx="9476232" cy="178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5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209800"/>
            <a:ext cx="8616696" cy="981456"/>
          </a:xfrm>
        </p:spPr>
        <p:txBody>
          <a:bodyPr>
            <a:noAutofit/>
          </a:bodyPr>
          <a:lstStyle/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 smtClean="0"/>
              <a:t>Обща форма за деклариране на статичен метод:</a:t>
            </a:r>
            <a:br>
              <a:rPr lang="bg-BG" sz="2400" dirty="0" smtClean="0"/>
            </a:br>
            <a:r>
              <a:rPr lang="en-US" sz="2400" b="1" dirty="0" smtClean="0"/>
              <a:t>[</a:t>
            </a:r>
            <a:r>
              <a:rPr lang="bg-BG" sz="2400" b="1" dirty="0" smtClean="0"/>
              <a:t>достъп</a:t>
            </a:r>
            <a:r>
              <a:rPr lang="en-US" sz="2400" b="1" dirty="0" smtClean="0"/>
              <a:t>] static </a:t>
            </a:r>
            <a:r>
              <a:rPr lang="bg-BG" sz="2400" b="1" dirty="0" smtClean="0"/>
              <a:t>тип име () </a:t>
            </a:r>
            <a:r>
              <a:rPr lang="en-US" sz="2400" b="1" dirty="0" smtClean="0"/>
              <a:t>{ … }</a:t>
            </a: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Статичен метод (</a:t>
            </a:r>
            <a:r>
              <a:rPr lang="en-US" dirty="0" smtClean="0">
                <a:sym typeface="Wingdings" panose="05000000000000000000" pitchFamily="2" charset="2"/>
              </a:rPr>
              <a:t>static method)</a:t>
            </a:r>
            <a:r>
              <a:rPr lang="bg-BG" dirty="0" smtClean="0">
                <a:sym typeface="Wingdings" panose="05000000000000000000" pitchFamily="2" charset="2"/>
              </a:rPr>
              <a:t> - деклариране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73" y="3276600"/>
            <a:ext cx="60769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9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249424"/>
            <a:ext cx="9631680" cy="4059936"/>
          </a:xfrm>
        </p:spPr>
        <p:txBody>
          <a:bodyPr>
            <a:normAutofit/>
          </a:bodyPr>
          <a:lstStyle/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 smtClean="0"/>
              <a:t>Извикване на статичен метод от код във външен клас:</a:t>
            </a:r>
            <a:br>
              <a:rPr lang="bg-BG" sz="2400" dirty="0" smtClean="0"/>
            </a:br>
            <a:r>
              <a:rPr lang="bg-BG" sz="2400" b="1" dirty="0" smtClean="0"/>
              <a:t>име-</a:t>
            </a:r>
            <a:r>
              <a:rPr lang="bg-BG" sz="2400" b="1" dirty="0" err="1" smtClean="0"/>
              <a:t>клас.име</a:t>
            </a:r>
            <a:r>
              <a:rPr lang="bg-BG" sz="2400" b="1" dirty="0" smtClean="0"/>
              <a:t>-метод()</a:t>
            </a:r>
            <a:endParaRPr lang="en-US" sz="2400" b="1" dirty="0"/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en-US" sz="2400" dirty="0" err="1" smtClean="0"/>
              <a:t>MathHelper.IsPrimeSlowVersion</a:t>
            </a:r>
            <a:r>
              <a:rPr lang="en-US" sz="2400" dirty="0" smtClean="0"/>
              <a:t>(203)</a:t>
            </a:r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endParaRPr lang="en-US" sz="2400" dirty="0" smtClean="0"/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/>
              <a:t>Извикване на статичен метод от код в </a:t>
            </a:r>
            <a:r>
              <a:rPr lang="bg-BG" sz="2400" dirty="0" smtClean="0"/>
              <a:t>същия </a:t>
            </a:r>
            <a:r>
              <a:rPr lang="bg-BG" sz="2400" dirty="0"/>
              <a:t>клас:</a:t>
            </a:r>
            <a:br>
              <a:rPr lang="bg-BG" sz="2400" dirty="0"/>
            </a:br>
            <a:r>
              <a:rPr lang="bg-BG" sz="2400" b="1" dirty="0" smtClean="0"/>
              <a:t>име-</a:t>
            </a:r>
            <a:r>
              <a:rPr lang="bg-BG" sz="2400" b="1" dirty="0" err="1" smtClean="0"/>
              <a:t>клас.име</a:t>
            </a:r>
            <a:r>
              <a:rPr lang="bg-BG" sz="2400" b="1" dirty="0" smtClean="0"/>
              <a:t>-метод</a:t>
            </a:r>
            <a:r>
              <a:rPr lang="bg-BG" sz="2400" b="1" dirty="0"/>
              <a:t>()     </a:t>
            </a:r>
            <a:r>
              <a:rPr lang="en-US" sz="2400" b="1" dirty="0" smtClean="0"/>
              <a:t> </a:t>
            </a:r>
            <a:r>
              <a:rPr lang="bg-BG" sz="2400" b="1" dirty="0" smtClean="0"/>
              <a:t> </a:t>
            </a:r>
            <a:r>
              <a:rPr lang="en-US" sz="2400" b="1" dirty="0" smtClean="0"/>
              <a:t>                   </a:t>
            </a:r>
            <a:r>
              <a:rPr lang="bg-BG" sz="2400" b="1" dirty="0" smtClean="0"/>
              <a:t>или        </a:t>
            </a:r>
            <a:r>
              <a:rPr lang="bg-BG" sz="2400" b="1" dirty="0"/>
              <a:t>име-метод()</a:t>
            </a:r>
            <a:endParaRPr lang="en-US" sz="2400" b="1" dirty="0"/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en-US" sz="2400" dirty="0" err="1" smtClean="0"/>
              <a:t>MathHelper.IsPrimeSlowVersion</a:t>
            </a:r>
            <a:r>
              <a:rPr lang="en-US" sz="2400" dirty="0" smtClean="0"/>
              <a:t>(203) </a:t>
            </a:r>
            <a:r>
              <a:rPr lang="bg-BG" sz="2400" dirty="0" smtClean="0"/>
              <a:t>   или    </a:t>
            </a:r>
            <a:r>
              <a:rPr lang="en-US" sz="2400" dirty="0" err="1" smtClean="0"/>
              <a:t>IsPrimeSlowVersion</a:t>
            </a:r>
            <a:r>
              <a:rPr lang="en-US" sz="2400" dirty="0" smtClean="0"/>
              <a:t>(203</a:t>
            </a:r>
            <a:r>
              <a:rPr lang="en-US" sz="2400" dirty="0"/>
              <a:t>)</a:t>
            </a:r>
            <a:endParaRPr lang="en-US" sz="2400" dirty="0" smtClean="0"/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 smtClean="0"/>
              <a:t>Препоръчва се първият запис, за да е ясно, че методът е статичен!</a:t>
            </a:r>
            <a:endParaRPr lang="en-US" sz="2400" dirty="0"/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Статичен метод - извикване</a:t>
            </a:r>
            <a:endParaRPr lang="bg-BG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5550408" y="2852928"/>
            <a:ext cx="4937760" cy="685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Font typeface="Georgia"/>
              <a:buNone/>
            </a:pPr>
            <a:r>
              <a:rPr lang="bg-BG" sz="2000" dirty="0" smtClean="0">
                <a:solidFill>
                  <a:srgbClr val="FF0000"/>
                </a:solidFill>
              </a:rPr>
              <a:t>Не е разрешен достъп до статичен метод чрез обект на класа!</a:t>
            </a:r>
          </a:p>
        </p:txBody>
      </p:sp>
    </p:spTree>
    <p:extLst>
      <p:ext uri="{BB962C8B-B14F-4D97-AF65-F5344CB8AC3E}">
        <p14:creationId xmlns:p14="http://schemas.microsoft.com/office/powerpoint/2010/main" val="12922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ym typeface="Wingdings" panose="05000000000000000000" pitchFamily="2" charset="2"/>
              </a:rPr>
              <a:t>Особености при работа със статични и нестатични методи и полета</a:t>
            </a:r>
            <a:endParaRPr lang="bg-B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63135"/>
              </p:ext>
            </p:extLst>
          </p:nvPr>
        </p:nvGraphicFramePr>
        <p:xfrm>
          <a:off x="895096" y="2493264"/>
          <a:ext cx="10114280" cy="3413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912">
                  <a:extLst>
                    <a:ext uri="{9D8B030D-6E8A-4147-A177-3AD203B41FA5}">
                      <a16:colId xmlns:a16="http://schemas.microsoft.com/office/drawing/2014/main" val="2404665261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1470209661"/>
                    </a:ext>
                  </a:extLst>
                </a:gridCol>
                <a:gridCol w="5367528">
                  <a:extLst>
                    <a:ext uri="{9D8B030D-6E8A-4147-A177-3AD203B41FA5}">
                      <a16:colId xmlns:a16="http://schemas.microsoft.com/office/drawing/2014/main" val="22982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Достъп от 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Достъп към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Възможност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1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нестатичен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метод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статични методи и полета от същия клас или друг клас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Има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достъп чрез името на класа, в който са описани:</a:t>
                      </a:r>
                      <a:b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20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Pass.passesIssued</a:t>
                      </a:r>
                      <a:r>
                        <a:rPr lang="en-US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en-US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20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MathHelper.IsPrimeSlowVersion</a:t>
                      </a:r>
                      <a:r>
                        <a:rPr lang="en-US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(…)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9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нестатичен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метод</a:t>
                      </a:r>
                      <a:endParaRPr lang="bg-BG" sz="2000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нестатични методи и полета от същия клас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Директен достъп чрез името на полето и/или метода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2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нестатичен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метод</a:t>
                      </a:r>
                      <a:endParaRPr lang="bg-BG" sz="2000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нестатични методи и полета от друг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клас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Непряк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достъп – необходимо е създаване на обект от този друг клас и осъществяване на достъп чрез този обект.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9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70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ym typeface="Wingdings" panose="05000000000000000000" pitchFamily="2" charset="2"/>
              </a:rPr>
              <a:t>Особености при работа със статични и нестатични методи и полета</a:t>
            </a:r>
            <a:endParaRPr lang="bg-B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92985"/>
              </p:ext>
            </p:extLst>
          </p:nvPr>
        </p:nvGraphicFramePr>
        <p:xfrm>
          <a:off x="895096" y="2493264"/>
          <a:ext cx="10114280" cy="3718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912">
                  <a:extLst>
                    <a:ext uri="{9D8B030D-6E8A-4147-A177-3AD203B41FA5}">
                      <a16:colId xmlns:a16="http://schemas.microsoft.com/office/drawing/2014/main" val="2404665261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1470209661"/>
                    </a:ext>
                  </a:extLst>
                </a:gridCol>
                <a:gridCol w="5367528">
                  <a:extLst>
                    <a:ext uri="{9D8B030D-6E8A-4147-A177-3AD203B41FA5}">
                      <a16:colId xmlns:a16="http://schemas.microsoft.com/office/drawing/2014/main" val="22982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Достъп от 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Достъп към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Възможност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1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статичен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метод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статични методи и полета от същия клас или друг клас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Има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достъп чрез името на класа, в който са описани:</a:t>
                      </a:r>
                      <a:b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20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Pass.passesIssued</a:t>
                      </a:r>
                      <a:r>
                        <a:rPr lang="en-US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en-US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20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MathHelper.IsPrimeSlowVersion</a:t>
                      </a:r>
                      <a:r>
                        <a:rPr lang="en-US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(…)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9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статичен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метод</a:t>
                      </a:r>
                      <a:endParaRPr lang="bg-BG" sz="2000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нестатични методи и полета от същия клас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Непряк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достъп – необходимо е създаване на обект от клас</a:t>
                      </a:r>
                      <a:r>
                        <a:rPr lang="en-US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и осъществяване на достъп чрез този обект.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2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статичен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метод</a:t>
                      </a:r>
                      <a:endParaRPr lang="bg-BG" sz="2000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нестатични методи и полета от друг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клас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Непряк</a:t>
                      </a:r>
                      <a:r>
                        <a:rPr lang="bg-BG" sz="20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достъп – необходимо е създаване на обект от този друг клас и осъществяване на достъп чрез този обект.</a:t>
                      </a:r>
                      <a:endParaRPr lang="bg-BG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9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6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Защо да се използва статично поле?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По време на работата на сложна програма е важно да се „знае“ колко обекти от даден клас са създадени</a:t>
            </a:r>
            <a:r>
              <a:rPr lang="en-US" sz="2400" dirty="0" smtClean="0"/>
              <a:t>:</a:t>
            </a:r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/>
              <a:t>брой на стартиралите в някакво състезание; </a:t>
            </a:r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/>
              <a:t>продажба на билети за самолетен </a:t>
            </a:r>
            <a:r>
              <a:rPr lang="bg-BG" sz="2400" dirty="0" smtClean="0"/>
              <a:t>полет/концерт/театър; </a:t>
            </a:r>
            <a:endParaRPr lang="bg-BG" sz="2400" dirty="0"/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/>
              <a:t>издаване на пореден номер за </a:t>
            </a:r>
            <a:r>
              <a:rPr lang="bg-BG" sz="2400" dirty="0" smtClean="0"/>
              <a:t>пропуск/сериен </a:t>
            </a:r>
            <a:r>
              <a:rPr lang="bg-BG" sz="2400" dirty="0"/>
              <a:t>номер на продукт/ пореден номер на издадена заповед;</a:t>
            </a:r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/>
              <a:t>брой на произведените ядрени реактори …</a:t>
            </a:r>
          </a:p>
        </p:txBody>
      </p:sp>
    </p:spTree>
    <p:extLst>
      <p:ext uri="{BB962C8B-B14F-4D97-AF65-F5344CB8AC3E}">
        <p14:creationId xmlns:p14="http://schemas.microsoft.com/office/powerpoint/2010/main" val="151173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Защо да се използва статично поле?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3694176"/>
          </a:xfrm>
        </p:spPr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/>
              <a:t>Ако тази информация се „пази“ в поле на въпросния клас, тогава всеки обект  би могъл да има различна стойност на това поле и промяната на полето за един обект няма да бъде „разбрана“ от останалите обекти. </a:t>
            </a:r>
            <a:endParaRPr lang="bg-BG" sz="2400" dirty="0" smtClean="0"/>
          </a:p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Така </a:t>
            </a:r>
            <a:r>
              <a:rPr lang="bg-BG" sz="2400" dirty="0"/>
              <a:t>би станало възможно: </a:t>
            </a:r>
            <a:endParaRPr lang="bg-BG" sz="2400" dirty="0" smtClean="0"/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 smtClean="0"/>
              <a:t>да </a:t>
            </a:r>
            <a:r>
              <a:rPr lang="bg-BG" sz="2400" dirty="0"/>
              <a:t>се закупят два различни билета за един и същи полет и едно и също </a:t>
            </a:r>
            <a:r>
              <a:rPr lang="bg-BG" sz="2400" dirty="0" smtClean="0"/>
              <a:t>място в самолета; </a:t>
            </a:r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 smtClean="0"/>
              <a:t>да се издадат две различни заповеди с един и същ номер;</a:t>
            </a:r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 smtClean="0"/>
              <a:t>…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236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Защо да се използва статично поле?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Изглежда, че трябва да се използва външна за класа променлива, но тогава нейното актуализиране при създаване на нов обект би било доста трудно.</a:t>
            </a:r>
            <a:endParaRPr lang="bg-BG" sz="2400" dirty="0"/>
          </a:p>
          <a:p>
            <a:pPr marL="109728" indent="0">
              <a:spcAft>
                <a:spcPts val="1200"/>
              </a:spcAft>
              <a:buNone/>
            </a:pPr>
            <a:r>
              <a:rPr lang="bg-BG" sz="2400" i="1" dirty="0" smtClean="0"/>
              <a:t>Решението:</a:t>
            </a:r>
            <a:r>
              <a:rPr lang="bg-BG" sz="2400" dirty="0" smtClean="0"/>
              <a:t> Поле на класа, но променено така, че да бъде </a:t>
            </a:r>
            <a:r>
              <a:rPr lang="bg-BG" sz="2400" b="1" dirty="0" smtClean="0"/>
              <a:t>общо</a:t>
            </a:r>
            <a:r>
              <a:rPr lang="bg-BG" sz="2400" dirty="0" smtClean="0"/>
              <a:t> за всички обекти от този клас (споделено между тях). Когато стойността на такова поле се промени, тази промяна се „разбира“ от всички обекти от класа.</a:t>
            </a:r>
            <a:endParaRPr lang="en-US" sz="2400" dirty="0" smtClean="0"/>
          </a:p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Поле от този вид се нарича </a:t>
            </a:r>
            <a:r>
              <a:rPr lang="bg-BG" sz="2400" b="1" dirty="0" smtClean="0"/>
              <a:t>статично (</a:t>
            </a:r>
            <a:r>
              <a:rPr lang="en-US" sz="2400" b="1" dirty="0" smtClean="0"/>
              <a:t>static)</a:t>
            </a:r>
            <a:r>
              <a:rPr lang="en-US" sz="2400" dirty="0" smtClean="0"/>
              <a:t>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78359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Защо да се използва </a:t>
            </a:r>
            <a:r>
              <a:rPr lang="bg-BG" dirty="0" smtClean="0">
                <a:sym typeface="Wingdings" panose="05000000000000000000" pitchFamily="2" charset="2"/>
              </a:rPr>
              <a:t>статичен метод?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Налага се създаването на параметрични методи за:</a:t>
            </a:r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/>
              <a:t>намиране на списък с делителите на </a:t>
            </a:r>
            <a:r>
              <a:rPr lang="bg-BG" sz="2400" dirty="0" smtClean="0"/>
              <a:t>дадено естествено </a:t>
            </a:r>
            <a:r>
              <a:rPr lang="bg-BG" sz="2400" dirty="0"/>
              <a:t>число;</a:t>
            </a:r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/>
              <a:t>проверка дали </a:t>
            </a:r>
            <a:r>
              <a:rPr lang="bg-BG" sz="2400" dirty="0" smtClean="0"/>
              <a:t>дадено естествено </a:t>
            </a:r>
            <a:r>
              <a:rPr lang="bg-BG" sz="2400" dirty="0"/>
              <a:t>число е просто;</a:t>
            </a:r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/>
              <a:t>намиране на НОД на две </a:t>
            </a:r>
            <a:r>
              <a:rPr lang="bg-BG" sz="2400" dirty="0" smtClean="0"/>
              <a:t>дадени естествени числа;</a:t>
            </a:r>
            <a:endParaRPr lang="bg-BG" sz="2400" dirty="0"/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/>
              <a:t>…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Как да се опишат и групират тези методи за лесна употреба?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bg-BG" sz="2400" dirty="0"/>
              <a:t>Да се запишат като методи в клас </a:t>
            </a:r>
            <a:r>
              <a:rPr lang="en-US" sz="2400" dirty="0"/>
              <a:t>MathHepler</a:t>
            </a:r>
            <a:r>
              <a:rPr lang="bg-BG" sz="2400" dirty="0"/>
              <a:t> </a:t>
            </a:r>
            <a:r>
              <a:rPr lang="bg-BG" sz="2400" dirty="0" smtClean="0"/>
              <a:t>изглежда като </a:t>
            </a:r>
            <a:r>
              <a:rPr lang="bg-BG" sz="2400" dirty="0"/>
              <a:t>добра идея</a:t>
            </a:r>
            <a:r>
              <a:rPr lang="en-US" sz="2400" dirty="0"/>
              <a:t>, </a:t>
            </a:r>
            <a:r>
              <a:rPr lang="bg-BG" sz="2400" dirty="0"/>
              <a:t>защото са математически ориентирани</a:t>
            </a:r>
            <a:r>
              <a:rPr lang="bg-BG" sz="2400" dirty="0" smtClean="0"/>
              <a:t>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437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Защо да се използва статичен метод?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Тогава, за да се използва някой от тези методи, се налага първо да се създаде обект от класа </a:t>
            </a:r>
            <a:r>
              <a:rPr lang="en-US" sz="2400" dirty="0" smtClean="0"/>
              <a:t>MathHepler</a:t>
            </a:r>
            <a:r>
              <a:rPr lang="bg-BG" sz="2400" dirty="0" smtClean="0"/>
              <a:t> и чрез този обект да се извика метода. Но тези методи не зависят от състоянието на конкретния обект, нито използват данните от неговите полета – те получават информация чрез параметрите си. Създаването на обект е ненужно.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bg-BG" sz="2400" i="1" dirty="0" smtClean="0"/>
              <a:t>Решението</a:t>
            </a:r>
            <a:r>
              <a:rPr lang="bg-BG" sz="2400" dirty="0" smtClean="0"/>
              <a:t>: Да се определят тези методи като независими от отделните обекти на класа. Така методите ще могат да се извикват чрез класа, а не чрез конкретен негов обект.</a:t>
            </a:r>
          </a:p>
          <a:p>
            <a:pPr marL="109728" indent="0">
              <a:spcAft>
                <a:spcPts val="1200"/>
              </a:spcAft>
              <a:buNone/>
            </a:pPr>
            <a:r>
              <a:rPr lang="bg-BG" sz="2400" dirty="0" smtClean="0"/>
              <a:t>Метод </a:t>
            </a:r>
            <a:r>
              <a:rPr lang="bg-BG" sz="2400" dirty="0"/>
              <a:t>от този вид се нарича </a:t>
            </a:r>
            <a:r>
              <a:rPr lang="bg-BG" sz="2400" b="1" dirty="0" smtClean="0"/>
              <a:t>статичен (</a:t>
            </a:r>
            <a:r>
              <a:rPr lang="en-US" sz="2400" b="1" dirty="0" smtClean="0"/>
              <a:t>static</a:t>
            </a:r>
            <a:r>
              <a:rPr lang="en-US" sz="2400" b="1" dirty="0"/>
              <a:t>)</a:t>
            </a:r>
            <a:r>
              <a:rPr lang="en-US" sz="2400" dirty="0"/>
              <a:t>.</a:t>
            </a:r>
            <a:endParaRPr lang="bg-BG" sz="2400" dirty="0"/>
          </a:p>
          <a:p>
            <a:pPr marL="109728" indent="0">
              <a:spcAft>
                <a:spcPts val="1200"/>
              </a:spcAft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0548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Статични елементи (</a:t>
            </a:r>
            <a:r>
              <a:rPr lang="en-US" dirty="0" smtClean="0">
                <a:sym typeface="Wingdings" panose="05000000000000000000" pitchFamily="2" charset="2"/>
              </a:rPr>
              <a:t>static members) </a:t>
            </a:r>
            <a:r>
              <a:rPr lang="bg-BG" dirty="0" smtClean="0">
                <a:sym typeface="Wingdings" panose="05000000000000000000" pitchFamily="2" charset="2"/>
              </a:rPr>
              <a:t>на клас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30564"/>
            <a:ext cx="10664953" cy="4042220"/>
          </a:xfrm>
        </p:spPr>
        <p:txBody>
          <a:bodyPr>
            <a:normAutofit/>
          </a:bodyPr>
          <a:lstStyle/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/>
              <a:t>Статичен член на даден клас се нарича всяко поле, свойство или метод, в чиято декларация се използва модификаторът </a:t>
            </a:r>
            <a:r>
              <a:rPr lang="en-US" sz="2400" dirty="0"/>
              <a:t>static.</a:t>
            </a:r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/>
              <a:t>Обозначените по този начин полета, свойства и методи принадлежат на самия клас, а не на някой конкретен негов обект.</a:t>
            </a:r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/>
              <a:t>Така се печели възможност да се използва подобно поле (свойство, метод) без да се създава обект от този клас. Необходимо е само да има достъп (видимост) до класа. </a:t>
            </a:r>
          </a:p>
          <a:p>
            <a:pPr marL="539750" indent="-255588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</a:pPr>
            <a:r>
              <a:rPr lang="bg-BG" sz="2400" dirty="0"/>
              <a:t>Статичните полета и свойства пестят памет, защото има само едно тяхно копие в паметта (това копие се споделя от всички обекти).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15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249424"/>
            <a:ext cx="7784592" cy="4059936"/>
          </a:xfrm>
        </p:spPr>
        <p:txBody>
          <a:bodyPr>
            <a:normAutofit/>
          </a:bodyPr>
          <a:lstStyle/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 smtClean="0"/>
              <a:t>Обща форма за деклариране на статично поле:</a:t>
            </a:r>
            <a:br>
              <a:rPr lang="bg-BG" sz="2400" dirty="0" smtClean="0"/>
            </a:br>
            <a:r>
              <a:rPr lang="en-US" sz="2400" b="1" dirty="0" smtClean="0"/>
              <a:t>[</a:t>
            </a:r>
            <a:r>
              <a:rPr lang="bg-BG" sz="2400" b="1" dirty="0" smtClean="0"/>
              <a:t>достъп</a:t>
            </a:r>
            <a:r>
              <a:rPr lang="en-US" sz="2400" b="1" dirty="0" smtClean="0"/>
              <a:t>] static </a:t>
            </a:r>
            <a:r>
              <a:rPr lang="bg-BG" sz="2400" b="1" dirty="0" smtClean="0"/>
              <a:t>тип име;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Статично поле (</a:t>
            </a:r>
            <a:r>
              <a:rPr lang="en-US" dirty="0" smtClean="0">
                <a:sym typeface="Wingdings" panose="05000000000000000000" pitchFamily="2" charset="2"/>
              </a:rPr>
              <a:t>static field)</a:t>
            </a:r>
            <a:r>
              <a:rPr lang="bg-BG" dirty="0" smtClean="0">
                <a:sym typeface="Wingdings" panose="05000000000000000000" pitchFamily="2" charset="2"/>
              </a:rPr>
              <a:t> - деклариране</a:t>
            </a:r>
            <a:endParaRPr lang="bg-BG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705856" y="3236595"/>
            <a:ext cx="5394960" cy="31123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Font typeface="Georgia"/>
              <a:buNone/>
            </a:pPr>
            <a:r>
              <a:rPr lang="bg-BG" sz="2000" dirty="0" smtClean="0"/>
              <a:t>Полето </a:t>
            </a:r>
            <a:r>
              <a:rPr lang="en-US" sz="2000" dirty="0" smtClean="0"/>
              <a:t>passesIssued </a:t>
            </a:r>
            <a:r>
              <a:rPr lang="bg-BG" sz="2000" dirty="0" smtClean="0"/>
              <a:t>е статично, тоест то е само едно и е общо за всички обекти от класа </a:t>
            </a:r>
            <a:r>
              <a:rPr lang="en-US" sz="2000" dirty="0" smtClean="0"/>
              <a:t>Pass. </a:t>
            </a:r>
            <a:r>
              <a:rPr lang="bg-BG" sz="2000" dirty="0" smtClean="0"/>
              <a:t>Всяка промяна на неговата стойност ще се „разбере“ от всеки обект от този клас.</a:t>
            </a:r>
          </a:p>
          <a:p>
            <a:pPr marL="92075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Font typeface="Georgia"/>
              <a:buNone/>
            </a:pPr>
            <a:r>
              <a:rPr lang="bg-BG" sz="2000" dirty="0" smtClean="0"/>
              <a:t>Полетата </a:t>
            </a:r>
            <a:r>
              <a:rPr lang="en-US" sz="2000" dirty="0" smtClean="0"/>
              <a:t>holderName </a:t>
            </a:r>
            <a:r>
              <a:rPr lang="bg-BG" sz="2000" dirty="0" smtClean="0"/>
              <a:t>и </a:t>
            </a:r>
            <a:r>
              <a:rPr lang="en-US" sz="2000" dirty="0" smtClean="0"/>
              <a:t>dateOfIssue</a:t>
            </a:r>
            <a:r>
              <a:rPr lang="bg-BG" sz="2000" dirty="0" smtClean="0"/>
              <a:t> са нестатични, тоест всеки обект притежава свои копия. Промяна в стойностите на тези полета за един обект се отнася само за него и не се „разбира“ от другите обекти.</a:t>
            </a:r>
            <a:endParaRPr lang="bg-BG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6" y="3236595"/>
            <a:ext cx="3644075" cy="18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249424"/>
            <a:ext cx="8342376" cy="1042416"/>
          </a:xfrm>
        </p:spPr>
        <p:txBody>
          <a:bodyPr>
            <a:normAutofit/>
          </a:bodyPr>
          <a:lstStyle/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r>
              <a:rPr lang="bg-BG" sz="2400" dirty="0" smtClean="0"/>
              <a:t>Задаване на начална стойност на статично поле:</a:t>
            </a:r>
            <a:br>
              <a:rPr lang="bg-BG" sz="2400" dirty="0" smtClean="0"/>
            </a:br>
            <a:r>
              <a:rPr lang="en-US" sz="2400" b="1" dirty="0" smtClean="0"/>
              <a:t>[</a:t>
            </a:r>
            <a:r>
              <a:rPr lang="bg-BG" sz="2400" b="1" dirty="0" smtClean="0"/>
              <a:t>достъп</a:t>
            </a:r>
            <a:r>
              <a:rPr lang="en-US" sz="2400" b="1" dirty="0" smtClean="0"/>
              <a:t>] static </a:t>
            </a:r>
            <a:r>
              <a:rPr lang="bg-BG" sz="2400" b="1" dirty="0" smtClean="0"/>
              <a:t>тип име = …;</a:t>
            </a:r>
            <a:endParaRPr lang="en-US" sz="2400" b="1" dirty="0"/>
          </a:p>
          <a:p>
            <a:pPr marL="284162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Wingdings" panose="05000000000000000000" pitchFamily="2" charset="2"/>
              </a:rPr>
              <a:t>Статично поле - инициализиране</a:t>
            </a:r>
            <a:endParaRPr lang="bg-BG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080760" y="3593592"/>
            <a:ext cx="5248656" cy="17465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76000"/>
              <a:buFont typeface="Georgia"/>
              <a:buNone/>
            </a:pPr>
            <a:r>
              <a:rPr lang="bg-BG" sz="2000" dirty="0" smtClean="0"/>
              <a:t>В този случай полето </a:t>
            </a:r>
            <a:r>
              <a:rPr lang="en-US" sz="2000" dirty="0" smtClean="0"/>
              <a:t>passesIssued </a:t>
            </a:r>
            <a:r>
              <a:rPr lang="bg-BG" sz="2000" dirty="0" smtClean="0"/>
              <a:t>ще има като начална стойност числото 3. </a:t>
            </a:r>
            <a:br>
              <a:rPr lang="bg-BG" sz="2000" dirty="0" smtClean="0"/>
            </a:br>
            <a:r>
              <a:rPr lang="bg-BG" sz="2000" dirty="0" smtClean="0"/>
              <a:t>Това начално присвояване (инициализиране) се извършва само един път!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9" y="3200400"/>
            <a:ext cx="4159949" cy="19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4048</TotalTime>
  <Words>1090</Words>
  <Application>Microsoft Office PowerPoint</Application>
  <PresentationFormat>Widescreen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Georgia</vt:lpstr>
      <vt:lpstr>Wingdings</vt:lpstr>
      <vt:lpstr>Wingdings 2</vt:lpstr>
      <vt:lpstr>Training presentation</vt:lpstr>
      <vt:lpstr>Статични елементи на клас</vt:lpstr>
      <vt:lpstr>Защо да се използва статично поле?</vt:lpstr>
      <vt:lpstr>Защо да се използва статично поле?</vt:lpstr>
      <vt:lpstr>Защо да се използва статично поле?</vt:lpstr>
      <vt:lpstr>Защо да се използва статичен метод?</vt:lpstr>
      <vt:lpstr>Защо да се използва статичен метод?</vt:lpstr>
      <vt:lpstr>Статични елементи (static members) на клас</vt:lpstr>
      <vt:lpstr>Статично поле (static field) - деклариране</vt:lpstr>
      <vt:lpstr>Статично поле - инициализиране</vt:lpstr>
      <vt:lpstr>Статично поле - достъп</vt:lpstr>
      <vt:lpstr>Статично поле – промяна на стойност</vt:lpstr>
      <vt:lpstr>Статично поле – промяна на стойност</vt:lpstr>
      <vt:lpstr>Статичен метод (static method) - деклариране</vt:lpstr>
      <vt:lpstr>Статичен метод - извикване</vt:lpstr>
      <vt:lpstr>Особености при работа със статични и нестатични методи и полета</vt:lpstr>
      <vt:lpstr>Особености при работа със статични и нестатични методи и полета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Milen</dc:creator>
  <cp:lastModifiedBy>Milen</cp:lastModifiedBy>
  <cp:revision>804</cp:revision>
  <dcterms:created xsi:type="dcterms:W3CDTF">2017-09-11T07:57:04Z</dcterms:created>
  <dcterms:modified xsi:type="dcterms:W3CDTF">2020-11-20T04:49:28Z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