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handoutMasterIdLst>
    <p:handoutMasterId r:id="rId20"/>
  </p:handoutMasterIdLst>
  <p:sldIdLst>
    <p:sldId id="257" r:id="rId2"/>
    <p:sldId id="341" r:id="rId3"/>
    <p:sldId id="364" r:id="rId4"/>
    <p:sldId id="350" r:id="rId5"/>
    <p:sldId id="365" r:id="rId6"/>
    <p:sldId id="366" r:id="rId7"/>
    <p:sldId id="367" r:id="rId8"/>
    <p:sldId id="368" r:id="rId9"/>
    <p:sldId id="370" r:id="rId10"/>
    <p:sldId id="369" r:id="rId11"/>
    <p:sldId id="371" r:id="rId12"/>
    <p:sldId id="372" r:id="rId13"/>
    <p:sldId id="373" r:id="rId14"/>
    <p:sldId id="374" r:id="rId15"/>
    <p:sldId id="375" r:id="rId16"/>
    <p:sldId id="376" r:id="rId17"/>
    <p:sldId id="3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06D"/>
    <a:srgbClr val="D2EE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89911" autoAdjust="0"/>
  </p:normalViewPr>
  <p:slideViewPr>
    <p:cSldViewPr snapToGrid="0">
      <p:cViewPr varScale="1">
        <p:scale>
          <a:sx n="84" d="100"/>
          <a:sy n="84" d="100"/>
        </p:scale>
        <p:origin x="595" y="8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23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Милен Мавродиев / МГ "Д-р Петър Берон", Варна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Милен Мавродиев / МГ "Д-р Петър Берон", Варна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389010"/>
            <a:ext cx="11277600" cy="1250302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Стойностни и референтни типове данни.</a:t>
            </a:r>
            <a:br>
              <a:rPr lang="bg-BG" dirty="0" smtClean="0"/>
            </a:br>
            <a:r>
              <a:rPr lang="bg-BG" dirty="0" smtClean="0"/>
              <a:t>Предаване на данни към методи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656" y="3972430"/>
            <a:ext cx="5266945" cy="550179"/>
          </a:xfrm>
        </p:spPr>
        <p:txBody>
          <a:bodyPr/>
          <a:lstStyle/>
          <a:p>
            <a:r>
              <a:rPr lang="bg-BG" dirty="0" smtClean="0"/>
              <a:t>Въведение в информатиката</a:t>
            </a:r>
            <a:endParaRPr lang="en-US" dirty="0"/>
          </a:p>
        </p:txBody>
      </p:sp>
      <p:pic>
        <p:nvPicPr>
          <p:cNvPr id="5" name="Picture 2" descr="http://www.bravr.com/wp-content/uploads/178974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136" y="493295"/>
            <a:ext cx="3610863" cy="18642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1268456" cy="1066800"/>
          </a:xfrm>
        </p:spPr>
        <p:txBody>
          <a:bodyPr>
            <a:normAutofit/>
          </a:bodyPr>
          <a:lstStyle/>
          <a:p>
            <a:r>
              <a:rPr lang="bg-BG" dirty="0" smtClean="0">
                <a:sym typeface="Wingdings" panose="05000000000000000000" pitchFamily="2" charset="2"/>
              </a:rPr>
              <a:t>Параметри от референтен тип</a:t>
            </a:r>
            <a:endParaRPr lang="bg-BG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12394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bg-BG" sz="2400" dirty="0" smtClean="0"/>
              <a:t>Предимства:</a:t>
            </a:r>
            <a:br>
              <a:rPr lang="bg-BG" sz="2400" dirty="0" smtClean="0"/>
            </a:br>
            <a:r>
              <a:rPr lang="bg-BG" sz="2400" dirty="0" smtClean="0"/>
              <a:t>Чрез метод може да се променя стойността на обекта, сочен от променливата, която се предава като фактически параметър.</a:t>
            </a:r>
          </a:p>
          <a:p>
            <a:pPr marL="109728" indent="0">
              <a:buNone/>
            </a:pPr>
            <a:r>
              <a:rPr lang="bg-BG" sz="2400" dirty="0" smtClean="0"/>
              <a:t>Примери: </a:t>
            </a:r>
            <a:r>
              <a:rPr lang="bg-BG" sz="2400" dirty="0"/>
              <a:t>Р</a:t>
            </a:r>
            <a:r>
              <a:rPr lang="bg-BG" sz="2400" dirty="0" smtClean="0"/>
              <a:t>едактиране на съдържанието на колекция, …</a:t>
            </a:r>
          </a:p>
          <a:p>
            <a:pPr marL="109728" indent="0">
              <a:spcAft>
                <a:spcPts val="600"/>
              </a:spcAft>
              <a:buNone/>
            </a:pPr>
            <a:r>
              <a:rPr lang="bg-BG" sz="2400" dirty="0" smtClean="0"/>
              <a:t>Недостатъци:</a:t>
            </a:r>
            <a:br>
              <a:rPr lang="bg-BG" sz="2400" dirty="0" smtClean="0"/>
            </a:br>
            <a:r>
              <a:rPr lang="bg-BG" sz="2400" dirty="0" smtClean="0"/>
              <a:t>Възможно е да се стигне до промяна по непредпазливост.</a:t>
            </a:r>
            <a:br>
              <a:rPr lang="bg-BG" sz="2400" dirty="0" smtClean="0"/>
            </a:br>
            <a:r>
              <a:rPr lang="bg-BG" sz="2400" dirty="0" smtClean="0"/>
              <a:t>Например: Метод за намиране на най-голяма стойност в колекция, ако в този метод се заложи сортиране за по-лесно намиране на максималната стойност. 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bg-BG" sz="2400" dirty="0" smtClean="0"/>
              <a:t>Не може да се променя стойността на самата променлива, тоест не може да се насочва към друг обект.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240433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Предаване на параметри по референция – </a:t>
            </a:r>
            <a:r>
              <a:rPr lang="en-US" dirty="0" smtClean="0">
                <a:sym typeface="Wingdings" panose="05000000000000000000" pitchFamily="2" charset="2"/>
              </a:rPr>
              <a:t>v.1</a:t>
            </a:r>
            <a:endParaRPr lang="bg-BG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123944"/>
          </a:xfrm>
        </p:spPr>
        <p:txBody>
          <a:bodyPr>
            <a:norm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bg-BG" sz="2400" dirty="0" smtClean="0"/>
              <a:t>Когато при работата на метода е важно да може да се променя съдържанието на фактическите параметри, се използва служебната дума </a:t>
            </a:r>
            <a:r>
              <a:rPr lang="en-US" sz="2400" b="1" dirty="0" smtClean="0"/>
              <a:t>ref</a:t>
            </a:r>
            <a:r>
              <a:rPr lang="bg-BG" sz="2400" dirty="0" smtClean="0"/>
              <a:t>. </a:t>
            </a:r>
          </a:p>
          <a:p>
            <a:pPr marL="109728" indent="0">
              <a:buNone/>
            </a:pPr>
            <a:r>
              <a:rPr lang="bg-BG" sz="2400" dirty="0" smtClean="0"/>
              <a:t>Така на формалните параметри се предава референция (адрес) към фактическите параметри. Нарича се предаване "по референция". Промяната на стойностите на фактическите параметри е възможна без значение дали те са от примитивен или от референтен тип.</a:t>
            </a:r>
          </a:p>
          <a:p>
            <a:pPr marL="109728" indent="0">
              <a:buNone/>
            </a:pPr>
            <a:endParaRPr lang="bg-BG" sz="2400" dirty="0"/>
          </a:p>
          <a:p>
            <a:pPr marL="109728" indent="0">
              <a:buNone/>
            </a:pPr>
            <a:r>
              <a:rPr lang="bg-BG" sz="2400" dirty="0" smtClean="0"/>
              <a:t>Служебната дума </a:t>
            </a:r>
            <a:r>
              <a:rPr lang="en-US" sz="2400" b="1" dirty="0" smtClean="0"/>
              <a:t>ref</a:t>
            </a:r>
            <a:r>
              <a:rPr lang="en-US" sz="2400" dirty="0" smtClean="0"/>
              <a:t> </a:t>
            </a:r>
            <a:r>
              <a:rPr lang="bg-BG" sz="2400" dirty="0" smtClean="0"/>
              <a:t>се използва и при описанието на формалните параметри, и при извикването с фактическите параметри!</a:t>
            </a:r>
          </a:p>
        </p:txBody>
      </p:sp>
    </p:spTree>
    <p:extLst>
      <p:ext uri="{BB962C8B-B14F-4D97-AF65-F5344CB8AC3E}">
        <p14:creationId xmlns:p14="http://schemas.microsoft.com/office/powerpoint/2010/main" val="1548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Предаване </a:t>
            </a:r>
            <a:r>
              <a:rPr lang="bg-BG" dirty="0">
                <a:sym typeface="Wingdings" panose="05000000000000000000" pitchFamily="2" charset="2"/>
              </a:rPr>
              <a:t>"</a:t>
            </a:r>
            <a:r>
              <a:rPr lang="bg-BG" dirty="0" smtClean="0">
                <a:sym typeface="Wingdings" panose="05000000000000000000" pitchFamily="2" charset="2"/>
              </a:rPr>
              <a:t>по референция" - примери</a:t>
            </a:r>
            <a:endParaRPr lang="bg-BG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49424"/>
            <a:ext cx="4876800" cy="1362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4318452"/>
            <a:ext cx="5873496" cy="14135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5500" y="4534665"/>
            <a:ext cx="1781175" cy="981075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3273552" y="3068864"/>
            <a:ext cx="3895344" cy="896112"/>
          </a:xfrm>
          <a:prstGeom prst="wedgeRoundRectCallout">
            <a:avLst>
              <a:gd name="adj1" fmla="val -26177"/>
              <a:gd name="adj2" fmla="val -485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Служебната дума </a:t>
            </a:r>
            <a:r>
              <a:rPr lang="en-US" dirty="0" smtClean="0"/>
              <a:t>ref </a:t>
            </a:r>
            <a:r>
              <a:rPr lang="bg-BG" dirty="0" smtClean="0"/>
              <a:t>се използва както при декларирането на метода, така и при извикването му!</a:t>
            </a:r>
            <a:endParaRPr lang="bg-BG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059936" y="2523744"/>
            <a:ext cx="164592" cy="54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</p:cNvCxnSpPr>
          <p:nvPr/>
        </p:nvCxnSpPr>
        <p:spPr>
          <a:xfrm flipH="1">
            <a:off x="3383280" y="3964976"/>
            <a:ext cx="1837944" cy="109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93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08" y="4774709"/>
            <a:ext cx="10399776" cy="13245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09" y="2155365"/>
            <a:ext cx="6504432" cy="13410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Предаване </a:t>
            </a:r>
            <a:r>
              <a:rPr lang="bg-BG" dirty="0">
                <a:sym typeface="Wingdings" panose="05000000000000000000" pitchFamily="2" charset="2"/>
              </a:rPr>
              <a:t>"</a:t>
            </a:r>
            <a:r>
              <a:rPr lang="bg-BG" dirty="0" smtClean="0">
                <a:sym typeface="Wingdings" panose="05000000000000000000" pitchFamily="2" charset="2"/>
              </a:rPr>
              <a:t>по референция" - примери</a:t>
            </a:r>
            <a:endParaRPr lang="bg-BG" i="1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1938527" y="3398048"/>
            <a:ext cx="4069081" cy="896112"/>
          </a:xfrm>
          <a:prstGeom prst="wedgeRoundRectCallout">
            <a:avLst>
              <a:gd name="adj1" fmla="val -26177"/>
              <a:gd name="adj2" fmla="val -485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Служебната дума </a:t>
            </a:r>
            <a:r>
              <a:rPr lang="en-US" dirty="0"/>
              <a:t>ref </a:t>
            </a:r>
            <a:r>
              <a:rPr lang="bg-BG" dirty="0"/>
              <a:t>се използва както при декларирането на метода, така и при извикването му!</a:t>
            </a:r>
          </a:p>
        </p:txBody>
      </p:sp>
      <p:cxnSp>
        <p:nvCxnSpPr>
          <p:cNvPr id="9" name="Straight Arrow Connector 8"/>
          <p:cNvCxnSpPr>
            <a:stCxn id="7" idx="4"/>
          </p:cNvCxnSpPr>
          <p:nvPr/>
        </p:nvCxnSpPr>
        <p:spPr>
          <a:xfrm flipV="1">
            <a:off x="2907904" y="2471984"/>
            <a:ext cx="1298336" cy="93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</p:cNvCxnSpPr>
          <p:nvPr/>
        </p:nvCxnSpPr>
        <p:spPr>
          <a:xfrm flipH="1">
            <a:off x="3639312" y="4294160"/>
            <a:ext cx="333756" cy="1278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6199" y="3659300"/>
            <a:ext cx="43910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6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Предаване на параметри по референция – </a:t>
            </a:r>
            <a:r>
              <a:rPr lang="en-US" dirty="0" smtClean="0">
                <a:sym typeface="Wingdings" panose="05000000000000000000" pitchFamily="2" charset="2"/>
              </a:rPr>
              <a:t>v.2</a:t>
            </a:r>
            <a:endParaRPr lang="bg-BG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123944"/>
          </a:xfrm>
        </p:spPr>
        <p:txBody>
          <a:bodyPr>
            <a:norm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bg-BG" sz="2400" dirty="0" smtClean="0"/>
              <a:t>Предаване на параметри по референция може да бъде осъществено и чрез използване на служебната дума </a:t>
            </a:r>
            <a:r>
              <a:rPr lang="en-US" sz="2400" b="1" dirty="0" smtClean="0"/>
              <a:t>out</a:t>
            </a:r>
            <a:r>
              <a:rPr lang="bg-BG" sz="2400" dirty="0" smtClean="0"/>
              <a:t>. </a:t>
            </a:r>
          </a:p>
          <a:p>
            <a:pPr marL="109728" indent="0">
              <a:buNone/>
            </a:pPr>
            <a:endParaRPr lang="bg-BG" sz="2400" dirty="0"/>
          </a:p>
          <a:p>
            <a:pPr marL="109728" indent="0">
              <a:buNone/>
            </a:pPr>
            <a:r>
              <a:rPr lang="bg-BG" sz="2400" dirty="0" smtClean="0"/>
              <a:t>Служебната дума </a:t>
            </a:r>
            <a:r>
              <a:rPr lang="en-US" sz="2400" b="1" dirty="0" smtClean="0"/>
              <a:t>out</a:t>
            </a:r>
            <a:r>
              <a:rPr lang="en-US" sz="2400" dirty="0" smtClean="0"/>
              <a:t> </a:t>
            </a:r>
            <a:r>
              <a:rPr lang="bg-BG" sz="2400" dirty="0" smtClean="0"/>
              <a:t>се използва и при описанието на формалните параметри, и при извикването с фактическите параметри!</a:t>
            </a:r>
            <a:endParaRPr lang="en-US" sz="2400" dirty="0" smtClean="0"/>
          </a:p>
          <a:p>
            <a:pPr marL="109728" indent="0">
              <a:buNone/>
            </a:pPr>
            <a:endParaRPr lang="en-US" sz="2400" dirty="0"/>
          </a:p>
          <a:p>
            <a:pPr marL="109728" indent="0">
              <a:buNone/>
            </a:pPr>
            <a:r>
              <a:rPr lang="bg-BG" sz="2400" dirty="0" smtClean="0"/>
              <a:t>Действието на </a:t>
            </a:r>
            <a:r>
              <a:rPr lang="en-US" sz="2400" b="1" dirty="0" smtClean="0"/>
              <a:t>out</a:t>
            </a:r>
            <a:r>
              <a:rPr lang="en-US" sz="2400" dirty="0" smtClean="0"/>
              <a:t> </a:t>
            </a:r>
            <a:r>
              <a:rPr lang="bg-BG" sz="2400" dirty="0" smtClean="0"/>
              <a:t>е почти аналогично на това на </a:t>
            </a:r>
            <a:r>
              <a:rPr lang="en-US" sz="2400" b="1" dirty="0" smtClean="0"/>
              <a:t>ref</a:t>
            </a:r>
            <a:r>
              <a:rPr lang="en-US" sz="2400" dirty="0" smtClean="0"/>
              <a:t>!</a:t>
            </a:r>
            <a:endParaRPr lang="bg-BG" sz="2400" dirty="0" smtClean="0"/>
          </a:p>
        </p:txBody>
      </p:sp>
    </p:spTree>
    <p:extLst>
      <p:ext uri="{BB962C8B-B14F-4D97-AF65-F5344CB8AC3E}">
        <p14:creationId xmlns:p14="http://schemas.microsoft.com/office/powerpoint/2010/main" val="186498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2198125"/>
            <a:ext cx="7263384" cy="17414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152" y="3068862"/>
            <a:ext cx="6009132" cy="33447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Предаване </a:t>
            </a:r>
            <a:r>
              <a:rPr lang="bg-BG" dirty="0">
                <a:sym typeface="Wingdings" panose="05000000000000000000" pitchFamily="2" charset="2"/>
              </a:rPr>
              <a:t>"</a:t>
            </a:r>
            <a:r>
              <a:rPr lang="bg-BG" dirty="0" smtClean="0">
                <a:sym typeface="Wingdings" panose="05000000000000000000" pitchFamily="2" charset="2"/>
              </a:rPr>
              <a:t>по референция" </a:t>
            </a:r>
            <a:r>
              <a:rPr lang="en-US" dirty="0" smtClean="0">
                <a:sym typeface="Wingdings" panose="05000000000000000000" pitchFamily="2" charset="2"/>
              </a:rPr>
              <a:t>v.2 </a:t>
            </a:r>
            <a:r>
              <a:rPr lang="bg-BG" dirty="0" smtClean="0">
                <a:sym typeface="Wingdings" panose="05000000000000000000" pitchFamily="2" charset="2"/>
              </a:rPr>
              <a:t>- примери</a:t>
            </a:r>
            <a:endParaRPr lang="bg-BG" i="1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1110996" y="3868531"/>
            <a:ext cx="3895344" cy="896112"/>
          </a:xfrm>
          <a:prstGeom prst="wedgeRoundRectCallout">
            <a:avLst>
              <a:gd name="adj1" fmla="val -26177"/>
              <a:gd name="adj2" fmla="val -485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Служебната дума </a:t>
            </a:r>
            <a:r>
              <a:rPr lang="en-US" b="1" dirty="0" smtClean="0"/>
              <a:t>out</a:t>
            </a:r>
            <a:r>
              <a:rPr lang="en-US" dirty="0" smtClean="0"/>
              <a:t> </a:t>
            </a:r>
            <a:r>
              <a:rPr lang="bg-BG" dirty="0" smtClean="0"/>
              <a:t>се използва както при декларирането на метода, така и при извикването му!</a:t>
            </a:r>
            <a:endParaRPr lang="bg-BG" dirty="0"/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3058668" y="2348484"/>
            <a:ext cx="1796796" cy="152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006340" y="4213310"/>
            <a:ext cx="3378708" cy="29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38" y="4855135"/>
            <a:ext cx="3877818" cy="761486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058668" y="2366772"/>
            <a:ext cx="3332988" cy="152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229" y="5759834"/>
            <a:ext cx="3498723" cy="79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3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08" y="3974458"/>
            <a:ext cx="8631936" cy="23074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08" y="2039553"/>
            <a:ext cx="5526024" cy="8699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Предаване </a:t>
            </a:r>
            <a:r>
              <a:rPr lang="bg-BG" dirty="0">
                <a:sym typeface="Wingdings" panose="05000000000000000000" pitchFamily="2" charset="2"/>
              </a:rPr>
              <a:t>"</a:t>
            </a:r>
            <a:r>
              <a:rPr lang="bg-BG" dirty="0" smtClean="0">
                <a:sym typeface="Wingdings" panose="05000000000000000000" pitchFamily="2" charset="2"/>
              </a:rPr>
              <a:t>по референция" </a:t>
            </a:r>
            <a:r>
              <a:rPr lang="en-US" dirty="0" smtClean="0">
                <a:sym typeface="Wingdings" panose="05000000000000000000" pitchFamily="2" charset="2"/>
              </a:rPr>
              <a:t>v.2 </a:t>
            </a:r>
            <a:r>
              <a:rPr lang="bg-BG" dirty="0" smtClean="0">
                <a:sym typeface="Wingdings" panose="05000000000000000000" pitchFamily="2" charset="2"/>
              </a:rPr>
              <a:t>- примери</a:t>
            </a:r>
            <a:endParaRPr lang="bg-BG" i="1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1042417" y="2717401"/>
            <a:ext cx="5020056" cy="896112"/>
          </a:xfrm>
          <a:prstGeom prst="wedgeRoundRectCallout">
            <a:avLst>
              <a:gd name="adj1" fmla="val -26177"/>
              <a:gd name="adj2" fmla="val -485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Библиотечният метод </a:t>
            </a:r>
            <a:r>
              <a:rPr lang="en-US" dirty="0" smtClean="0"/>
              <a:t>TryParse </a:t>
            </a:r>
            <a:r>
              <a:rPr lang="bg-BG" dirty="0" smtClean="0"/>
              <a:t>използва служебната </a:t>
            </a:r>
            <a:r>
              <a:rPr lang="bg-BG" dirty="0"/>
              <a:t>дума </a:t>
            </a:r>
            <a:r>
              <a:rPr lang="en-US" b="1" dirty="0" smtClean="0"/>
              <a:t>out</a:t>
            </a:r>
            <a:r>
              <a:rPr lang="en-US" dirty="0" smtClean="0"/>
              <a:t> </a:t>
            </a:r>
            <a:r>
              <a:rPr lang="bg-BG" dirty="0" smtClean="0"/>
              <a:t>за "безопасно" прочитане на числова стойност от текст!</a:t>
            </a:r>
            <a:endParaRPr lang="bg-BG" dirty="0"/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3552445" y="2209800"/>
            <a:ext cx="1202435" cy="507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</p:cNvCxnSpPr>
          <p:nvPr/>
        </p:nvCxnSpPr>
        <p:spPr>
          <a:xfrm>
            <a:off x="3552445" y="3613513"/>
            <a:ext cx="1101851" cy="940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5744" y="3974458"/>
            <a:ext cx="2461642" cy="73280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5744" y="4910929"/>
            <a:ext cx="4770882" cy="68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Разлики в употребата на </a:t>
            </a:r>
            <a:r>
              <a:rPr lang="en-US" b="1" dirty="0" smtClean="0">
                <a:sym typeface="Wingdings" panose="05000000000000000000" pitchFamily="2" charset="2"/>
              </a:rPr>
              <a:t>ref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bg-BG" dirty="0" smtClean="0">
                <a:sym typeface="Wingdings" panose="05000000000000000000" pitchFamily="2" charset="2"/>
              </a:rPr>
              <a:t>и </a:t>
            </a:r>
            <a:r>
              <a:rPr lang="en-US" b="1" dirty="0" smtClean="0">
                <a:sym typeface="Wingdings" panose="05000000000000000000" pitchFamily="2" charset="2"/>
              </a:rPr>
              <a:t>out</a:t>
            </a:r>
            <a:endParaRPr lang="bg-BG" b="1" i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164587"/>
              </p:ext>
            </p:extLst>
          </p:nvPr>
        </p:nvGraphicFramePr>
        <p:xfrm>
          <a:off x="609600" y="2249488"/>
          <a:ext cx="10972800" cy="3230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3748458881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515123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bg-BG" sz="2000" b="0" kern="120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При параметри, описани с </a:t>
                      </a:r>
                      <a:r>
                        <a:rPr kumimoji="0" lang="en-US" sz="2000" kern="120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ref</a:t>
                      </a:r>
                      <a:endParaRPr kumimoji="0" lang="bg-BG" sz="2000" kern="120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bg-BG" sz="2000" b="0" kern="120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При параметри, описани с </a:t>
                      </a:r>
                      <a:r>
                        <a:rPr kumimoji="0" lang="en-US" sz="2000" kern="120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out</a:t>
                      </a:r>
                      <a:endParaRPr kumimoji="0" lang="bg-BG" sz="2000" kern="120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9783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bg-BG" sz="1800" kern="120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Задължително е фактическите параметри да имат зададена стойност преди извикването на метода</a:t>
                      </a:r>
                      <a:r>
                        <a:rPr kumimoji="0" lang="en-US" sz="1800" kern="120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.</a:t>
                      </a:r>
                      <a:endParaRPr kumimoji="0" lang="bg-BG" sz="1800" kern="120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1800" kern="120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Не е задължително фактическите параметри да имат зададена стойност преди извикването на метода</a:t>
                      </a:r>
                      <a:r>
                        <a:rPr kumimoji="0" lang="en-US" sz="1800" kern="120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.</a:t>
                      </a:r>
                      <a:endParaRPr kumimoji="0" lang="bg-BG" sz="1800" kern="1200" dirty="0" smtClean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5122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bg-BG" sz="1800" kern="120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Не е задължително да се присвоява стойност на параметъра в тялото на метода</a:t>
                      </a:r>
                      <a:r>
                        <a:rPr kumimoji="0" lang="en-US" sz="1800" kern="120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.</a:t>
                      </a:r>
                      <a:endParaRPr kumimoji="0" lang="bg-BG" sz="1800" kern="120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0" lang="bg-BG" sz="1800" kern="120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Задължително е да се присвоява стойност на параметъра в тялото на метода</a:t>
                      </a:r>
                      <a:r>
                        <a:rPr kumimoji="0" lang="en-US" sz="1800" kern="120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.</a:t>
                      </a:r>
                      <a:endParaRPr kumimoji="0" lang="bg-BG" sz="1800" kern="120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30829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bg-BG" sz="1800" kern="120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Използването на </a:t>
                      </a:r>
                      <a:r>
                        <a:rPr kumimoji="0" lang="en-US" sz="1800" kern="120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ref </a:t>
                      </a:r>
                      <a:r>
                        <a:rPr kumimoji="0" lang="bg-BG" sz="1800" kern="120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параметър</a:t>
                      </a:r>
                      <a:r>
                        <a:rPr kumimoji="0" lang="en-US" sz="1800" kern="120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 </a:t>
                      </a:r>
                      <a:r>
                        <a:rPr kumimoji="0" lang="bg-BG" sz="1800" kern="120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е полезно, когато</a:t>
                      </a:r>
                      <a:r>
                        <a:rPr kumimoji="0" lang="en-US" sz="1800" kern="120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 </a:t>
                      </a:r>
                      <a:r>
                        <a:rPr kumimoji="0" lang="bg-BG" sz="1800" kern="120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методът, освен да свърши своята работа, има нужда и да промени стойността на фактическия параметър</a:t>
                      </a:r>
                      <a:r>
                        <a:rPr kumimoji="0" lang="en-US" sz="1800" kern="120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.</a:t>
                      </a:r>
                      <a:endParaRPr kumimoji="0" lang="bg-BG" sz="1800" kern="120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0" lang="bg-BG" sz="1800" kern="120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Използването на </a:t>
                      </a:r>
                      <a:r>
                        <a:rPr kumimoji="0" lang="en-US" sz="1800" kern="120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out </a:t>
                      </a:r>
                      <a:r>
                        <a:rPr kumimoji="0" lang="bg-BG" sz="1800" kern="120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параметър е полезно, когато</a:t>
                      </a:r>
                      <a:r>
                        <a:rPr kumimoji="0" lang="en-US" sz="1800" kern="120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 </a:t>
                      </a:r>
                      <a:r>
                        <a:rPr kumimoji="0" lang="bg-BG" sz="1800" kern="120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методът</a:t>
                      </a:r>
                      <a:r>
                        <a:rPr kumimoji="0" lang="en-US" sz="1800" kern="120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 </a:t>
                      </a:r>
                      <a:r>
                        <a:rPr kumimoji="0" lang="bg-BG" sz="1800" kern="120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трябва да "върне" няколко резултата</a:t>
                      </a:r>
                      <a:r>
                        <a:rPr kumimoji="0" lang="en-US" sz="1800" kern="120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.</a:t>
                      </a:r>
                      <a:endParaRPr kumimoji="0" lang="bg-BG" sz="1800" kern="120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6738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bg-BG" sz="1800" kern="120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Когато се използва</a:t>
                      </a:r>
                      <a:r>
                        <a:rPr kumimoji="0" lang="en-US" sz="1800" kern="120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 ref</a:t>
                      </a:r>
                      <a:r>
                        <a:rPr kumimoji="0" lang="bg-BG" sz="1800" kern="120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,</a:t>
                      </a:r>
                      <a:r>
                        <a:rPr kumimoji="0" lang="en-US" sz="1800" kern="120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 </a:t>
                      </a:r>
                      <a:r>
                        <a:rPr kumimoji="0" lang="bg-BG" sz="1800" kern="120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данните (параметрите) се предават двупосочно</a:t>
                      </a:r>
                      <a:r>
                        <a:rPr kumimoji="0" lang="en-US" sz="1800" kern="120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.</a:t>
                      </a:r>
                      <a:endParaRPr kumimoji="0" lang="bg-BG" sz="1800" kern="120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bg-BG" sz="1800" kern="120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Когато се използва</a:t>
                      </a:r>
                      <a:r>
                        <a:rPr kumimoji="0" lang="en-US" sz="1800" kern="120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 out</a:t>
                      </a:r>
                      <a:r>
                        <a:rPr kumimoji="0" lang="bg-BG" sz="1800" kern="120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,</a:t>
                      </a:r>
                      <a:r>
                        <a:rPr kumimoji="0" lang="en-US" sz="1800" kern="120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 </a:t>
                      </a:r>
                      <a:r>
                        <a:rPr kumimoji="0" lang="bg-BG" sz="1800" kern="120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данните се предават еднопосочно – от метода към </a:t>
                      </a:r>
                      <a:r>
                        <a:rPr kumimoji="0" lang="en-US" sz="1800" kern="120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out </a:t>
                      </a:r>
                      <a:r>
                        <a:rPr kumimoji="0" lang="bg-BG" sz="1800" kern="120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параметрите</a:t>
                      </a:r>
                      <a:r>
                        <a:rPr kumimoji="0" lang="en-US" sz="1800" kern="120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.</a:t>
                      </a:r>
                      <a:endParaRPr kumimoji="0" lang="bg-BG" sz="1800" kern="120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089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52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ym typeface="Wingdings" panose="05000000000000000000" pitchFamily="2" charset="2"/>
              </a:rPr>
              <a:t>Стойностни и референтни типове</a:t>
            </a:r>
            <a:endParaRPr lang="bg-BG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bg-BG" sz="2400" dirty="0" smtClean="0"/>
              <a:t>Типовете данни в C# са два вида: стойностни и референтни</a:t>
            </a:r>
          </a:p>
          <a:p>
            <a:pPr marL="284162" indent="0">
              <a:spcAft>
                <a:spcPts val="600"/>
              </a:spcAft>
              <a:buClr>
                <a:schemeClr val="accent3">
                  <a:lumMod val="50000"/>
                </a:schemeClr>
              </a:buClr>
              <a:buSzPct val="76000"/>
              <a:buNone/>
            </a:pPr>
            <a:r>
              <a:rPr lang="bg-BG" sz="2400" b="1" dirty="0"/>
              <a:t>Стойностните типове </a:t>
            </a:r>
            <a:r>
              <a:rPr lang="bg-BG" sz="2400" dirty="0"/>
              <a:t>(</a:t>
            </a:r>
            <a:r>
              <a:rPr lang="en-US" sz="2400" dirty="0"/>
              <a:t>value types) </a:t>
            </a:r>
            <a:r>
              <a:rPr lang="bg-BG" sz="2400" dirty="0"/>
              <a:t>се съхраняват в стека за изпълнение на програмата и съдържат директно стойността си. </a:t>
            </a:r>
            <a:endParaRPr lang="bg-BG" sz="2400" dirty="0" smtClean="0"/>
          </a:p>
          <a:p>
            <a:pPr marL="284162" indent="0">
              <a:spcAft>
                <a:spcPts val="600"/>
              </a:spcAft>
              <a:buClr>
                <a:schemeClr val="accent3">
                  <a:lumMod val="50000"/>
                </a:schemeClr>
              </a:buClr>
              <a:buSzPct val="76000"/>
              <a:buNone/>
            </a:pPr>
            <a:r>
              <a:rPr lang="bg-BG" sz="2400" dirty="0" smtClean="0"/>
              <a:t>Стойностни </a:t>
            </a:r>
            <a:r>
              <a:rPr lang="bg-BG" sz="2400" dirty="0"/>
              <a:t>са примитивните числови типове, символният тип и булевият тип: </a:t>
            </a:r>
            <a:r>
              <a:rPr lang="en-US" sz="2400" dirty="0"/>
              <a:t>sbyte, byte, short, ushort, int, long, ulong, float, double, decimal, char, </a:t>
            </a:r>
            <a:r>
              <a:rPr lang="en-US" sz="2400" dirty="0" smtClean="0"/>
              <a:t>bool</a:t>
            </a:r>
            <a:r>
              <a:rPr lang="bg-BG" sz="2400" dirty="0" smtClean="0"/>
              <a:t>.</a:t>
            </a:r>
          </a:p>
          <a:p>
            <a:pPr marL="284162" indent="0">
              <a:spcAft>
                <a:spcPts val="600"/>
              </a:spcAft>
              <a:buClr>
                <a:schemeClr val="accent3">
                  <a:lumMod val="50000"/>
                </a:schemeClr>
              </a:buClr>
              <a:buSzPct val="76000"/>
              <a:buNone/>
            </a:pPr>
            <a:r>
              <a:rPr lang="bg-BG" sz="2400" dirty="0" smtClean="0"/>
              <a:t>Пример:</a:t>
            </a:r>
          </a:p>
          <a:p>
            <a:pPr marL="284162" indent="0">
              <a:spcAft>
                <a:spcPts val="600"/>
              </a:spcAft>
              <a:buClr>
                <a:schemeClr val="accent3">
                  <a:lumMod val="50000"/>
                </a:schemeClr>
              </a:buClr>
              <a:buSzPct val="76000"/>
              <a:buNone/>
            </a:pPr>
            <a:r>
              <a:rPr lang="en-US" sz="2400" dirty="0" smtClean="0"/>
              <a:t>int num = 6;</a:t>
            </a:r>
            <a:r>
              <a:rPr lang="bg-BG" sz="2400" dirty="0" smtClean="0"/>
              <a:t> </a:t>
            </a:r>
            <a:endParaRPr lang="bg-BG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342" y="4524375"/>
            <a:ext cx="17145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3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ym typeface="Wingdings" panose="05000000000000000000" pitchFamily="2" charset="2"/>
              </a:rPr>
              <a:t>Стойностни и референтни типове</a:t>
            </a:r>
            <a:endParaRPr lang="bg-BG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bg-BG" sz="2400" dirty="0" smtClean="0"/>
              <a:t>Типовете данни в C# са два вида: стойностни и референтни</a:t>
            </a:r>
          </a:p>
          <a:p>
            <a:pPr marL="284162" indent="0">
              <a:spcAft>
                <a:spcPts val="600"/>
              </a:spcAft>
              <a:buClr>
                <a:schemeClr val="accent3">
                  <a:lumMod val="50000"/>
                </a:schemeClr>
              </a:buClr>
              <a:buSzPct val="76000"/>
              <a:buNone/>
            </a:pPr>
            <a:r>
              <a:rPr lang="bg-BG" sz="2400" b="1" dirty="0" smtClean="0"/>
              <a:t>Референтните типове </a:t>
            </a:r>
            <a:r>
              <a:rPr lang="bg-BG" sz="2400" dirty="0" smtClean="0"/>
              <a:t>(</a:t>
            </a:r>
            <a:r>
              <a:rPr lang="bg-BG" sz="2400" dirty="0" err="1" smtClean="0"/>
              <a:t>reference</a:t>
            </a:r>
            <a:r>
              <a:rPr lang="bg-BG" sz="2400" dirty="0" smtClean="0"/>
              <a:t> </a:t>
            </a:r>
            <a:r>
              <a:rPr lang="bg-BG" sz="2400" dirty="0" err="1" smtClean="0"/>
              <a:t>types</a:t>
            </a:r>
            <a:r>
              <a:rPr lang="bg-BG" sz="2400" dirty="0" smtClean="0"/>
              <a:t>) съдържат в стека за изпълнение на програмата референция (адрес) към динамичната памет (</a:t>
            </a:r>
            <a:r>
              <a:rPr lang="bg-BG" sz="2400" dirty="0" err="1" smtClean="0"/>
              <a:t>heap</a:t>
            </a:r>
            <a:r>
              <a:rPr lang="bg-BG" sz="2400" dirty="0" smtClean="0"/>
              <a:t>), където се съхранява тяхната стойност. Референцията представлява указател (адрес на клетка от паметта), сочещ реалното местоположение на стойността в динамичната памет. Референтни типове са </a:t>
            </a:r>
            <a:r>
              <a:rPr lang="en-US" sz="2400" dirty="0" smtClean="0"/>
              <a:t>string, </a:t>
            </a:r>
            <a:r>
              <a:rPr lang="bg-BG" sz="2400" dirty="0" smtClean="0"/>
              <a:t>масивите, класовете, …</a:t>
            </a:r>
            <a:endParaRPr lang="en-US" sz="2400" dirty="0" smtClean="0"/>
          </a:p>
          <a:p>
            <a:pPr marL="284162" indent="0">
              <a:spcAft>
                <a:spcPts val="600"/>
              </a:spcAft>
              <a:buClr>
                <a:schemeClr val="accent3">
                  <a:lumMod val="50000"/>
                </a:schemeClr>
              </a:buClr>
              <a:buSzPct val="76000"/>
              <a:buNone/>
            </a:pPr>
            <a:r>
              <a:rPr lang="bg-BG" sz="2400" dirty="0" smtClean="0"/>
              <a:t>Пример:</a:t>
            </a:r>
          </a:p>
          <a:p>
            <a:pPr marL="284162" indent="0">
              <a:spcAft>
                <a:spcPts val="600"/>
              </a:spcAft>
              <a:buClr>
                <a:schemeClr val="accent3">
                  <a:lumMod val="50000"/>
                </a:schemeClr>
              </a:buClr>
              <a:buSzPct val="76000"/>
              <a:buNone/>
            </a:pPr>
            <a:r>
              <a:rPr lang="en-US" sz="2400" dirty="0" smtClean="0"/>
              <a:t>int[] n = {3, 5, -2, 12};</a:t>
            </a:r>
            <a:endParaRPr lang="bg-BG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010" y="4731706"/>
            <a:ext cx="4604766" cy="1989133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21260963">
            <a:off x="6105144" y="5458968"/>
            <a:ext cx="1837944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091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Предаване на параметри към методи</a:t>
            </a:r>
            <a:endParaRPr lang="bg-BG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123944"/>
          </a:xfrm>
        </p:spPr>
        <p:txBody>
          <a:bodyPr>
            <a:norm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bg-BG" sz="2400" dirty="0" smtClean="0"/>
              <a:t>Когато се декларира даден метод, параметрите, които са включени в описанието, се наричат </a:t>
            </a:r>
            <a:r>
              <a:rPr lang="bg-BG" sz="2400" b="1" u="sng" dirty="0" smtClean="0"/>
              <a:t>формални параметри</a:t>
            </a:r>
            <a:r>
              <a:rPr lang="bg-BG" sz="2400" dirty="0" smtClean="0"/>
              <a:t>.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bg-BG" sz="2400" dirty="0" smtClean="0"/>
              <a:t>Когато този метод бива извикан, стойностите, които се изпращат на метода, се наричат </a:t>
            </a:r>
            <a:r>
              <a:rPr lang="bg-BG" sz="2400" b="1" u="sng" dirty="0" smtClean="0"/>
              <a:t>аргументи</a:t>
            </a:r>
            <a:r>
              <a:rPr lang="bg-BG" sz="2400" dirty="0" smtClean="0"/>
              <a:t> или </a:t>
            </a:r>
            <a:r>
              <a:rPr lang="bg-BG" sz="2400" b="1" u="sng" dirty="0" smtClean="0"/>
              <a:t>фактически параметри</a:t>
            </a:r>
            <a:r>
              <a:rPr lang="bg-BG" sz="2400" dirty="0" smtClean="0"/>
              <a:t>. 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bg-BG" sz="2400" dirty="0" smtClean="0"/>
              <a:t>Пример: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400" dirty="0" smtClean="0"/>
              <a:t>static int GetGCD(int a, int b)			Console.Write(GetGCD(m, n));</a:t>
            </a:r>
          </a:p>
          <a:p>
            <a:pPr marL="109728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 smtClean="0"/>
              <a:t>{ </a:t>
            </a:r>
            <a:br>
              <a:rPr lang="en-US" sz="2400" dirty="0" smtClean="0"/>
            </a:br>
            <a:r>
              <a:rPr lang="en-US" sz="2400" dirty="0" smtClean="0"/>
              <a:t>    …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endParaRPr lang="bg-BG" sz="24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2761488" y="5257800"/>
            <a:ext cx="1499616" cy="960120"/>
          </a:xfrm>
          <a:prstGeom prst="wedgeRoundRectCallout">
            <a:avLst>
              <a:gd name="adj1" fmla="val 10622"/>
              <a:gd name="adj2" fmla="val -786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</a:t>
            </a:r>
            <a:r>
              <a:rPr lang="bg-BG" dirty="0" smtClean="0"/>
              <a:t>и</a:t>
            </a:r>
            <a:r>
              <a:rPr lang="en-US" dirty="0" smtClean="0"/>
              <a:t> b</a:t>
            </a:r>
            <a:r>
              <a:rPr lang="bg-BG" dirty="0" smtClean="0"/>
              <a:t> са формалните параметри</a:t>
            </a:r>
            <a:endParaRPr lang="bg-BG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8409432" y="5257800"/>
            <a:ext cx="1658112" cy="960120"/>
          </a:xfrm>
          <a:prstGeom prst="wedgeRoundRectCallout">
            <a:avLst>
              <a:gd name="adj1" fmla="val 10622"/>
              <a:gd name="adj2" fmla="val -786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 </a:t>
            </a:r>
            <a:r>
              <a:rPr lang="bg-BG" dirty="0" smtClean="0"/>
              <a:t>и</a:t>
            </a:r>
            <a:r>
              <a:rPr lang="en-US" dirty="0" smtClean="0"/>
              <a:t> n</a:t>
            </a:r>
            <a:r>
              <a:rPr lang="bg-BG" dirty="0" smtClean="0"/>
              <a:t> са фактическите параметри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36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Предаване на параметри по стойност</a:t>
            </a:r>
            <a:endParaRPr lang="bg-BG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123944"/>
          </a:xfrm>
        </p:spPr>
        <p:txBody>
          <a:bodyPr>
            <a:normAutofit lnSpcReduction="10000"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bg-BG" sz="2400" dirty="0" smtClean="0"/>
              <a:t>Когато при описанието на параметрите на метода няма допълнителни настройки, при извикване с фактически параметри, техните стойности ще се присвоят на съответните формални параметри. </a:t>
            </a:r>
          </a:p>
          <a:p>
            <a:pPr marL="109728" indent="0">
              <a:buNone/>
            </a:pPr>
            <a:r>
              <a:rPr lang="bg-BG" sz="2400" dirty="0" smtClean="0"/>
              <a:t>Затова се казва, че предаването се извършва "по стойност". 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bg-BG" sz="2400" dirty="0" smtClean="0"/>
              <a:t>Методът всъщност работи с копие на стойностите на фактическите параметри.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bg-BG" sz="2400" dirty="0" smtClean="0"/>
              <a:t>Пример</a:t>
            </a:r>
            <a:r>
              <a:rPr lang="bg-BG" sz="2400" dirty="0"/>
              <a:t>: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400" dirty="0"/>
              <a:t>static int GetGCD(int a, int b)			Console.Write(GetGCD(m, n));</a:t>
            </a:r>
          </a:p>
          <a:p>
            <a:pPr marL="109728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{ </a:t>
            </a:r>
            <a:br>
              <a:rPr lang="en-US" sz="2400" dirty="0"/>
            </a:br>
            <a:r>
              <a:rPr lang="en-US" sz="2400" dirty="0"/>
              <a:t>    …</a:t>
            </a:r>
            <a:br>
              <a:rPr lang="en-US" sz="2400" dirty="0"/>
            </a:br>
            <a:r>
              <a:rPr lang="en-US" sz="2400" dirty="0" smtClean="0"/>
              <a:t>}</a:t>
            </a:r>
            <a:endParaRPr lang="bg-BG" sz="2400" dirty="0"/>
          </a:p>
        </p:txBody>
      </p:sp>
      <p:sp>
        <p:nvSpPr>
          <p:cNvPr id="6" name="Arc 5"/>
          <p:cNvSpPr/>
          <p:nvPr/>
        </p:nvSpPr>
        <p:spPr>
          <a:xfrm>
            <a:off x="3483864" y="4279392"/>
            <a:ext cx="5687568" cy="1261872"/>
          </a:xfrm>
          <a:prstGeom prst="arc">
            <a:avLst>
              <a:gd name="adj1" fmla="val 1078850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Arc 6"/>
          <p:cNvSpPr/>
          <p:nvPr/>
        </p:nvSpPr>
        <p:spPr>
          <a:xfrm flipV="1">
            <a:off x="4142232" y="4425696"/>
            <a:ext cx="5410200" cy="1408176"/>
          </a:xfrm>
          <a:prstGeom prst="arc">
            <a:avLst>
              <a:gd name="adj1" fmla="val 1078850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ight Arrow 10"/>
          <p:cNvSpPr/>
          <p:nvPr/>
        </p:nvSpPr>
        <p:spPr>
          <a:xfrm flipH="1">
            <a:off x="5541264" y="5321808"/>
            <a:ext cx="1572768" cy="329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2532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1268456" cy="1066800"/>
          </a:xfrm>
        </p:spPr>
        <p:txBody>
          <a:bodyPr>
            <a:normAutofit/>
          </a:bodyPr>
          <a:lstStyle/>
          <a:p>
            <a:r>
              <a:rPr lang="bg-BG" dirty="0" smtClean="0">
                <a:sym typeface="Wingdings" panose="05000000000000000000" pitchFamily="2" charset="2"/>
              </a:rPr>
              <a:t>Параметри от примитивен (стойностен) тип</a:t>
            </a:r>
            <a:endParaRPr lang="bg-BG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123944"/>
          </a:xfrm>
        </p:spPr>
        <p:txBody>
          <a:bodyPr>
            <a:norm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bg-BG" sz="2400" dirty="0" smtClean="0"/>
              <a:t>Когато методът работи с параметри от примитивен тип, евентуалните промени на получените стойности в тялото на метода НЕ влияят на стойността на променливата, която е използвана като фактически параметър.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bg-BG" sz="2400" dirty="0" smtClean="0"/>
              <a:t>Пример</a:t>
            </a:r>
            <a:r>
              <a:rPr lang="bg-BG" sz="2400" dirty="0"/>
              <a:t>: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dirty="0"/>
              <a:t>static int GetGCD(int a, int b)			</a:t>
            </a:r>
            <a:r>
              <a:rPr lang="en-US" sz="2000" dirty="0" smtClean="0"/>
              <a:t>int m = 24;</a:t>
            </a:r>
            <a:endParaRPr lang="en-US" sz="2000" dirty="0"/>
          </a:p>
          <a:p>
            <a:pPr marL="109728" indent="0">
              <a:spcBef>
                <a:spcPts val="0"/>
              </a:spcBef>
              <a:buNone/>
            </a:pPr>
            <a:r>
              <a:rPr lang="en-US" sz="2000" dirty="0"/>
              <a:t>{ </a:t>
            </a:r>
            <a:r>
              <a:rPr lang="en-US" sz="2000" dirty="0" smtClean="0"/>
              <a:t>						int n = 18;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smtClean="0"/>
              <a:t>while (a*b != 0)				Console.WriteLine(GetGCD(m</a:t>
            </a:r>
            <a:r>
              <a:rPr lang="en-US" sz="2000" dirty="0"/>
              <a:t>, n));</a:t>
            </a:r>
            <a:r>
              <a:rPr lang="en-US" sz="2000" dirty="0" smtClean="0"/>
              <a:t>	</a:t>
            </a:r>
            <a:br>
              <a:rPr lang="en-US" sz="2000" dirty="0" smtClean="0"/>
            </a:br>
            <a:r>
              <a:rPr lang="en-US" sz="2000" dirty="0" smtClean="0"/>
              <a:t>	if(a&gt;b) a %=b;</a:t>
            </a:r>
            <a:r>
              <a:rPr lang="bg-BG" sz="2000" dirty="0" smtClean="0"/>
              <a:t>				</a:t>
            </a:r>
            <a:r>
              <a:rPr lang="en-US" sz="2000" dirty="0" smtClean="0"/>
              <a:t>Console.WiteLine(</a:t>
            </a:r>
            <a:r>
              <a:rPr lang="en-US" sz="2000" dirty="0" err="1" smtClean="0"/>
              <a:t>m+n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r>
              <a:rPr lang="en-US" sz="2000" dirty="0" smtClean="0"/>
              <a:t>	else b %=a;</a:t>
            </a:r>
            <a:br>
              <a:rPr lang="en-US" sz="2000" dirty="0" smtClean="0"/>
            </a:br>
            <a:r>
              <a:rPr lang="en-US" sz="2000" dirty="0" smtClean="0"/>
              <a:t>     return a+b;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}</a:t>
            </a:r>
            <a:endParaRPr lang="bg-BG" sz="20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2404872" y="5596128"/>
            <a:ext cx="2395728" cy="896112"/>
          </a:xfrm>
          <a:prstGeom prst="wedgeRoundRectCallout">
            <a:avLst>
              <a:gd name="adj1" fmla="val -39154"/>
              <a:gd name="adj2" fmla="val -475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Накрая на метода стойността на </a:t>
            </a:r>
            <a:r>
              <a:rPr lang="en-US" dirty="0" smtClean="0"/>
              <a:t>a </a:t>
            </a:r>
            <a:r>
              <a:rPr lang="bg-BG" dirty="0" smtClean="0"/>
              <a:t>е 6, а стойността на </a:t>
            </a:r>
            <a:r>
              <a:rPr lang="en-US" dirty="0" smtClean="0"/>
              <a:t>b</a:t>
            </a:r>
            <a:r>
              <a:rPr lang="bg-BG" dirty="0" smtClean="0"/>
              <a:t> е 0!</a:t>
            </a:r>
            <a:endParaRPr lang="bg-BG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7507224" y="5257800"/>
            <a:ext cx="4075176" cy="1234440"/>
          </a:xfrm>
          <a:prstGeom prst="wedgeRoundRectCallout">
            <a:avLst>
              <a:gd name="adj1" fmla="val -39154"/>
              <a:gd name="adj2" fmla="val -475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Ще се изведе:</a:t>
            </a:r>
            <a:br>
              <a:rPr lang="bg-BG" dirty="0" smtClean="0"/>
            </a:br>
            <a:r>
              <a:rPr lang="bg-BG" dirty="0" smtClean="0"/>
              <a:t>6</a:t>
            </a:r>
            <a:br>
              <a:rPr lang="bg-BG" dirty="0" smtClean="0"/>
            </a:br>
            <a:r>
              <a:rPr lang="bg-BG" dirty="0" smtClean="0"/>
              <a:t>42</a:t>
            </a:r>
            <a:br>
              <a:rPr lang="bg-BG" dirty="0" smtClean="0"/>
            </a:br>
            <a:r>
              <a:rPr lang="bg-BG" dirty="0" smtClean="0"/>
              <a:t>Стойностите на </a:t>
            </a:r>
            <a:r>
              <a:rPr lang="en-US" dirty="0" smtClean="0"/>
              <a:t>m </a:t>
            </a:r>
            <a:r>
              <a:rPr lang="bg-BG" dirty="0" smtClean="0"/>
              <a:t>и </a:t>
            </a:r>
            <a:r>
              <a:rPr lang="en-US" dirty="0" smtClean="0"/>
              <a:t>n </a:t>
            </a:r>
            <a:r>
              <a:rPr lang="bg-BG" dirty="0" smtClean="0"/>
              <a:t>не се променят!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9762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1268456" cy="1066800"/>
          </a:xfrm>
        </p:spPr>
        <p:txBody>
          <a:bodyPr>
            <a:normAutofit/>
          </a:bodyPr>
          <a:lstStyle/>
          <a:p>
            <a:r>
              <a:rPr lang="bg-BG" dirty="0" smtClean="0">
                <a:sym typeface="Wingdings" panose="05000000000000000000" pitchFamily="2" charset="2"/>
              </a:rPr>
              <a:t>Параметри от примитивен (стойностен) тип</a:t>
            </a:r>
            <a:endParaRPr lang="bg-BG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12394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bg-BG" sz="2400" dirty="0" smtClean="0"/>
              <a:t>Предимства:</a:t>
            </a:r>
            <a:br>
              <a:rPr lang="bg-BG" sz="2400" dirty="0" smtClean="0"/>
            </a:br>
            <a:r>
              <a:rPr lang="bg-BG" sz="2400" dirty="0" smtClean="0"/>
              <a:t>Не се налага да се правят допълнителни копия на фактическите параметри с цел запазване на оригиналната им стойност, след като промените в рамките на метода така или иначе не се отразяват на оригиналите.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bg-BG" sz="2400" dirty="0" smtClean="0"/>
              <a:t>Фактическите параметри са защитени от неволна промяна.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bg-BG" sz="2400" dirty="0" smtClean="0"/>
              <a:t>Недостатъци:</a:t>
            </a:r>
            <a:br>
              <a:rPr lang="bg-BG" sz="2400" dirty="0" smtClean="0"/>
            </a:br>
            <a:r>
              <a:rPr lang="bg-BG" sz="2400" dirty="0" smtClean="0"/>
              <a:t>Дори целта на метода да е да </a:t>
            </a:r>
            <a:r>
              <a:rPr lang="bg-BG" sz="2400" dirty="0" err="1" smtClean="0"/>
              <a:t>променѝ</a:t>
            </a:r>
            <a:r>
              <a:rPr lang="bg-BG" sz="2400" dirty="0" smtClean="0"/>
              <a:t> фактическите си параметри, той не може да я постигне. </a:t>
            </a:r>
            <a:br>
              <a:rPr lang="bg-BG" sz="2400" dirty="0" smtClean="0"/>
            </a:br>
            <a:r>
              <a:rPr lang="bg-BG" sz="2400" dirty="0" smtClean="0"/>
              <a:t>Например: Метод за размяна на стойностите на две </a:t>
            </a:r>
            <a:r>
              <a:rPr lang="en-US" sz="2400" dirty="0" smtClean="0"/>
              <a:t>int </a:t>
            </a:r>
            <a:r>
              <a:rPr lang="bg-BG" sz="2400" dirty="0" smtClean="0"/>
              <a:t>променливи </a:t>
            </a:r>
          </a:p>
          <a:p>
            <a:pPr marL="109728" indent="0">
              <a:spcAft>
                <a:spcPts val="1200"/>
              </a:spcAft>
              <a:buNone/>
            </a:pP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260218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1268456" cy="1066800"/>
          </a:xfrm>
        </p:spPr>
        <p:txBody>
          <a:bodyPr>
            <a:normAutofit/>
          </a:bodyPr>
          <a:lstStyle/>
          <a:p>
            <a:r>
              <a:rPr lang="bg-BG" dirty="0" smtClean="0">
                <a:sym typeface="Wingdings" panose="05000000000000000000" pitchFamily="2" charset="2"/>
              </a:rPr>
              <a:t>Параметри от референтен тип</a:t>
            </a:r>
            <a:endParaRPr lang="bg-BG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123944"/>
          </a:xfrm>
        </p:spPr>
        <p:txBody>
          <a:bodyPr>
            <a:norm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bg-BG" sz="2400" dirty="0"/>
              <a:t>Когато методът работи с параметри от </a:t>
            </a:r>
            <a:r>
              <a:rPr lang="bg-BG" sz="2400" dirty="0" smtClean="0"/>
              <a:t>референтен </a:t>
            </a:r>
            <a:r>
              <a:rPr lang="bg-BG" sz="2400" dirty="0"/>
              <a:t>тип, евентуалните промени на получените стойности в тялото на метода </a:t>
            </a:r>
            <a:r>
              <a:rPr lang="bg-BG" sz="2400" dirty="0" smtClean="0"/>
              <a:t>ВЛИЯЯТ на обекта, към който сочи  </a:t>
            </a:r>
            <a:r>
              <a:rPr lang="bg-BG" sz="2400" dirty="0"/>
              <a:t>променливата, която е използвана като фактически параметър. </a:t>
            </a:r>
            <a:endParaRPr lang="bg-BG" sz="2400" dirty="0" smtClean="0"/>
          </a:p>
          <a:p>
            <a:pPr marL="109728" indent="0">
              <a:spcAft>
                <a:spcPts val="1200"/>
              </a:spcAft>
              <a:buNone/>
            </a:pPr>
            <a:r>
              <a:rPr lang="bg-BG" sz="2400" dirty="0" smtClean="0"/>
              <a:t>Това е така, защото въпреки че се работи с копие на стойността на фактическата променлива, тази стойност е адрес в паметта и копието ще бъде същият адрес. Така, чрез копието ще могат да се достигат и променят данните, записани на съответният адрес.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34597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1268456" cy="1066800"/>
          </a:xfrm>
        </p:spPr>
        <p:txBody>
          <a:bodyPr>
            <a:normAutofit/>
          </a:bodyPr>
          <a:lstStyle/>
          <a:p>
            <a:r>
              <a:rPr lang="bg-BG" dirty="0" smtClean="0">
                <a:sym typeface="Wingdings" panose="05000000000000000000" pitchFamily="2" charset="2"/>
              </a:rPr>
              <a:t>Параметри от референтен тип</a:t>
            </a:r>
            <a:endParaRPr lang="bg-BG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4181856" cy="4123944"/>
          </a:xfrm>
        </p:spPr>
        <p:txBody>
          <a:bodyPr>
            <a:norm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bg-BG" sz="2400" dirty="0" smtClean="0"/>
              <a:t>Пример: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23" y="2683386"/>
            <a:ext cx="4410455" cy="20440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43" y="4956870"/>
            <a:ext cx="7190233" cy="13516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9052" y="2683386"/>
            <a:ext cx="2042116" cy="107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5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4531</TotalTime>
  <Words>1154</Words>
  <Application>Microsoft Office PowerPoint</Application>
  <PresentationFormat>Widescreen</PresentationFormat>
  <Paragraphs>80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Georgia</vt:lpstr>
      <vt:lpstr>Wingdings</vt:lpstr>
      <vt:lpstr>Wingdings 2</vt:lpstr>
      <vt:lpstr>Training presentation</vt:lpstr>
      <vt:lpstr>Стойностни и референтни типове данни. Предаване на данни към методи</vt:lpstr>
      <vt:lpstr>Стойностни и референтни типове</vt:lpstr>
      <vt:lpstr>Стойностни и референтни типове</vt:lpstr>
      <vt:lpstr>Предаване на параметри към методи</vt:lpstr>
      <vt:lpstr>Предаване на параметри по стойност</vt:lpstr>
      <vt:lpstr>Параметри от примитивен (стойностен) тип</vt:lpstr>
      <vt:lpstr>Параметри от примитивен (стойностен) тип</vt:lpstr>
      <vt:lpstr>Параметри от референтен тип</vt:lpstr>
      <vt:lpstr>Параметри от референтен тип</vt:lpstr>
      <vt:lpstr>Параметри от референтен тип</vt:lpstr>
      <vt:lpstr>Предаване на параметри по референция – v.1</vt:lpstr>
      <vt:lpstr>Предаване "по референция" - примери</vt:lpstr>
      <vt:lpstr>Предаване "по референция" - примери</vt:lpstr>
      <vt:lpstr>Предаване на параметри по референция – v.2</vt:lpstr>
      <vt:lpstr>Предаване "по референция" v.2 - примери</vt:lpstr>
      <vt:lpstr>Предаване "по референция" v.2 - примери</vt:lpstr>
      <vt:lpstr>Разлики в употребата на ref и 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Milen</dc:creator>
  <cp:lastModifiedBy>Milen</cp:lastModifiedBy>
  <cp:revision>861</cp:revision>
  <dcterms:created xsi:type="dcterms:W3CDTF">2017-09-11T07:57:04Z</dcterms:created>
  <dcterms:modified xsi:type="dcterms:W3CDTF">2020-11-23T15:54:44Z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