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9"/>
  </p:notesMasterIdLst>
  <p:handoutMasterIdLst>
    <p:handoutMasterId r:id="rId20"/>
  </p:handoutMasterIdLst>
  <p:sldIdLst>
    <p:sldId id="257" r:id="rId2"/>
    <p:sldId id="364" r:id="rId3"/>
    <p:sldId id="392" r:id="rId4"/>
    <p:sldId id="394" r:id="rId5"/>
    <p:sldId id="391" r:id="rId6"/>
    <p:sldId id="396" r:id="rId7"/>
    <p:sldId id="395" r:id="rId8"/>
    <p:sldId id="397" r:id="rId9"/>
    <p:sldId id="398" r:id="rId10"/>
    <p:sldId id="399" r:id="rId11"/>
    <p:sldId id="400" r:id="rId12"/>
    <p:sldId id="401" r:id="rId13"/>
    <p:sldId id="402" r:id="rId14"/>
    <p:sldId id="403" r:id="rId15"/>
    <p:sldId id="404" r:id="rId16"/>
    <p:sldId id="405" r:id="rId17"/>
    <p:sldId id="40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406D"/>
    <a:srgbClr val="D2EE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34" autoAdjust="0"/>
    <p:restoredTop sz="89911" autoAdjust="0"/>
  </p:normalViewPr>
  <p:slideViewPr>
    <p:cSldViewPr snapToGrid="0">
      <p:cViewPr varScale="1">
        <p:scale>
          <a:sx n="84" d="100"/>
          <a:sy n="84" d="100"/>
        </p:scale>
        <p:origin x="595" y="82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66" d="100"/>
          <a:sy n="66" d="100"/>
        </p:scale>
        <p:origin x="232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 smtClean="0"/>
              <a:t>Милен Мавродиев / МГ "Д-р Петър Берон", Варна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96EA6-6F25-4F19-87BA-7ADCC16DAEFF}" type="datetimeFigureOut">
              <a:rPr lang="en-US" smtClean="0"/>
              <a:t>12/9/2020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u-RU" smtClean="0"/>
              <a:t>Милен Мавродиев / МГ "Д-р Петър Берон", Варна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E50CC-F33A-4EF4-9F12-93EC4A21A0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C172E-A8B5-46F6-B05C-DFA3E2E0F207}" type="datetimeFigureOut">
              <a:rPr lang="en-US" smtClean="0"/>
              <a:t>12/9/2020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74CE4-FBD8-4481-AEFB-CA53E599A7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Rectangle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Rectangle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Rectangle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Rectangle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7" name="Rectangle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Rectangle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2389009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265116" y="4205288"/>
            <a:ext cx="1727200" cy="457200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9043832" y="4206240"/>
            <a:ext cx="1280160" cy="457200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4E708F12-96AD-4ED4-8132-A78F5E42C1F5}" type="datetime1">
              <a:rPr lang="en-US" smtClean="0"/>
              <a:pPr/>
              <a:t>12/9/2020</a:t>
            </a:fld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5pPr>
              <a:defRPr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A170-8299-44AD-AEEF-FC686C3D7804}" type="datetime1">
              <a:rPr lang="en-US" smtClean="0"/>
              <a:t>12/9/2020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1143000"/>
            <a:ext cx="2540000" cy="5448300"/>
          </a:xfrm>
        </p:spPr>
        <p:txBody>
          <a:bodyPr vert="eaVert"/>
          <a:lstStyle>
            <a:lvl1pPr>
              <a:defRPr/>
            </a:lvl1pPr>
          </a:lstStyle>
          <a:p>
            <a:r>
              <a:rPr kumimoji="0" lang="en-US" dirty="0"/>
              <a:t>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1143000"/>
            <a:ext cx="8331200" cy="5448300"/>
          </a:xfrm>
        </p:spPr>
        <p:txBody>
          <a:bodyPr vert="eaVert"/>
          <a:lstStyle>
            <a:lvl5pPr>
              <a:defRPr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763A-68EC-4ECD-9620-D9FE9CDDD622}" type="datetime1">
              <a:rPr lang="en-US" smtClean="0"/>
              <a:t>12/9/2020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5pPr>
              <a:defRPr/>
            </a:lvl5pPr>
            <a:lvl6pPr>
              <a:defRPr/>
            </a:lvl6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BEDD-6160-49BB-B372-861DE7DE9BA5}" type="datetime1">
              <a:rPr lang="en-US" smtClean="0"/>
              <a:t>12/9/2020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968322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819F-B7FD-4B29-8F66-9E318144BC2A}" type="datetime1">
              <a:rPr lang="en-US" smtClean="0"/>
              <a:t>12/9/2020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159C-B6E0-4F10-9F4A-2FA57003B139}" type="datetime1">
              <a:rPr lang="en-US" smtClean="0"/>
              <a:t>12/9/2020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dirty="0"/>
              <a:t>Add a footer</a:t>
            </a:r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170CBBB-D1D1-4386-A5E9-07F3477B78F3}" type="datetime1">
              <a:rPr lang="en-US" smtClean="0"/>
              <a:t>12/9/2020</a:t>
            </a:fld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9FA4CAD8-0EA7-4615-B69B-B2F199EF3A93}" type="datetime1">
              <a:rPr lang="en-US" smtClean="0"/>
              <a:t>12/9/2020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4BD7-6953-492C-921B-E68B2D7F14C8}" type="datetime1">
              <a:rPr lang="en-US" smtClean="0"/>
              <a:t>12/9/2020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dirty="0"/>
              <a:t>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7D9B-D4D3-4E23-88DF-2E354FA43196}" type="datetime1">
              <a:rPr lang="en-US" smtClean="0"/>
              <a:t>12/9/2020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67C5-D04E-4576-B61C-12ABA14BBD6C}" type="datetime1">
              <a:rPr lang="en-US" smtClean="0"/>
              <a:t>12/9/2020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ctangle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1" name="Rectangle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C20F09E4-6EA4-4BF3-9FC8-FF40373B88E6}" type="datetime1">
              <a:rPr lang="en-US" smtClean="0"/>
              <a:pPr/>
              <a:t>12/9/2020</a:t>
            </a:fld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>
            <a:lumMod val="75000"/>
          </a:schemeClr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>
            <a:lumMod val="75000"/>
          </a:schemeClr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389010"/>
            <a:ext cx="11277600" cy="1250302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Връзки между класовете.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bg-BG" dirty="0" smtClean="0"/>
              <a:t>Обекти като полета на клас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6656" y="3972430"/>
            <a:ext cx="5266945" cy="550179"/>
          </a:xfrm>
        </p:spPr>
        <p:txBody>
          <a:bodyPr/>
          <a:lstStyle/>
          <a:p>
            <a:r>
              <a:rPr lang="bg-BG" dirty="0" smtClean="0"/>
              <a:t>Въведение в информатиката</a:t>
            </a:r>
            <a:endParaRPr lang="en-US" dirty="0"/>
          </a:p>
        </p:txBody>
      </p:sp>
      <p:pic>
        <p:nvPicPr>
          <p:cNvPr id="5" name="Picture 2" descr="http://www.bravr.com/wp-content/uploads/17897450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4538" y="493295"/>
            <a:ext cx="4132461" cy="21336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>
                <a:sym typeface="Wingdings" panose="05000000000000000000" pitchFamily="2" charset="2"/>
              </a:rPr>
              <a:t>Пример за агрегация</a:t>
            </a:r>
            <a:r>
              <a:rPr lang="en-US" dirty="0" smtClean="0">
                <a:sym typeface="Wingdings" panose="05000000000000000000" pitchFamily="2" charset="2"/>
              </a:rPr>
              <a:t> (2)</a:t>
            </a:r>
            <a:endParaRPr lang="bg-BG" i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spcAft>
                <a:spcPts val="900"/>
              </a:spcAft>
              <a:buNone/>
            </a:pPr>
            <a:r>
              <a:rPr lang="bg-BG" dirty="0" smtClean="0"/>
              <a:t>Да се създаде клас </a:t>
            </a:r>
            <a:r>
              <a:rPr lang="en-US" dirty="0" smtClean="0"/>
              <a:t>Polygon</a:t>
            </a:r>
            <a:r>
              <a:rPr lang="bg-BG" dirty="0" smtClean="0"/>
              <a:t>, описващ многоъгълник в равнината.</a:t>
            </a:r>
            <a:endParaRPr lang="en-US" dirty="0" smtClean="0"/>
          </a:p>
          <a:p>
            <a:pPr>
              <a:spcAft>
                <a:spcPts val="900"/>
              </a:spcAft>
            </a:pPr>
            <a:r>
              <a:rPr lang="bg-BG" dirty="0" smtClean="0"/>
              <a:t>Полета:</a:t>
            </a:r>
            <a:r>
              <a:rPr lang="bg-BG" dirty="0"/>
              <a:t> </a:t>
            </a:r>
            <a:r>
              <a:rPr lang="en-US" dirty="0" smtClean="0"/>
              <a:t>int numOfSides;     </a:t>
            </a:r>
            <a:r>
              <a:rPr lang="en-US" dirty="0" smtClean="0"/>
              <a:t>List&lt;Point&gt; </a:t>
            </a:r>
            <a:r>
              <a:rPr lang="en-US" dirty="0" smtClean="0"/>
              <a:t>vrtList;</a:t>
            </a:r>
          </a:p>
          <a:p>
            <a:pPr>
              <a:spcAft>
                <a:spcPts val="900"/>
              </a:spcAft>
            </a:pPr>
            <a:r>
              <a:rPr lang="bg-BG" dirty="0" smtClean="0"/>
              <a:t>Конструктор: </a:t>
            </a:r>
            <a:r>
              <a:rPr lang="en-US" dirty="0" smtClean="0"/>
              <a:t>Polygon (int n, </a:t>
            </a:r>
            <a:r>
              <a:rPr lang="en-US" dirty="0" smtClean="0"/>
              <a:t>List&lt;Point&gt; </a:t>
            </a:r>
            <a:r>
              <a:rPr lang="en-US" dirty="0" smtClean="0"/>
              <a:t>vList)</a:t>
            </a:r>
          </a:p>
          <a:p>
            <a:pPr>
              <a:spcAft>
                <a:spcPts val="900"/>
              </a:spcAft>
            </a:pPr>
            <a:r>
              <a:rPr lang="bg-BG" dirty="0" smtClean="0"/>
              <a:t>Методи: </a:t>
            </a:r>
            <a:r>
              <a:rPr lang="en-US" dirty="0" smtClean="0"/>
              <a:t>	void Move(double dx, double dy)</a:t>
            </a:r>
            <a:r>
              <a:rPr lang="bg-BG" dirty="0" smtClean="0"/>
              <a:t>	//Мести по х и у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void MoveSymmByO()</a:t>
            </a:r>
            <a:r>
              <a:rPr lang="bg-BG" dirty="0" smtClean="0"/>
              <a:t>			//Мести симетрично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double GetPerimeter()</a:t>
            </a:r>
            <a:r>
              <a:rPr lang="bg-BG" dirty="0" smtClean="0">
                <a:solidFill>
                  <a:schemeClr val="accent4">
                    <a:lumMod val="75000"/>
                  </a:schemeClr>
                </a:solidFill>
              </a:rPr>
              <a:t>		//По желание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en-US" dirty="0"/>
              <a:t>void PrintInfo</a:t>
            </a:r>
            <a:r>
              <a:rPr lang="en-US" dirty="0" smtClean="0"/>
              <a:t>()</a:t>
            </a:r>
            <a:r>
              <a:rPr lang="bg-BG" dirty="0" smtClean="0"/>
              <a:t>		//Извежда справка за фигурата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5094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>
                <a:sym typeface="Wingdings" panose="05000000000000000000" pitchFamily="2" charset="2"/>
              </a:rPr>
              <a:t>Пример за агрегация</a:t>
            </a:r>
            <a:r>
              <a:rPr lang="en-US" dirty="0" smtClean="0">
                <a:sym typeface="Wingdings" panose="05000000000000000000" pitchFamily="2" charset="2"/>
              </a:rPr>
              <a:t> (</a:t>
            </a:r>
            <a:r>
              <a:rPr lang="bg-BG" dirty="0" smtClean="0">
                <a:sym typeface="Wingdings" panose="05000000000000000000" pitchFamily="2" charset="2"/>
              </a:rPr>
              <a:t>3</a:t>
            </a:r>
            <a:r>
              <a:rPr lang="en-US" dirty="0" smtClean="0">
                <a:sym typeface="Wingdings" panose="05000000000000000000" pitchFamily="2" charset="2"/>
              </a:rPr>
              <a:t>)</a:t>
            </a:r>
            <a:endParaRPr lang="bg-BG" i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spcAft>
                <a:spcPts val="900"/>
              </a:spcAft>
              <a:buNone/>
            </a:pPr>
            <a:r>
              <a:rPr lang="bg-BG" dirty="0" smtClean="0"/>
              <a:t>Да се създаде програма, която използва класовете </a:t>
            </a:r>
            <a:r>
              <a:rPr lang="en-US" dirty="0" smtClean="0"/>
              <a:t>Point </a:t>
            </a:r>
            <a:r>
              <a:rPr lang="bg-BG" dirty="0" smtClean="0"/>
              <a:t>и </a:t>
            </a:r>
            <a:r>
              <a:rPr lang="en-US" dirty="0" smtClean="0"/>
              <a:t>Polygon</a:t>
            </a:r>
            <a:r>
              <a:rPr lang="bg-BG" dirty="0" smtClean="0"/>
              <a:t> и създава многоъгълник с произволен брой върхове(</a:t>
            </a:r>
            <a:r>
              <a:rPr lang="en-US" dirty="0" smtClean="0"/>
              <a:t>[4, 10]</a:t>
            </a:r>
            <a:r>
              <a:rPr lang="bg-BG" dirty="0" smtClean="0"/>
              <a:t>). Върховете му да са точки с произволни </a:t>
            </a:r>
            <a:r>
              <a:rPr lang="bg-BG" dirty="0"/>
              <a:t>координати (</a:t>
            </a:r>
            <a:r>
              <a:rPr lang="en-US" dirty="0" smtClean="0"/>
              <a:t>[</a:t>
            </a:r>
            <a:r>
              <a:rPr lang="bg-BG" dirty="0" smtClean="0"/>
              <a:t>-20</a:t>
            </a:r>
            <a:r>
              <a:rPr lang="en-US" dirty="0" smtClean="0"/>
              <a:t>, </a:t>
            </a:r>
            <a:r>
              <a:rPr lang="bg-BG" dirty="0" smtClean="0"/>
              <a:t>2</a:t>
            </a:r>
            <a:r>
              <a:rPr lang="en-US" dirty="0" smtClean="0"/>
              <a:t>0</a:t>
            </a:r>
            <a:r>
              <a:rPr lang="en-US" dirty="0"/>
              <a:t>]</a:t>
            </a:r>
            <a:r>
              <a:rPr lang="bg-BG" dirty="0" smtClean="0"/>
              <a:t>). </a:t>
            </a:r>
          </a:p>
          <a:p>
            <a:pPr>
              <a:spcAft>
                <a:spcPts val="900"/>
              </a:spcAft>
            </a:pPr>
            <a:r>
              <a:rPr lang="bg-BG" dirty="0" smtClean="0"/>
              <a:t>Да се изведе информация за многоъгълника.</a:t>
            </a:r>
          </a:p>
          <a:p>
            <a:pPr>
              <a:spcAft>
                <a:spcPts val="900"/>
              </a:spcAft>
            </a:pPr>
            <a:r>
              <a:rPr lang="bg-BG" dirty="0" smtClean="0"/>
              <a:t>Да се "премести" многоъгълника със стойностите 2,5 и 3,5.</a:t>
            </a:r>
          </a:p>
          <a:p>
            <a:pPr>
              <a:spcAft>
                <a:spcPts val="900"/>
              </a:spcAft>
            </a:pPr>
            <a:r>
              <a:rPr lang="bg-BG" dirty="0" smtClean="0"/>
              <a:t>Да </a:t>
            </a:r>
            <a:r>
              <a:rPr lang="bg-BG" dirty="0"/>
              <a:t>се изведе информация за </a:t>
            </a:r>
            <a:r>
              <a:rPr lang="bg-BG" dirty="0" smtClean="0"/>
              <a:t>многоъгълника.</a:t>
            </a:r>
          </a:p>
          <a:p>
            <a:pPr>
              <a:spcAft>
                <a:spcPts val="900"/>
              </a:spcAft>
            </a:pPr>
            <a:r>
              <a:rPr lang="bg-BG" dirty="0" smtClean="0"/>
              <a:t>Да </a:t>
            </a:r>
            <a:r>
              <a:rPr lang="bg-BG" dirty="0"/>
              <a:t>се </a:t>
            </a:r>
            <a:r>
              <a:rPr lang="bg-BG" dirty="0" smtClean="0"/>
              <a:t>"премести" </a:t>
            </a:r>
            <a:r>
              <a:rPr lang="bg-BG" dirty="0"/>
              <a:t>многоъгълника </a:t>
            </a:r>
            <a:r>
              <a:rPr lang="bg-BG" dirty="0" smtClean="0"/>
              <a:t>симетрично на точка О.</a:t>
            </a:r>
          </a:p>
          <a:p>
            <a:pPr>
              <a:spcAft>
                <a:spcPts val="900"/>
              </a:spcAft>
            </a:pPr>
            <a:r>
              <a:rPr lang="bg-BG" dirty="0" smtClean="0"/>
              <a:t>Да </a:t>
            </a:r>
            <a:r>
              <a:rPr lang="bg-BG" dirty="0"/>
              <a:t>се изведе информация за многоъгълника</a:t>
            </a:r>
            <a:r>
              <a:rPr lang="bg-BG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22209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>
                <a:sym typeface="Wingdings" panose="05000000000000000000" pitchFamily="2" charset="2"/>
              </a:rPr>
              <a:t>Пример за агрегация</a:t>
            </a:r>
            <a:r>
              <a:rPr lang="en-US" dirty="0" smtClean="0">
                <a:sym typeface="Wingdings" panose="05000000000000000000" pitchFamily="2" charset="2"/>
              </a:rPr>
              <a:t> (</a:t>
            </a:r>
            <a:r>
              <a:rPr lang="bg-BG" dirty="0" smtClean="0">
                <a:sym typeface="Wingdings" panose="05000000000000000000" pitchFamily="2" charset="2"/>
              </a:rPr>
              <a:t>4.1</a:t>
            </a:r>
            <a:r>
              <a:rPr lang="en-US" dirty="0" smtClean="0">
                <a:sym typeface="Wingdings" panose="05000000000000000000" pitchFamily="2" charset="2"/>
              </a:rPr>
              <a:t>)</a:t>
            </a:r>
            <a:endParaRPr lang="bg-BG" i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7983"/>
          <a:stretch/>
        </p:blipFill>
        <p:spPr>
          <a:xfrm>
            <a:off x="609600" y="2209800"/>
            <a:ext cx="6726745" cy="325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666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>
                <a:sym typeface="Wingdings" panose="05000000000000000000" pitchFamily="2" charset="2"/>
              </a:rPr>
              <a:t>Пример за агрегация</a:t>
            </a:r>
            <a:r>
              <a:rPr lang="en-US" dirty="0" smtClean="0">
                <a:sym typeface="Wingdings" panose="05000000000000000000" pitchFamily="2" charset="2"/>
              </a:rPr>
              <a:t> (</a:t>
            </a:r>
            <a:r>
              <a:rPr lang="bg-BG" dirty="0" smtClean="0">
                <a:sym typeface="Wingdings" panose="05000000000000000000" pitchFamily="2" charset="2"/>
              </a:rPr>
              <a:t>4.2</a:t>
            </a:r>
            <a:r>
              <a:rPr lang="en-US" dirty="0" smtClean="0">
                <a:sym typeface="Wingdings" panose="05000000000000000000" pitchFamily="2" charset="2"/>
              </a:rPr>
              <a:t>)</a:t>
            </a:r>
            <a:endParaRPr lang="bg-BG" i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1580" b="-336"/>
          <a:stretch/>
        </p:blipFill>
        <p:spPr>
          <a:xfrm>
            <a:off x="609600" y="2743200"/>
            <a:ext cx="6726745" cy="305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776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>
                <a:sym typeface="Wingdings" panose="05000000000000000000" pitchFamily="2" charset="2"/>
              </a:rPr>
              <a:t>Пример за агрегация</a:t>
            </a:r>
            <a:r>
              <a:rPr lang="en-US" dirty="0" smtClean="0">
                <a:sym typeface="Wingdings" panose="05000000000000000000" pitchFamily="2" charset="2"/>
              </a:rPr>
              <a:t> (</a:t>
            </a:r>
            <a:r>
              <a:rPr lang="bg-BG" dirty="0" smtClean="0">
                <a:sym typeface="Wingdings" panose="05000000000000000000" pitchFamily="2" charset="2"/>
              </a:rPr>
              <a:t>4.3</a:t>
            </a:r>
            <a:r>
              <a:rPr lang="en-US" dirty="0" smtClean="0">
                <a:sym typeface="Wingdings" panose="05000000000000000000" pitchFamily="2" charset="2"/>
              </a:rPr>
              <a:t>)</a:t>
            </a:r>
            <a:endParaRPr lang="bg-BG" i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1593"/>
          <a:stretch/>
        </p:blipFill>
        <p:spPr>
          <a:xfrm>
            <a:off x="609600" y="2249425"/>
            <a:ext cx="7565138" cy="384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502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>
                <a:sym typeface="Wingdings" panose="05000000000000000000" pitchFamily="2" charset="2"/>
              </a:rPr>
              <a:t>Пример за агрегация</a:t>
            </a:r>
            <a:r>
              <a:rPr lang="en-US" dirty="0" smtClean="0">
                <a:sym typeface="Wingdings" panose="05000000000000000000" pitchFamily="2" charset="2"/>
              </a:rPr>
              <a:t> (</a:t>
            </a:r>
            <a:r>
              <a:rPr lang="bg-BG" dirty="0" smtClean="0">
                <a:sym typeface="Wingdings" panose="05000000000000000000" pitchFamily="2" charset="2"/>
              </a:rPr>
              <a:t>4.</a:t>
            </a:r>
            <a:r>
              <a:rPr lang="en-US" dirty="0" smtClean="0">
                <a:sym typeface="Wingdings" panose="05000000000000000000" pitchFamily="2" charset="2"/>
              </a:rPr>
              <a:t>4)</a:t>
            </a:r>
            <a:endParaRPr lang="bg-BG" i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48" y="2249424"/>
            <a:ext cx="7226853" cy="407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936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>
                <a:sym typeface="Wingdings" panose="05000000000000000000" pitchFamily="2" charset="2"/>
              </a:rPr>
              <a:t>Пример за агрегация</a:t>
            </a:r>
            <a:r>
              <a:rPr lang="en-US" dirty="0" smtClean="0">
                <a:sym typeface="Wingdings" panose="05000000000000000000" pitchFamily="2" charset="2"/>
              </a:rPr>
              <a:t> (</a:t>
            </a:r>
            <a:r>
              <a:rPr lang="bg-BG" dirty="0" smtClean="0">
                <a:sym typeface="Wingdings" panose="05000000000000000000" pitchFamily="2" charset="2"/>
              </a:rPr>
              <a:t>4.</a:t>
            </a:r>
            <a:r>
              <a:rPr lang="en-US" dirty="0">
                <a:sym typeface="Wingdings" panose="05000000000000000000" pitchFamily="2" charset="2"/>
              </a:rPr>
              <a:t>5</a:t>
            </a:r>
            <a:r>
              <a:rPr lang="en-US" dirty="0" smtClean="0">
                <a:sym typeface="Wingdings" panose="05000000000000000000" pitchFamily="2" charset="2"/>
              </a:rPr>
              <a:t>)</a:t>
            </a:r>
            <a:endParaRPr lang="bg-BG" i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209800"/>
            <a:ext cx="6143625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448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>
                <a:sym typeface="Wingdings" panose="05000000000000000000" pitchFamily="2" charset="2"/>
              </a:rPr>
              <a:t>Пример за агрегация</a:t>
            </a:r>
            <a:r>
              <a:rPr lang="en-US" dirty="0" smtClean="0">
                <a:sym typeface="Wingdings" panose="05000000000000000000" pitchFamily="2" charset="2"/>
              </a:rPr>
              <a:t> (</a:t>
            </a:r>
            <a:r>
              <a:rPr lang="bg-BG" dirty="0" smtClean="0">
                <a:sym typeface="Wingdings" panose="05000000000000000000" pitchFamily="2" charset="2"/>
              </a:rPr>
              <a:t>4.</a:t>
            </a:r>
            <a:r>
              <a:rPr lang="en-US" dirty="0" smtClean="0">
                <a:sym typeface="Wingdings" panose="05000000000000000000" pitchFamily="2" charset="2"/>
              </a:rPr>
              <a:t>6)</a:t>
            </a:r>
            <a:endParaRPr lang="bg-BG" i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2209800"/>
            <a:ext cx="8802755" cy="2554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773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>
                <a:sym typeface="Wingdings" panose="05000000000000000000" pitchFamily="2" charset="2"/>
              </a:rPr>
              <a:t>Връзки между класове</a:t>
            </a:r>
            <a:endParaRPr lang="bg-BG" i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bg-BG" dirty="0" smtClean="0"/>
              <a:t>Едно от предимствата на обектно ориентираните езици за програмиране е многократното използване на код</a:t>
            </a:r>
            <a:r>
              <a:rPr lang="en-US" dirty="0" smtClean="0"/>
              <a:t>.</a:t>
            </a:r>
            <a:endParaRPr lang="bg-BG" dirty="0" smtClean="0"/>
          </a:p>
          <a:p>
            <a:pPr marL="109728" indent="0">
              <a:buNone/>
            </a:pPr>
            <a:r>
              <a:rPr lang="bg-BG" dirty="0" smtClean="0"/>
              <a:t>Това </a:t>
            </a:r>
            <a:r>
              <a:rPr lang="en-US" dirty="0" smtClean="0"/>
              <a:t> </a:t>
            </a:r>
            <a:r>
              <a:rPr lang="bg-BG" dirty="0" smtClean="0"/>
              <a:t>става възможно и благодарение на връзките/отношенията между отделните класове.</a:t>
            </a:r>
          </a:p>
          <a:p>
            <a:pPr marL="109728" indent="0">
              <a:buNone/>
            </a:pPr>
            <a:r>
              <a:rPr lang="bg-BG" dirty="0" smtClean="0"/>
              <a:t>Поддържат се 4 основни типа отношения: наследяване,</a:t>
            </a:r>
            <a:r>
              <a:rPr lang="en-US" dirty="0" smtClean="0"/>
              <a:t> </a:t>
            </a:r>
            <a:r>
              <a:rPr lang="bg-BG" dirty="0" smtClean="0"/>
              <a:t>асоциация</a:t>
            </a:r>
            <a:r>
              <a:rPr lang="en-US" dirty="0" smtClean="0"/>
              <a:t>, </a:t>
            </a:r>
            <a:r>
              <a:rPr lang="bg-BG" dirty="0" smtClean="0"/>
              <a:t>композиция</a:t>
            </a:r>
            <a:r>
              <a:rPr lang="en-US" dirty="0" smtClean="0"/>
              <a:t> </a:t>
            </a:r>
            <a:r>
              <a:rPr lang="bg-BG" dirty="0" smtClean="0"/>
              <a:t>и</a:t>
            </a:r>
            <a:r>
              <a:rPr lang="en-US" dirty="0" smtClean="0"/>
              <a:t> </a:t>
            </a:r>
            <a:r>
              <a:rPr lang="bg-BG" dirty="0" smtClean="0"/>
              <a:t>агрегация</a:t>
            </a:r>
            <a:r>
              <a:rPr lang="en-US" dirty="0" smtClean="0"/>
              <a:t>. </a:t>
            </a:r>
            <a:endParaRPr lang="bg-BG" dirty="0" smtClean="0"/>
          </a:p>
          <a:p>
            <a:pPr marL="109728" indent="0">
              <a:buNone/>
            </a:pPr>
            <a:r>
              <a:rPr lang="bg-BG" dirty="0" smtClean="0"/>
              <a:t>Тези отношения се изразяват текстово чрез конструкциите:</a:t>
            </a:r>
            <a:br>
              <a:rPr lang="bg-BG" dirty="0" smtClean="0"/>
            </a:br>
            <a:r>
              <a:rPr lang="en-US" dirty="0" smtClean="0"/>
              <a:t>"</a:t>
            </a:r>
            <a:r>
              <a:rPr lang="bg-BG" dirty="0" smtClean="0"/>
              <a:t>е (</a:t>
            </a:r>
            <a:r>
              <a:rPr lang="en-US" dirty="0" smtClean="0"/>
              <a:t>is a</a:t>
            </a:r>
            <a:r>
              <a:rPr lang="bg-BG" dirty="0" smtClean="0"/>
              <a:t>)</a:t>
            </a:r>
            <a:r>
              <a:rPr lang="en-US" dirty="0" smtClean="0"/>
              <a:t>", </a:t>
            </a:r>
            <a:r>
              <a:rPr lang="bg-BG" dirty="0" smtClean="0"/>
              <a:t>    </a:t>
            </a:r>
            <a:r>
              <a:rPr lang="en-US" dirty="0" smtClean="0"/>
              <a:t>"</a:t>
            </a:r>
            <a:r>
              <a:rPr lang="bg-BG" dirty="0" smtClean="0"/>
              <a:t>има (</a:t>
            </a:r>
            <a:r>
              <a:rPr lang="en-US" dirty="0" smtClean="0"/>
              <a:t>has-a</a:t>
            </a:r>
            <a:r>
              <a:rPr lang="bg-BG" dirty="0" smtClean="0"/>
              <a:t>)</a:t>
            </a:r>
            <a:r>
              <a:rPr lang="en-US" dirty="0" smtClean="0"/>
              <a:t>" </a:t>
            </a:r>
            <a:r>
              <a:rPr lang="bg-BG" dirty="0" smtClean="0"/>
              <a:t> и</a:t>
            </a:r>
            <a:r>
              <a:rPr lang="en-US" dirty="0" smtClean="0"/>
              <a:t> </a:t>
            </a:r>
            <a:r>
              <a:rPr lang="bg-BG" dirty="0" smtClean="0"/>
              <a:t>   </a:t>
            </a:r>
            <a:r>
              <a:rPr lang="en-US" dirty="0" smtClean="0"/>
              <a:t>"</a:t>
            </a:r>
            <a:r>
              <a:rPr lang="bg-BG" dirty="0" smtClean="0"/>
              <a:t>част от (</a:t>
            </a:r>
            <a:r>
              <a:rPr lang="en-US" dirty="0" smtClean="0"/>
              <a:t>part-of</a:t>
            </a:r>
            <a:r>
              <a:rPr lang="bg-BG" dirty="0" smtClean="0"/>
              <a:t>)</a:t>
            </a:r>
            <a:r>
              <a:rPr lang="en-US" dirty="0" smtClean="0"/>
              <a:t>".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0913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>
                <a:sym typeface="Wingdings" panose="05000000000000000000" pitchFamily="2" charset="2"/>
              </a:rPr>
              <a:t>Наследяване</a:t>
            </a:r>
            <a:endParaRPr lang="bg-BG" i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900"/>
              </a:spcAft>
            </a:pPr>
            <a:r>
              <a:rPr lang="bg-BG" dirty="0" smtClean="0"/>
              <a:t>Наследяването е отношение</a:t>
            </a:r>
            <a:r>
              <a:rPr lang="en-US" dirty="0" smtClean="0"/>
              <a:t> </a:t>
            </a:r>
            <a:r>
              <a:rPr lang="bg-BG" dirty="0" smtClean="0"/>
              <a:t>от типа "е (</a:t>
            </a:r>
            <a:r>
              <a:rPr lang="en-US" dirty="0" smtClean="0"/>
              <a:t>is a )</a:t>
            </a:r>
            <a:r>
              <a:rPr lang="bg-BG" dirty="0" smtClean="0"/>
              <a:t>".</a:t>
            </a:r>
            <a:endParaRPr lang="en-US" dirty="0" smtClean="0"/>
          </a:p>
          <a:p>
            <a:pPr>
              <a:spcAft>
                <a:spcPts val="900"/>
              </a:spcAft>
            </a:pPr>
            <a:r>
              <a:rPr lang="bg-BG" dirty="0" smtClean="0"/>
              <a:t>Отношението </a:t>
            </a:r>
            <a:r>
              <a:rPr lang="bg-BG" dirty="0"/>
              <a:t>"е (</a:t>
            </a:r>
            <a:r>
              <a:rPr lang="en-US" dirty="0"/>
              <a:t>is a )</a:t>
            </a:r>
            <a:r>
              <a:rPr lang="bg-BG" dirty="0" smtClean="0"/>
              <a:t>" моделира връзка "родител – наследник", при което се създава нов клас А (наследник) като се използва кода на вече съществуващ клас В (родител). </a:t>
            </a:r>
            <a:br>
              <a:rPr lang="bg-BG" dirty="0" smtClean="0"/>
            </a:br>
            <a:r>
              <a:rPr lang="bg-BG" dirty="0" smtClean="0"/>
              <a:t>Тогава се казва, че</a:t>
            </a:r>
            <a:r>
              <a:rPr lang="en-US" dirty="0" smtClean="0"/>
              <a:t> </a:t>
            </a:r>
            <a:r>
              <a:rPr lang="bg-BG" dirty="0" smtClean="0"/>
              <a:t>"</a:t>
            </a:r>
            <a:r>
              <a:rPr lang="en-US" dirty="0" smtClean="0"/>
              <a:t>A </a:t>
            </a:r>
            <a:r>
              <a:rPr lang="bg-BG" b="1" u="sng" dirty="0" smtClean="0"/>
              <a:t>е</a:t>
            </a:r>
            <a:r>
              <a:rPr lang="bg-BG" dirty="0" smtClean="0"/>
              <a:t> вид (представител на)</a:t>
            </a:r>
            <a:r>
              <a:rPr lang="en-US" dirty="0" smtClean="0"/>
              <a:t> B</a:t>
            </a:r>
            <a:r>
              <a:rPr lang="bg-BG" dirty="0" smtClean="0"/>
              <a:t>"</a:t>
            </a:r>
            <a:r>
              <a:rPr lang="en-US" dirty="0" smtClean="0"/>
              <a:t>. </a:t>
            </a:r>
            <a:endParaRPr lang="bg-BG" dirty="0" smtClean="0"/>
          </a:p>
          <a:p>
            <a:pPr>
              <a:spcAft>
                <a:spcPts val="900"/>
              </a:spcAft>
            </a:pPr>
            <a:r>
              <a:rPr lang="bg-BG" dirty="0" smtClean="0"/>
              <a:t>Примери:</a:t>
            </a:r>
            <a:r>
              <a:rPr lang="en-US" dirty="0" smtClean="0"/>
              <a:t> </a:t>
            </a:r>
            <a:r>
              <a:rPr lang="bg-BG" dirty="0" smtClean="0"/>
              <a:t>"Ябълката </a:t>
            </a:r>
            <a:r>
              <a:rPr lang="bg-BG" b="1" u="sng" dirty="0" smtClean="0"/>
              <a:t>е</a:t>
            </a:r>
            <a:r>
              <a:rPr lang="bg-BG" dirty="0" smtClean="0"/>
              <a:t> вид плод"</a:t>
            </a:r>
            <a:r>
              <a:rPr lang="en-US" dirty="0" smtClean="0"/>
              <a:t>, </a:t>
            </a:r>
            <a:r>
              <a:rPr lang="bg-BG" dirty="0" smtClean="0"/>
              <a:t>"Квадратът </a:t>
            </a:r>
            <a:r>
              <a:rPr lang="bg-BG" b="1" u="sng" dirty="0" smtClean="0"/>
              <a:t>е</a:t>
            </a:r>
            <a:r>
              <a:rPr lang="bg-BG" dirty="0" smtClean="0"/>
              <a:t> вид четириъгълник", "</a:t>
            </a:r>
            <a:r>
              <a:rPr lang="en-US" dirty="0" smtClean="0"/>
              <a:t>Ferrari </a:t>
            </a:r>
            <a:r>
              <a:rPr lang="bg-BG" b="1" u="sng" dirty="0" smtClean="0"/>
              <a:t>е</a:t>
            </a:r>
            <a:r>
              <a:rPr lang="bg-BG" dirty="0" smtClean="0"/>
              <a:t> вид (марка) автомобил"</a:t>
            </a:r>
            <a:r>
              <a:rPr lang="en-US" dirty="0" smtClean="0"/>
              <a:t>. </a:t>
            </a:r>
            <a:endParaRPr lang="bg-BG" dirty="0" smtClean="0"/>
          </a:p>
          <a:p>
            <a:pPr>
              <a:spcAft>
                <a:spcPts val="900"/>
              </a:spcAft>
            </a:pPr>
            <a:r>
              <a:rPr lang="bg-BG" dirty="0" smtClean="0"/>
              <a:t>Подробно за наследяването ще говорим в следващите занятия</a:t>
            </a:r>
            <a:r>
              <a:rPr lang="en-US" dirty="0" smtClean="0"/>
              <a:t>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26407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>
                <a:sym typeface="Wingdings" panose="05000000000000000000" pitchFamily="2" charset="2"/>
              </a:rPr>
              <a:t>Асоциация</a:t>
            </a:r>
            <a:endParaRPr lang="bg-BG" i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900"/>
              </a:spcAft>
            </a:pPr>
            <a:r>
              <a:rPr lang="bg-BG" dirty="0" smtClean="0"/>
              <a:t>Най-обща връзка между два класа от типа "има (</a:t>
            </a:r>
            <a:r>
              <a:rPr lang="en-US" dirty="0" smtClean="0"/>
              <a:t>has a</a:t>
            </a:r>
            <a:r>
              <a:rPr lang="bg-BG" dirty="0" smtClean="0"/>
              <a:t>)".</a:t>
            </a:r>
            <a:endParaRPr lang="en-US" dirty="0" smtClean="0"/>
          </a:p>
          <a:p>
            <a:pPr>
              <a:spcAft>
                <a:spcPts val="900"/>
              </a:spcAft>
            </a:pPr>
            <a:r>
              <a:rPr lang="bg-BG" dirty="0" smtClean="0"/>
              <a:t>Може да задава множественост ( 1 към 1, 1 към много, много към 1, много към много)</a:t>
            </a:r>
            <a:r>
              <a:rPr lang="en-US" dirty="0" smtClean="0"/>
              <a:t>. </a:t>
            </a:r>
            <a:endParaRPr lang="bg-BG" dirty="0" smtClean="0"/>
          </a:p>
          <a:p>
            <a:pPr>
              <a:spcAft>
                <a:spcPts val="900"/>
              </a:spcAft>
            </a:pPr>
            <a:r>
              <a:rPr lang="bg-BG" dirty="0" smtClean="0"/>
              <a:t>Примери:</a:t>
            </a:r>
            <a:r>
              <a:rPr lang="en-US" dirty="0" smtClean="0"/>
              <a:t> </a:t>
            </a:r>
            <a:r>
              <a:rPr lang="bg-BG" dirty="0" smtClean="0"/>
              <a:t>"Държавата </a:t>
            </a:r>
            <a:r>
              <a:rPr lang="bg-BG" b="1" u="sng" dirty="0" smtClean="0"/>
              <a:t>има</a:t>
            </a:r>
            <a:r>
              <a:rPr lang="bg-BG" dirty="0" smtClean="0"/>
              <a:t> столица (град)" (1 към 1)</a:t>
            </a:r>
            <a:r>
              <a:rPr lang="en-US" dirty="0" smtClean="0"/>
              <a:t>, 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bg-BG" dirty="0" smtClean="0"/>
              <a:t>"Ученикът </a:t>
            </a:r>
            <a:r>
              <a:rPr lang="bg-BG" b="1" u="sng" dirty="0" smtClean="0"/>
              <a:t>има</a:t>
            </a:r>
            <a:r>
              <a:rPr lang="bg-BG" dirty="0" smtClean="0"/>
              <a:t> учители" (1 към много), </a:t>
            </a:r>
            <a:r>
              <a:rPr lang="en-US" dirty="0" smtClean="0"/>
              <a:t>"</a:t>
            </a:r>
            <a:r>
              <a:rPr lang="bg-BG" dirty="0" smtClean="0"/>
              <a:t>Паркът </a:t>
            </a:r>
            <a:r>
              <a:rPr lang="bg-BG" b="1" u="sng" dirty="0" smtClean="0"/>
              <a:t>има</a:t>
            </a:r>
            <a:r>
              <a:rPr lang="bg-BG" dirty="0" smtClean="0"/>
              <a:t> посетители</a:t>
            </a:r>
            <a:r>
              <a:rPr lang="en-US" dirty="0" smtClean="0"/>
              <a:t>"</a:t>
            </a:r>
            <a:r>
              <a:rPr lang="bg-BG" dirty="0" smtClean="0"/>
              <a:t>…</a:t>
            </a:r>
            <a:r>
              <a:rPr lang="en-US" dirty="0" smtClean="0"/>
              <a:t> </a:t>
            </a:r>
            <a:endParaRPr lang="bg-BG" dirty="0" smtClean="0"/>
          </a:p>
          <a:p>
            <a:pPr marL="109728" indent="0">
              <a:spcAft>
                <a:spcPts val="900"/>
              </a:spcAft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46417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>
                <a:sym typeface="Wingdings" panose="05000000000000000000" pitchFamily="2" charset="2"/>
              </a:rPr>
              <a:t>Агрегация</a:t>
            </a:r>
            <a:endParaRPr lang="bg-BG" i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Aft>
                <a:spcPts val="900"/>
              </a:spcAft>
            </a:pPr>
            <a:r>
              <a:rPr lang="bg-BG" dirty="0" smtClean="0"/>
              <a:t>Специален вид асоциация, отношение</a:t>
            </a:r>
            <a:r>
              <a:rPr lang="en-US" dirty="0" smtClean="0"/>
              <a:t> </a:t>
            </a:r>
            <a:r>
              <a:rPr lang="bg-BG" dirty="0" smtClean="0"/>
              <a:t>от типа "има (</a:t>
            </a:r>
            <a:r>
              <a:rPr lang="en-US" dirty="0" smtClean="0"/>
              <a:t>has a )</a:t>
            </a:r>
            <a:r>
              <a:rPr lang="bg-BG" dirty="0" smtClean="0"/>
              <a:t>" и то по-скоро във формата "цяло / част".</a:t>
            </a:r>
            <a:endParaRPr lang="en-US" dirty="0" smtClean="0"/>
          </a:p>
          <a:p>
            <a:pPr>
              <a:spcAft>
                <a:spcPts val="900"/>
              </a:spcAft>
            </a:pPr>
            <a:r>
              <a:rPr lang="bg-BG" dirty="0" smtClean="0"/>
              <a:t>Класът, който моделира цялото се нарича агрегат, а класовете, които </a:t>
            </a:r>
            <a:r>
              <a:rPr lang="en-US" dirty="0" smtClean="0"/>
              <a:t> </a:t>
            </a:r>
            <a:r>
              <a:rPr lang="bg-BG" dirty="0" smtClean="0"/>
              <a:t>моделират частите, се наричат компоненти.</a:t>
            </a:r>
          </a:p>
          <a:p>
            <a:pPr>
              <a:spcAft>
                <a:spcPts val="900"/>
              </a:spcAft>
            </a:pPr>
            <a:r>
              <a:rPr lang="bg-BG" dirty="0" smtClean="0"/>
              <a:t>Примери:</a:t>
            </a:r>
            <a:r>
              <a:rPr lang="en-US" dirty="0" smtClean="0"/>
              <a:t> </a:t>
            </a:r>
            <a:r>
              <a:rPr lang="bg-BG" dirty="0" smtClean="0"/>
              <a:t>"Влакът </a:t>
            </a:r>
            <a:r>
              <a:rPr lang="bg-BG" b="1" u="sng" dirty="0" smtClean="0"/>
              <a:t>има</a:t>
            </a:r>
            <a:r>
              <a:rPr lang="bg-BG" dirty="0" smtClean="0"/>
              <a:t> локомотив" ("Локомотивът е част от влак")</a:t>
            </a:r>
            <a:r>
              <a:rPr lang="en-US" dirty="0" smtClean="0"/>
              <a:t>, </a:t>
            </a:r>
            <a:r>
              <a:rPr lang="bg-BG" dirty="0" smtClean="0"/>
              <a:t>"Влакът </a:t>
            </a:r>
            <a:r>
              <a:rPr lang="bg-BG" b="1" u="sng" dirty="0" smtClean="0"/>
              <a:t>има</a:t>
            </a:r>
            <a:r>
              <a:rPr lang="bg-BG" dirty="0" smtClean="0"/>
              <a:t> вагони", "Библиотеката</a:t>
            </a:r>
            <a:r>
              <a:rPr lang="en-US" dirty="0" smtClean="0"/>
              <a:t> </a:t>
            </a:r>
            <a:r>
              <a:rPr lang="bg-BG" b="1" u="sng" dirty="0" smtClean="0"/>
              <a:t>има</a:t>
            </a:r>
            <a:r>
              <a:rPr lang="bg-BG" dirty="0" smtClean="0"/>
              <a:t> книги"</a:t>
            </a:r>
            <a:r>
              <a:rPr lang="en-US" dirty="0" smtClean="0"/>
              <a:t>. </a:t>
            </a:r>
            <a:endParaRPr lang="bg-BG" dirty="0" smtClean="0"/>
          </a:p>
          <a:p>
            <a:pPr>
              <a:spcAft>
                <a:spcPts val="900"/>
              </a:spcAft>
            </a:pPr>
            <a:r>
              <a:rPr lang="bg-BG" dirty="0" smtClean="0"/>
              <a:t>Компонентите могат да съществуват и без агрегата – влакът се декомпозира, но локомотивът и вагоните продължават да съществуват</a:t>
            </a:r>
            <a:r>
              <a:rPr lang="en-US" dirty="0" smtClean="0"/>
              <a:t>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26997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>
                <a:sym typeface="Wingdings" panose="05000000000000000000" pitchFamily="2" charset="2"/>
              </a:rPr>
              <a:t>Агрегация</a:t>
            </a:r>
            <a:endParaRPr lang="bg-BG" i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900"/>
              </a:spcAft>
            </a:pPr>
            <a:r>
              <a:rPr lang="bg-BG" dirty="0" smtClean="0"/>
              <a:t>В класа агрегат се описват полета от тип класовете компоненти.</a:t>
            </a:r>
          </a:p>
          <a:p>
            <a:pPr>
              <a:spcAft>
                <a:spcPts val="900"/>
              </a:spcAft>
            </a:pPr>
            <a:r>
              <a:rPr lang="bg-BG" dirty="0" smtClean="0"/>
              <a:t>Обикновено обектите компоненти не се създават в кода на агрегата, а се получават като параметри в конструктор или в метод за добавяне</a:t>
            </a:r>
            <a:r>
              <a:rPr lang="en-US" dirty="0" smtClean="0"/>
              <a:t>. </a:t>
            </a:r>
            <a:endParaRPr lang="bg-BG" dirty="0" smtClean="0"/>
          </a:p>
          <a:p>
            <a:pPr>
              <a:spcAft>
                <a:spcPts val="900"/>
              </a:spcAft>
            </a:pPr>
            <a:r>
              <a:rPr lang="bg-BG" dirty="0" smtClean="0"/>
              <a:t>Пример: Библиотека и книги, училище и ученици</a:t>
            </a:r>
            <a:r>
              <a:rPr lang="en-US" dirty="0" smtClean="0"/>
              <a:t>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46751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>
                <a:sym typeface="Wingdings" panose="05000000000000000000" pitchFamily="2" charset="2"/>
              </a:rPr>
              <a:t>Композиция</a:t>
            </a:r>
            <a:endParaRPr lang="bg-BG" i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900"/>
              </a:spcAft>
            </a:pPr>
            <a:r>
              <a:rPr lang="bg-BG" dirty="0" smtClean="0"/>
              <a:t>Отношение</a:t>
            </a:r>
            <a:r>
              <a:rPr lang="en-US" dirty="0" smtClean="0"/>
              <a:t> </a:t>
            </a:r>
            <a:r>
              <a:rPr lang="bg-BG" dirty="0" smtClean="0"/>
              <a:t>от типа "има (</a:t>
            </a:r>
            <a:r>
              <a:rPr lang="en-US" dirty="0" smtClean="0"/>
              <a:t>has a)</a:t>
            </a:r>
            <a:r>
              <a:rPr lang="bg-BG" dirty="0" smtClean="0"/>
              <a:t>" и то по-скоро във формата "цяло / част".</a:t>
            </a:r>
            <a:endParaRPr lang="en-US" dirty="0" smtClean="0"/>
          </a:p>
          <a:p>
            <a:pPr>
              <a:spcAft>
                <a:spcPts val="900"/>
              </a:spcAft>
            </a:pPr>
            <a:r>
              <a:rPr lang="bg-BG" dirty="0" smtClean="0"/>
              <a:t>Специален вид агрегация, при която компонентите не могат да съществуват без агрегата</a:t>
            </a:r>
          </a:p>
          <a:p>
            <a:pPr>
              <a:spcAft>
                <a:spcPts val="900"/>
              </a:spcAft>
            </a:pPr>
            <a:r>
              <a:rPr lang="bg-BG" dirty="0" smtClean="0"/>
              <a:t>Пример:</a:t>
            </a:r>
            <a:r>
              <a:rPr lang="en-US" dirty="0" smtClean="0"/>
              <a:t> </a:t>
            </a:r>
            <a:r>
              <a:rPr lang="bg-BG" dirty="0" smtClean="0"/>
              <a:t>"Къщата </a:t>
            </a:r>
            <a:r>
              <a:rPr lang="bg-BG" b="1" u="sng" dirty="0" smtClean="0"/>
              <a:t>има</a:t>
            </a:r>
            <a:r>
              <a:rPr lang="bg-BG" dirty="0" smtClean="0"/>
              <a:t> стаи" ("Стаите са част от къщата"), "Папката </a:t>
            </a:r>
            <a:r>
              <a:rPr lang="bg-BG" b="1" u="sng" dirty="0" smtClean="0"/>
              <a:t>има</a:t>
            </a:r>
            <a:r>
              <a:rPr lang="bg-BG" dirty="0" smtClean="0"/>
              <a:t> файлове"</a:t>
            </a:r>
            <a:br>
              <a:rPr lang="bg-BG" dirty="0" smtClean="0"/>
            </a:br>
            <a:r>
              <a:rPr lang="bg-BG" dirty="0" smtClean="0"/>
              <a:t>Очевидно е, че разрушаването на къщата води до край на съществуването на стаите!</a:t>
            </a:r>
            <a:r>
              <a:rPr lang="en-US" dirty="0" smtClean="0"/>
              <a:t> </a:t>
            </a:r>
            <a:r>
              <a:rPr lang="bg-BG" dirty="0" smtClean="0"/>
              <a:t>Изтриването на папката води до изтриване и на файловете, които са били в нея!</a:t>
            </a:r>
          </a:p>
        </p:txBody>
      </p:sp>
    </p:spTree>
    <p:extLst>
      <p:ext uri="{BB962C8B-B14F-4D97-AF65-F5344CB8AC3E}">
        <p14:creationId xmlns:p14="http://schemas.microsoft.com/office/powerpoint/2010/main" val="1429095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>
                <a:sym typeface="Wingdings" panose="05000000000000000000" pitchFamily="2" charset="2"/>
              </a:rPr>
              <a:t>Композиция</a:t>
            </a:r>
            <a:endParaRPr lang="bg-BG" i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900"/>
              </a:spcAft>
            </a:pPr>
            <a:r>
              <a:rPr lang="bg-BG" dirty="0"/>
              <a:t>В </a:t>
            </a:r>
            <a:r>
              <a:rPr lang="bg-BG" dirty="0" smtClean="0"/>
              <a:t>класа </a:t>
            </a:r>
            <a:r>
              <a:rPr lang="bg-BG" dirty="0"/>
              <a:t>агрегат се описват полета от тип </a:t>
            </a:r>
            <a:r>
              <a:rPr lang="bg-BG" dirty="0" smtClean="0"/>
              <a:t>класовете </a:t>
            </a:r>
            <a:r>
              <a:rPr lang="bg-BG" dirty="0"/>
              <a:t>компоненти.</a:t>
            </a:r>
          </a:p>
          <a:p>
            <a:pPr>
              <a:spcAft>
                <a:spcPts val="900"/>
              </a:spcAft>
            </a:pPr>
            <a:r>
              <a:rPr lang="bg-BG" dirty="0"/>
              <a:t>Обикновено </a:t>
            </a:r>
            <a:r>
              <a:rPr lang="bg-BG" dirty="0" smtClean="0"/>
              <a:t>обектите </a:t>
            </a:r>
            <a:r>
              <a:rPr lang="bg-BG" dirty="0"/>
              <a:t>компоненти </a:t>
            </a:r>
            <a:r>
              <a:rPr lang="bg-BG" dirty="0" smtClean="0"/>
              <a:t>се създават </a:t>
            </a:r>
            <a:r>
              <a:rPr lang="bg-BG" dirty="0"/>
              <a:t>в кода на агрегата, </a:t>
            </a:r>
            <a:r>
              <a:rPr lang="bg-BG" dirty="0" smtClean="0"/>
              <a:t>най-често в </a:t>
            </a:r>
            <a:r>
              <a:rPr lang="bg-BG" dirty="0"/>
              <a:t>конструктор или в метод за добавяне</a:t>
            </a:r>
            <a:r>
              <a:rPr lang="en-US" dirty="0"/>
              <a:t>. 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bg-BG" dirty="0" smtClean="0"/>
              <a:t>В примера с къщата и стаите, това е изпълнено.</a:t>
            </a:r>
            <a:br>
              <a:rPr lang="bg-BG" dirty="0" smtClean="0"/>
            </a:br>
            <a:r>
              <a:rPr lang="bg-BG" dirty="0" smtClean="0"/>
              <a:t>Допустимо е обектите компоненти да са създадени в друг код и да се предават като параметри – в примера с папката и файловете</a:t>
            </a:r>
            <a:r>
              <a:rPr lang="en-US" dirty="0" smtClean="0"/>
              <a:t> (</a:t>
            </a:r>
            <a:r>
              <a:rPr lang="bg-BG" dirty="0" smtClean="0"/>
              <a:t>файловете могат да са създадени в друга папка и да се прехвърлят след това).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0832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>
                <a:sym typeface="Wingdings" panose="05000000000000000000" pitchFamily="2" charset="2"/>
              </a:rPr>
              <a:t>Пример за агрегация</a:t>
            </a:r>
            <a:r>
              <a:rPr lang="en-US" dirty="0" smtClean="0">
                <a:sym typeface="Wingdings" panose="05000000000000000000" pitchFamily="2" charset="2"/>
              </a:rPr>
              <a:t> (1)</a:t>
            </a:r>
            <a:endParaRPr lang="bg-BG" i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spcAft>
                <a:spcPts val="900"/>
              </a:spcAft>
              <a:buNone/>
            </a:pPr>
            <a:r>
              <a:rPr lang="bg-BG" dirty="0" smtClean="0"/>
              <a:t>Да се създаде клас </a:t>
            </a:r>
            <a:r>
              <a:rPr lang="en-US" dirty="0" smtClean="0"/>
              <a:t>Point</a:t>
            </a:r>
            <a:r>
              <a:rPr lang="bg-BG" dirty="0" smtClean="0"/>
              <a:t>, описващ точка в равнината.</a:t>
            </a:r>
            <a:endParaRPr lang="en-US" dirty="0" smtClean="0"/>
          </a:p>
          <a:p>
            <a:pPr>
              <a:spcAft>
                <a:spcPts val="900"/>
              </a:spcAft>
            </a:pPr>
            <a:r>
              <a:rPr lang="bg-BG" dirty="0" smtClean="0"/>
              <a:t>Полета:</a:t>
            </a:r>
            <a:r>
              <a:rPr lang="bg-BG" dirty="0"/>
              <a:t> </a:t>
            </a:r>
            <a:r>
              <a:rPr lang="en-US" dirty="0" smtClean="0"/>
              <a:t>double x;     double y;       string label;</a:t>
            </a:r>
          </a:p>
          <a:p>
            <a:pPr>
              <a:spcAft>
                <a:spcPts val="900"/>
              </a:spcAft>
            </a:pPr>
            <a:r>
              <a:rPr lang="bg-BG" dirty="0" smtClean="0"/>
              <a:t>Конструктор: </a:t>
            </a:r>
            <a:r>
              <a:rPr lang="en-US" dirty="0" smtClean="0"/>
              <a:t>Point (</a:t>
            </a:r>
            <a:r>
              <a:rPr lang="en-US" dirty="0"/>
              <a:t>double </a:t>
            </a:r>
            <a:r>
              <a:rPr lang="en-US" dirty="0" smtClean="0"/>
              <a:t>xx</a:t>
            </a:r>
            <a:r>
              <a:rPr lang="en-US" dirty="0"/>
              <a:t>, double </a:t>
            </a:r>
            <a:r>
              <a:rPr lang="en-US" dirty="0" smtClean="0"/>
              <a:t>yy, string lbl)</a:t>
            </a:r>
          </a:p>
          <a:p>
            <a:pPr>
              <a:spcAft>
                <a:spcPts val="900"/>
              </a:spcAft>
            </a:pPr>
            <a:r>
              <a:rPr lang="bg-BG" dirty="0" smtClean="0"/>
              <a:t>Методи: </a:t>
            </a:r>
            <a:r>
              <a:rPr lang="en-US" dirty="0" smtClean="0"/>
              <a:t>	void Move(double dx, double dy)</a:t>
            </a:r>
            <a:r>
              <a:rPr lang="bg-BG" dirty="0" smtClean="0"/>
              <a:t>   	//Мести по х и по у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void Rename(string newName)</a:t>
            </a:r>
            <a:r>
              <a:rPr lang="bg-BG" dirty="0" smtClean="0"/>
              <a:t>		//Преименува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void MoveSymmByO()</a:t>
            </a:r>
            <a:r>
              <a:rPr lang="bg-BG" dirty="0" smtClean="0"/>
              <a:t>			//Мести симетрично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	string GetPointInfo()</a:t>
            </a:r>
            <a:r>
              <a:rPr lang="bg-BG" dirty="0" smtClean="0"/>
              <a:t>			//Връща текстова инф.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2738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aining presentation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aining presentation.potx" id="{7B9FCAFE-DDE5-4198-9987-54DFCAD80598}" vid="{6015A8B0-C387-4E39-945C-0F39E3EB10B6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 presentation</Template>
  <TotalTime>5228</TotalTime>
  <Words>879</Words>
  <Application>Microsoft Office PowerPoint</Application>
  <PresentationFormat>Widescreen</PresentationFormat>
  <Paragraphs>56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Calibri</vt:lpstr>
      <vt:lpstr>Georgia</vt:lpstr>
      <vt:lpstr>Wingdings</vt:lpstr>
      <vt:lpstr>Wingdings 2</vt:lpstr>
      <vt:lpstr>Training presentation</vt:lpstr>
      <vt:lpstr>Връзки между класовете.  Обекти като полета на клас</vt:lpstr>
      <vt:lpstr>Връзки между класове</vt:lpstr>
      <vt:lpstr>Наследяване</vt:lpstr>
      <vt:lpstr>Асоциация</vt:lpstr>
      <vt:lpstr>Агрегация</vt:lpstr>
      <vt:lpstr>Агрегация</vt:lpstr>
      <vt:lpstr>Композиция</vt:lpstr>
      <vt:lpstr>Композиция</vt:lpstr>
      <vt:lpstr>Пример за агрегация (1)</vt:lpstr>
      <vt:lpstr>Пример за агрегация (2)</vt:lpstr>
      <vt:lpstr>Пример за агрегация (3)</vt:lpstr>
      <vt:lpstr>Пример за агрегация (4.1)</vt:lpstr>
      <vt:lpstr>Пример за агрегация (4.2)</vt:lpstr>
      <vt:lpstr>Пример за агрегация (4.3)</vt:lpstr>
      <vt:lpstr>Пример за агрегация (4.4)</vt:lpstr>
      <vt:lpstr>Пример за агрегация (4.5)</vt:lpstr>
      <vt:lpstr>Пример за агрегация (4.6)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Training Presentation</dc:title>
  <dc:creator>Milen</dc:creator>
  <cp:lastModifiedBy>Milen</cp:lastModifiedBy>
  <cp:revision>922</cp:revision>
  <dcterms:created xsi:type="dcterms:W3CDTF">2017-09-11T07:57:04Z</dcterms:created>
  <dcterms:modified xsi:type="dcterms:W3CDTF">2020-12-09T11:50:04Z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