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7" r:id="rId2"/>
    <p:sldId id="364" r:id="rId3"/>
    <p:sldId id="388" r:id="rId4"/>
    <p:sldId id="389" r:id="rId5"/>
    <p:sldId id="341" r:id="rId6"/>
    <p:sldId id="390" r:id="rId7"/>
    <p:sldId id="380" r:id="rId8"/>
    <p:sldId id="379" r:id="rId9"/>
    <p:sldId id="391" r:id="rId10"/>
    <p:sldId id="378" r:id="rId11"/>
    <p:sldId id="392" r:id="rId12"/>
    <p:sldId id="393" r:id="rId13"/>
    <p:sldId id="3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  <a:srgbClr val="D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3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9010"/>
            <a:ext cx="11277600" cy="125030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Предефиниране на методи</a:t>
            </a:r>
            <a:r>
              <a:rPr lang="en-US" dirty="0" smtClean="0"/>
              <a:t> </a:t>
            </a:r>
            <a:r>
              <a:rPr lang="bg-BG" dirty="0" smtClean="0"/>
              <a:t>при наследяване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(</a:t>
            </a:r>
            <a:r>
              <a:rPr lang="en-US" smtClean="0"/>
              <a:t>Method overriding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3972430"/>
            <a:ext cx="5266945" cy="550179"/>
          </a:xfrm>
        </p:spPr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pic>
        <p:nvPicPr>
          <p:cNvPr id="5" name="Picture 2" descr="http://www.bravr.com/wp-content/uploads/178974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4" y="493295"/>
            <a:ext cx="3546855" cy="183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– особености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573512" cy="432511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sz="2400" dirty="0" smtClean="0"/>
              <a:t>Методите по подразбиране не са </a:t>
            </a:r>
            <a:r>
              <a:rPr lang="en-US" sz="2400" dirty="0" smtClean="0"/>
              <a:t>virtual</a:t>
            </a:r>
            <a:r>
              <a:rPr lang="bg-BG" sz="2400" dirty="0" smtClean="0"/>
              <a:t>, тоест не са разрешени за предефиниране при наследяване, затова в базовия клас трябва да се добави </a:t>
            </a:r>
            <a:r>
              <a:rPr lang="en-US" sz="2400" dirty="0" smtClean="0"/>
              <a:t>virtual</a:t>
            </a:r>
            <a:r>
              <a:rPr lang="bg-BG" sz="2400" dirty="0" smtClean="0"/>
              <a:t> в описанието на всеки метод, който ще бъде предефиниран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static </a:t>
            </a:r>
            <a:r>
              <a:rPr lang="bg-BG" sz="2400" dirty="0" smtClean="0"/>
              <a:t>методи не могат да бъдат предефинирани </a:t>
            </a:r>
            <a:r>
              <a:rPr lang="en-US" sz="2400" dirty="0" smtClean="0"/>
              <a:t>(override)</a:t>
            </a:r>
            <a:r>
              <a:rPr lang="bg-BG" sz="2400" dirty="0" smtClean="0"/>
              <a:t> при наследяване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Метод, описан с модификатор </a:t>
            </a:r>
            <a:r>
              <a:rPr lang="en-US" sz="2400" dirty="0" smtClean="0"/>
              <a:t>override</a:t>
            </a:r>
            <a:r>
              <a:rPr lang="bg-BG" sz="2400" dirty="0" smtClean="0"/>
              <a:t>,</a:t>
            </a:r>
            <a:r>
              <a:rPr lang="en-US" sz="2400" dirty="0" smtClean="0"/>
              <a:t> </a:t>
            </a:r>
            <a:r>
              <a:rPr lang="bg-BG" sz="2400" dirty="0" smtClean="0"/>
              <a:t>също може да бъде предефиниран при наследяване – тоест всеки нов клас наследник може да предефинира вече предефиниран метод</a:t>
            </a:r>
          </a:p>
          <a:p>
            <a:pPr marL="109728" indent="0">
              <a:spcAft>
                <a:spcPts val="1200"/>
              </a:spcAft>
              <a:buNone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17314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– достъп до базовия метод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573512" cy="432511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bg-BG" sz="2400" dirty="0" smtClean="0"/>
              <a:t>При </a:t>
            </a:r>
            <a:r>
              <a:rPr lang="en-US" sz="2400" dirty="0" smtClean="0"/>
              <a:t>override</a:t>
            </a:r>
            <a:r>
              <a:rPr lang="bg-BG" sz="2400" dirty="0" smtClean="0"/>
              <a:t> </a:t>
            </a:r>
            <a:r>
              <a:rPr lang="bg-BG" sz="2400" dirty="0" smtClean="0"/>
              <a:t>предефинирането</a:t>
            </a:r>
            <a:r>
              <a:rPr lang="en-US" sz="2400" dirty="0" smtClean="0"/>
              <a:t>,</a:t>
            </a:r>
            <a:r>
              <a:rPr lang="bg-BG" sz="2400" dirty="0" smtClean="0"/>
              <a:t> </a:t>
            </a:r>
            <a:r>
              <a:rPr lang="bg-BG" sz="2400" dirty="0" smtClean="0"/>
              <a:t>базовата версия на предефинирания метод става недостъпна в рамките на класа наследник (и на евентуалните негови наследници)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В част от случаите това е търсен ефект, за да може да се замени една реализация на метода с друга 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В други случаи е нужно само да се допълни базовата реализацията на метода с още действия и тогава е важно тази базова реализация да може да бъде "извикана"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За тази цел се използва служебната дума </a:t>
            </a:r>
            <a:r>
              <a:rPr lang="en-US" sz="2400" b="1" dirty="0" smtClean="0"/>
              <a:t>base</a:t>
            </a:r>
            <a:r>
              <a:rPr lang="bg-BG" sz="2400" dirty="0"/>
              <a:t> </a:t>
            </a:r>
            <a:r>
              <a:rPr lang="bg-BG" sz="2400" dirty="0" smtClean="0"/>
              <a:t>в комбинация с името на метода</a:t>
            </a:r>
          </a:p>
          <a:p>
            <a:pPr marL="109728" indent="0">
              <a:spcAft>
                <a:spcPts val="1200"/>
              </a:spcAft>
              <a:buNone/>
            </a:pP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97641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– достъп до базовия метод (2)</a:t>
            </a:r>
            <a:endParaRPr lang="bg-BG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684" y="2209800"/>
            <a:ext cx="495895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7" y="2209800"/>
            <a:ext cx="37719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067" y="4555505"/>
            <a:ext cx="3641326" cy="17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sz="2400" dirty="0" smtClean="0"/>
              <a:t>Използвайте </a:t>
            </a:r>
            <a:r>
              <a:rPr lang="en-US" sz="2400" b="1" dirty="0" smtClean="0"/>
              <a:t>override</a:t>
            </a:r>
            <a:r>
              <a:rPr lang="en-US" sz="2400" dirty="0" smtClean="0"/>
              <a:t> </a:t>
            </a:r>
            <a:r>
              <a:rPr lang="bg-BG" sz="2400" dirty="0" smtClean="0"/>
              <a:t>предефиниране, когато в класа наследник трябва да промените или допълните реализацията на метод от базовия клас, но да запазите като цяло идеята на метода</a:t>
            </a:r>
            <a:r>
              <a:rPr lang="en-US" sz="2400" dirty="0" smtClean="0"/>
              <a:t>. 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Ако променяте изцяло идеята – просто създайте метод с ново име.</a:t>
            </a:r>
          </a:p>
          <a:p>
            <a:pPr>
              <a:spcAft>
                <a:spcPts val="600"/>
              </a:spcAft>
            </a:pPr>
            <a:r>
              <a:rPr lang="bg-BG" sz="2400" dirty="0" smtClean="0"/>
              <a:t>Уверете се, че базовата реализация на метода е описана с модификаторите </a:t>
            </a:r>
            <a:r>
              <a:rPr lang="en-US" sz="2400" b="1" dirty="0" smtClean="0"/>
              <a:t>virtual</a:t>
            </a:r>
            <a:r>
              <a:rPr lang="en-US" sz="2400" dirty="0" smtClean="0"/>
              <a:t> </a:t>
            </a:r>
            <a:r>
              <a:rPr lang="bg-BG" sz="2400" dirty="0" smtClean="0"/>
              <a:t>или </a:t>
            </a:r>
            <a:r>
              <a:rPr lang="en-US" sz="2400" b="1" dirty="0" smtClean="0"/>
              <a:t>override</a:t>
            </a:r>
            <a:r>
              <a:rPr lang="bg-BG" sz="24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bg-BG" sz="2400" dirty="0" smtClean="0"/>
              <a:t>Използвайте </a:t>
            </a:r>
            <a:r>
              <a:rPr lang="en-US" sz="2400" b="1" dirty="0" smtClean="0"/>
              <a:t>base</a:t>
            </a:r>
            <a:r>
              <a:rPr lang="bg-BG" sz="2400" b="1" dirty="0" smtClean="0"/>
              <a:t>,</a:t>
            </a:r>
            <a:r>
              <a:rPr lang="bg-BG" sz="2400" dirty="0" smtClean="0"/>
              <a:t> когато искате достъп до реализацията на базовата версия на предефиниран</a:t>
            </a:r>
            <a:r>
              <a:rPr lang="en-US" sz="2400" dirty="0" smtClean="0"/>
              <a:t> (override) </a:t>
            </a:r>
            <a:r>
              <a:rPr lang="bg-BG" sz="2400" dirty="0" smtClean="0"/>
              <a:t>метод.</a:t>
            </a: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</a:t>
            </a:r>
            <a:r>
              <a:rPr lang="en-US" dirty="0" smtClean="0">
                <a:sym typeface="Wingdings" panose="05000000000000000000" pitchFamily="2" charset="2"/>
              </a:rPr>
              <a:t>override </a:t>
            </a:r>
            <a:r>
              <a:rPr lang="bg-BG" dirty="0" smtClean="0">
                <a:sym typeface="Wingdings" panose="05000000000000000000" pitchFamily="2" charset="2"/>
              </a:rPr>
              <a:t>- заключение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48472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Класът </a:t>
            </a:r>
            <a:r>
              <a:rPr lang="en-US" dirty="0" smtClean="0">
                <a:sym typeface="Wingdings" panose="05000000000000000000" pitchFamily="2" charset="2"/>
              </a:rPr>
              <a:t>Object (1)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Object </a:t>
            </a:r>
            <a:r>
              <a:rPr lang="bg-BG" sz="2400" dirty="0" smtClean="0"/>
              <a:t>е базов клас за всички останали класове в езика </a:t>
            </a:r>
            <a:r>
              <a:rPr lang="en-US" sz="2400" dirty="0" smtClean="0"/>
              <a:t>C#</a:t>
            </a:r>
            <a:endParaRPr lang="bg-BG" sz="2400" dirty="0" smtClean="0"/>
          </a:p>
          <a:p>
            <a:pPr>
              <a:spcAft>
                <a:spcPts val="1200"/>
              </a:spcAft>
            </a:pPr>
            <a:r>
              <a:rPr lang="bg-BG" sz="2400" dirty="0" smtClean="0"/>
              <a:t>Това е организирано автоматично и не се описва при създаването на нов клас</a:t>
            </a: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bg-BG" sz="2400" dirty="0" smtClean="0"/>
              <a:t>Всеки клас се явява пряк или непряк наследник на </a:t>
            </a:r>
            <a:r>
              <a:rPr lang="en-US" sz="2400" dirty="0" smtClean="0"/>
              <a:t>Object </a:t>
            </a:r>
            <a:r>
              <a:rPr lang="bg-BG" sz="2400" dirty="0" smtClean="0"/>
              <a:t>и затова "притежава" методите, описани в класа </a:t>
            </a:r>
            <a:r>
              <a:rPr lang="en-US" sz="2400" dirty="0" smtClean="0"/>
              <a:t>Object</a:t>
            </a:r>
            <a:endParaRPr lang="bg-BG" sz="2400" dirty="0" smtClean="0"/>
          </a:p>
          <a:p>
            <a:pPr>
              <a:spcAft>
                <a:spcPts val="1200"/>
              </a:spcAft>
            </a:pPr>
            <a:r>
              <a:rPr lang="bg-BG" sz="2400" dirty="0" smtClean="0"/>
              <a:t>За обектите от всеки клас е гарантирано, че за тях могат да бъдат "извикани" </a:t>
            </a:r>
            <a:r>
              <a:rPr lang="en-US" sz="2400" dirty="0" smtClean="0"/>
              <a:t>public </a:t>
            </a:r>
            <a:r>
              <a:rPr lang="bg-BG" sz="2400" dirty="0" smtClean="0"/>
              <a:t>методите, описани в класа </a:t>
            </a:r>
            <a:r>
              <a:rPr lang="en-US" sz="2400" dirty="0" smtClean="0"/>
              <a:t>Object</a:t>
            </a:r>
            <a:r>
              <a:rPr lang="bg-BG" sz="2400" dirty="0" smtClean="0"/>
              <a:t>. </a:t>
            </a:r>
            <a:br>
              <a:rPr lang="bg-BG" sz="2400" dirty="0" smtClean="0"/>
            </a:br>
            <a:r>
              <a:rPr lang="bg-BG" sz="2400" dirty="0" smtClean="0"/>
              <a:t>Най-типичен пример е методът </a:t>
            </a:r>
            <a:r>
              <a:rPr lang="en-US" sz="2400" dirty="0" smtClean="0"/>
              <a:t>ToString()</a:t>
            </a:r>
            <a:r>
              <a:rPr lang="bg-BG" sz="2400" dirty="0" smtClean="0"/>
              <a:t>, който се извиква неявно за всеки обект при опит за отпечатване на обекта с </a:t>
            </a:r>
            <a:r>
              <a:rPr lang="en-US" sz="2400" dirty="0" smtClean="0"/>
              <a:t>Console.WriteLine()</a:t>
            </a:r>
          </a:p>
        </p:txBody>
      </p:sp>
    </p:spTree>
    <p:extLst>
      <p:ext uri="{BB962C8B-B14F-4D97-AF65-F5344CB8AC3E}">
        <p14:creationId xmlns:p14="http://schemas.microsoft.com/office/powerpoint/2010/main" val="909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Класът </a:t>
            </a:r>
            <a:r>
              <a:rPr lang="en-US" dirty="0" smtClean="0">
                <a:sym typeface="Wingdings" panose="05000000000000000000" pitchFamily="2" charset="2"/>
              </a:rPr>
              <a:t>Object</a:t>
            </a:r>
            <a:r>
              <a:rPr lang="bg-BG" dirty="0" smtClean="0">
                <a:sym typeface="Wingdings" panose="05000000000000000000" pitchFamily="2" charset="2"/>
              </a:rPr>
              <a:t> (2)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04" y="2209801"/>
            <a:ext cx="3793791" cy="3313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92" t="276" r="8381" b="-89"/>
          <a:stretch/>
        </p:blipFill>
        <p:spPr>
          <a:xfrm>
            <a:off x="6495668" y="2176273"/>
            <a:ext cx="4017670" cy="430682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042416" y="5522977"/>
            <a:ext cx="2459736" cy="960120"/>
          </a:xfrm>
          <a:prstGeom prst="wedgeRectCallout">
            <a:avLst>
              <a:gd name="adj1" fmla="val -4476"/>
              <a:gd name="adj2" fmla="val -89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Това са методите, наследени от </a:t>
            </a:r>
            <a:r>
              <a:rPr lang="en-US" dirty="0" smtClean="0"/>
              <a:t>Object</a:t>
            </a:r>
            <a:endParaRPr lang="bg-BG" dirty="0"/>
          </a:p>
        </p:txBody>
      </p:sp>
      <p:sp>
        <p:nvSpPr>
          <p:cNvPr id="8" name="Rectangular Callout 7"/>
          <p:cNvSpPr/>
          <p:nvPr/>
        </p:nvSpPr>
        <p:spPr>
          <a:xfrm>
            <a:off x="10432472" y="3772041"/>
            <a:ext cx="1475509" cy="2711056"/>
          </a:xfrm>
          <a:prstGeom prst="wedgeRectCallout">
            <a:avLst>
              <a:gd name="adj1" fmla="val -124529"/>
              <a:gd name="adj2" fmla="val 2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Това са </a:t>
            </a:r>
            <a:r>
              <a:rPr lang="en-US" dirty="0" smtClean="0"/>
              <a:t>public </a:t>
            </a:r>
            <a:r>
              <a:rPr lang="bg-BG" dirty="0" smtClean="0"/>
              <a:t>методите, наследени от </a:t>
            </a:r>
            <a:r>
              <a:rPr lang="en-US" dirty="0" smtClean="0"/>
              <a:t>Object</a:t>
            </a:r>
            <a:r>
              <a:rPr lang="bg-BG" dirty="0" smtClean="0"/>
              <a:t> и достъпни през обект от произволен 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408" y="2591562"/>
            <a:ext cx="3823315" cy="891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Класът </a:t>
            </a:r>
            <a:r>
              <a:rPr lang="en-US" dirty="0" smtClean="0">
                <a:sym typeface="Wingdings" panose="05000000000000000000" pitchFamily="2" charset="2"/>
              </a:rPr>
              <a:t>Object </a:t>
            </a:r>
            <a:r>
              <a:rPr lang="bg-BG" dirty="0" smtClean="0">
                <a:sym typeface="Wingdings" panose="05000000000000000000" pitchFamily="2" charset="2"/>
              </a:rPr>
              <a:t>и методът </a:t>
            </a:r>
            <a:r>
              <a:rPr lang="en-US" dirty="0" smtClean="0">
                <a:sym typeface="Wingdings" panose="05000000000000000000" pitchFamily="2" charset="2"/>
              </a:rPr>
              <a:t>ToString()</a:t>
            </a:r>
            <a:endParaRPr lang="bg-BG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693408" y="4379904"/>
            <a:ext cx="3950208" cy="1577340"/>
          </a:xfrm>
          <a:prstGeom prst="wedgeRectCallout">
            <a:avLst>
              <a:gd name="adj1" fmla="val 585"/>
              <a:gd name="adj2" fmla="val -128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ToString()</a:t>
            </a:r>
            <a:r>
              <a:rPr lang="bg-BG" dirty="0" smtClean="0"/>
              <a:t> в стандартния си вид създава текст, показващ пространството от имена и името на класа, от който е избраният обект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221230"/>
            <a:ext cx="5288280" cy="43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на </a:t>
            </a:r>
            <a:r>
              <a:rPr lang="en-US" dirty="0" smtClean="0">
                <a:sym typeface="Wingdings" panose="05000000000000000000" pitchFamily="2" charset="2"/>
              </a:rPr>
              <a:t>ToString() - </a:t>
            </a:r>
            <a:r>
              <a:rPr lang="bg-BG" dirty="0" smtClean="0">
                <a:sym typeface="Wingdings" panose="05000000000000000000" pitchFamily="2" charset="2"/>
              </a:rPr>
              <a:t>пример</a:t>
            </a:r>
            <a:endParaRPr lang="bg-BG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09800"/>
            <a:ext cx="529936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88" y="2209800"/>
            <a:ext cx="4178343" cy="258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88" y="4995539"/>
            <a:ext cx="2955608" cy="8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В рамките на класа </a:t>
            </a:r>
            <a:r>
              <a:rPr lang="en-US" sz="2400" dirty="0" smtClean="0"/>
              <a:t>Object </a:t>
            </a:r>
            <a:r>
              <a:rPr lang="bg-BG" sz="2400" dirty="0" smtClean="0"/>
              <a:t>методът </a:t>
            </a:r>
            <a:r>
              <a:rPr lang="en-US" sz="2400" dirty="0" smtClean="0"/>
              <a:t>ToString() </a:t>
            </a:r>
            <a:r>
              <a:rPr lang="bg-BG" sz="2400" dirty="0" smtClean="0"/>
              <a:t>е описан ето така:</a:t>
            </a:r>
          </a:p>
          <a:p>
            <a:endParaRPr lang="bg-BG" sz="2400" dirty="0"/>
          </a:p>
          <a:p>
            <a:pPr marL="109728" indent="0">
              <a:buNone/>
            </a:pPr>
            <a:endParaRPr lang="bg-BG" sz="2400" dirty="0"/>
          </a:p>
          <a:p>
            <a:r>
              <a:rPr lang="bg-BG" sz="2400" dirty="0" smtClean="0"/>
              <a:t>Така всеки клас, който иска да предефинира (</a:t>
            </a:r>
            <a:r>
              <a:rPr lang="en-US" sz="2400" dirty="0" smtClean="0"/>
              <a:t>override) </a:t>
            </a:r>
            <a:r>
              <a:rPr lang="bg-BG" sz="2400" dirty="0" smtClean="0"/>
              <a:t>метода </a:t>
            </a:r>
            <a:r>
              <a:rPr lang="en-US" sz="2400" dirty="0" smtClean="0"/>
              <a:t>ToString(), </a:t>
            </a:r>
            <a:r>
              <a:rPr lang="bg-BG" sz="2400" dirty="0" smtClean="0"/>
              <a:t>трябва да добави следното:</a:t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като на мястото на … се включи желаната нова логика за метода </a:t>
            </a:r>
            <a:br>
              <a:rPr lang="bg-BG" sz="2400" dirty="0" smtClean="0"/>
            </a:b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на </a:t>
            </a:r>
            <a:r>
              <a:rPr lang="en-US" dirty="0" smtClean="0">
                <a:sym typeface="Wingdings" panose="05000000000000000000" pitchFamily="2" charset="2"/>
              </a:rPr>
              <a:t>ToString() - </a:t>
            </a:r>
            <a:r>
              <a:rPr lang="bg-BG" dirty="0" smtClean="0">
                <a:sym typeface="Wingdings" panose="05000000000000000000" pitchFamily="2" charset="2"/>
              </a:rPr>
              <a:t>пояснения</a:t>
            </a:r>
            <a:endParaRPr lang="bg-BG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037082" y="2830639"/>
            <a:ext cx="4229100" cy="442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82" y="4353591"/>
            <a:ext cx="3714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на методи при наследяване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bg-BG" sz="2400" dirty="0" smtClean="0"/>
              <a:t>Класовете наследници имат правото да променят (или допълват) начина на работа на метод, описан в базовия клас</a:t>
            </a:r>
          </a:p>
          <a:p>
            <a:pPr>
              <a:spcAft>
                <a:spcPts val="1200"/>
              </a:spcAft>
            </a:pPr>
            <a:r>
              <a:rPr lang="bg-BG" sz="2400" dirty="0"/>
              <a:t>В</a:t>
            </a:r>
            <a:r>
              <a:rPr lang="bg-BG" sz="2400" dirty="0" smtClean="0"/>
              <a:t> базовия клас въпросният метод се обозначава с модификатора </a:t>
            </a:r>
            <a:r>
              <a:rPr lang="en-US" sz="2400" b="1" dirty="0" smtClean="0"/>
              <a:t>virtual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В производния клас се създава метод със същото име, същия тип</a:t>
            </a:r>
            <a:r>
              <a:rPr lang="en-US" sz="2400" dirty="0" smtClean="0"/>
              <a:t>, </a:t>
            </a:r>
            <a:r>
              <a:rPr lang="bg-BG" sz="2400" dirty="0" smtClean="0"/>
              <a:t>същото ниво на достъп и същия списък с параметри, като този метод се обозначава с модификатора </a:t>
            </a:r>
            <a:r>
              <a:rPr lang="en-US" sz="2400" b="1" dirty="0" smtClean="0"/>
              <a:t>override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За обектите от производния клас при извикване на въпросния метод ще се изпълнява реализацията, описана в производния клас, а не тази, описана в базовия клас</a:t>
            </a:r>
          </a:p>
          <a:p>
            <a:pPr>
              <a:spcAft>
                <a:spcPts val="1200"/>
              </a:spcAft>
            </a:pPr>
            <a:r>
              <a:rPr lang="bg-BG" sz="2400" dirty="0" smtClean="0"/>
              <a:t>Процесът е известен като </a:t>
            </a:r>
            <a:r>
              <a:rPr lang="en-US" sz="2400" dirty="0" smtClean="0"/>
              <a:t>Method Overriding (</a:t>
            </a:r>
            <a:r>
              <a:rPr lang="bg-BG" sz="2400" dirty="0" smtClean="0"/>
              <a:t>на български още – презаписване)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1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при наследяване – пример</a:t>
            </a:r>
            <a:r>
              <a:rPr lang="en-US" dirty="0" smtClean="0">
                <a:sym typeface="Wingdings" panose="05000000000000000000" pitchFamily="2" charset="2"/>
              </a:rPr>
              <a:t> (1)</a:t>
            </a:r>
            <a:endParaRPr lang="bg-BG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33474"/>
            <a:ext cx="4053840" cy="1490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68711"/>
            <a:ext cx="3176016" cy="1745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2133474"/>
            <a:ext cx="3294317" cy="1716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40" y="3968711"/>
            <a:ext cx="3294317" cy="1743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522" y="2133474"/>
            <a:ext cx="3648075" cy="2371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1417" y="4522588"/>
            <a:ext cx="1720215" cy="11891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444752" y="4840245"/>
            <a:ext cx="667512" cy="2769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ounded Rectangle 14"/>
          <p:cNvSpPr/>
          <p:nvPr/>
        </p:nvSpPr>
        <p:spPr>
          <a:xfrm>
            <a:off x="5465064" y="3002365"/>
            <a:ext cx="667512" cy="2769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ounded Rectangle 15"/>
          <p:cNvSpPr/>
          <p:nvPr/>
        </p:nvSpPr>
        <p:spPr>
          <a:xfrm>
            <a:off x="5483352" y="4873773"/>
            <a:ext cx="667512" cy="2769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ounded Rectangle 16"/>
          <p:cNvSpPr/>
          <p:nvPr/>
        </p:nvSpPr>
        <p:spPr>
          <a:xfrm>
            <a:off x="1450848" y="2724933"/>
            <a:ext cx="615696" cy="27743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7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sz="2400" dirty="0" smtClean="0"/>
              <a:t>Всеки клас, който наследява класа </a:t>
            </a:r>
            <a:r>
              <a:rPr lang="en-US" sz="2400" dirty="0" smtClean="0"/>
              <a:t>Animal, </a:t>
            </a:r>
            <a:r>
              <a:rPr lang="bg-BG" sz="2400" dirty="0" smtClean="0"/>
              <a:t>ще има метод </a:t>
            </a:r>
            <a:r>
              <a:rPr lang="en-US" sz="2400" dirty="0" smtClean="0"/>
              <a:t>MakeSound()</a:t>
            </a:r>
          </a:p>
          <a:p>
            <a:pPr>
              <a:spcAft>
                <a:spcPts val="600"/>
              </a:spcAft>
            </a:pPr>
            <a:r>
              <a:rPr lang="bg-BG" sz="2400" dirty="0" smtClean="0"/>
              <a:t>Така се гарантира, че за всеки обект от тип </a:t>
            </a:r>
            <a:r>
              <a:rPr lang="en-US" sz="2400" dirty="0" smtClean="0"/>
              <a:t>Animal</a:t>
            </a:r>
            <a:r>
              <a:rPr lang="bg-BG" sz="2400" dirty="0" smtClean="0"/>
              <a:t> или наследник на </a:t>
            </a:r>
            <a:r>
              <a:rPr lang="en-US" sz="2400" dirty="0" smtClean="0"/>
              <a:t>Animal </a:t>
            </a:r>
            <a:r>
              <a:rPr lang="bg-BG" sz="2400" dirty="0" smtClean="0"/>
              <a:t>ще може да бъде извикан този метод – тоест има гарантирано еднотипно поведение.</a:t>
            </a:r>
          </a:p>
          <a:p>
            <a:pPr>
              <a:spcAft>
                <a:spcPts val="600"/>
              </a:spcAft>
            </a:pPr>
            <a:r>
              <a:rPr lang="bg-BG" sz="2400" dirty="0" smtClean="0"/>
              <a:t>Ако в класа наследник на </a:t>
            </a:r>
            <a:r>
              <a:rPr lang="en-US" sz="2400" dirty="0" smtClean="0"/>
              <a:t>Animal </a:t>
            </a:r>
            <a:r>
              <a:rPr lang="bg-BG" sz="2400" dirty="0" smtClean="0"/>
              <a:t>има предефинирана версия на метода – ще се изпълни тази версия, ако няма – ще се изпълни базовата версия</a:t>
            </a:r>
            <a:r>
              <a:rPr lang="en-US" sz="2400" dirty="0" smtClean="0"/>
              <a:t>.</a:t>
            </a:r>
            <a:endParaRPr lang="bg-BG" sz="2400" dirty="0" smtClean="0"/>
          </a:p>
          <a:p>
            <a:endParaRPr lang="bg-BG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Предефиниране при наследяване – пример (2)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14988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5189</TotalTime>
  <Words>680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Wingdings</vt:lpstr>
      <vt:lpstr>Wingdings 2</vt:lpstr>
      <vt:lpstr>Training presentation</vt:lpstr>
      <vt:lpstr>Предефиниране на методи при наследяване  (Method overriding)</vt:lpstr>
      <vt:lpstr>Класът Object (1)</vt:lpstr>
      <vt:lpstr>Класът Object (2)</vt:lpstr>
      <vt:lpstr>Класът Object и методът ToString()</vt:lpstr>
      <vt:lpstr>Предефиниране на ToString() - пример</vt:lpstr>
      <vt:lpstr>Предефиниране на ToString() - пояснения</vt:lpstr>
      <vt:lpstr>Предефиниране на методи при наследяване</vt:lpstr>
      <vt:lpstr>Предефиниране при наследяване – пример (1)</vt:lpstr>
      <vt:lpstr>Предефиниране при наследяване – пример (2)</vt:lpstr>
      <vt:lpstr>Предефиниране – особености</vt:lpstr>
      <vt:lpstr>Предефиниране – достъп до базовия метод</vt:lpstr>
      <vt:lpstr>Предефиниране – достъп до базовия метод (2)</vt:lpstr>
      <vt:lpstr>Предефиниране override -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Milen</dc:creator>
  <cp:lastModifiedBy>Milen</cp:lastModifiedBy>
  <cp:revision>923</cp:revision>
  <dcterms:created xsi:type="dcterms:W3CDTF">2017-09-11T07:57:04Z</dcterms:created>
  <dcterms:modified xsi:type="dcterms:W3CDTF">2021-01-06T10:50:21Z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