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2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  <p:sldMasterId id="2147483776" r:id="rId3"/>
  </p:sldMasterIdLst>
  <p:notesMasterIdLst>
    <p:notesMasterId r:id="rId14"/>
  </p:notesMasterIdLst>
  <p:handoutMasterIdLst>
    <p:handoutMasterId r:id="rId15"/>
  </p:handoutMasterIdLst>
  <p:sldIdLst>
    <p:sldId id="257" r:id="rId4"/>
    <p:sldId id="413" r:id="rId5"/>
    <p:sldId id="414" r:id="rId6"/>
    <p:sldId id="364" r:id="rId7"/>
    <p:sldId id="415" r:id="rId8"/>
    <p:sldId id="416" r:id="rId9"/>
    <p:sldId id="418" r:id="rId10"/>
    <p:sldId id="419" r:id="rId11"/>
    <p:sldId id="420" r:id="rId12"/>
    <p:sldId id="42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6C8F"/>
    <a:srgbClr val="17406D"/>
    <a:srgbClr val="D2EE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5332" autoAdjust="0"/>
  </p:normalViewPr>
  <p:slideViewPr>
    <p:cSldViewPr snapToGrid="0">
      <p:cViewPr varScale="1">
        <p:scale>
          <a:sx n="84" d="100"/>
          <a:sy n="84" d="100"/>
        </p:scale>
        <p:origin x="595" y="82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232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Милен Мавродиев / МГ "Д-р Петър Берон", Варна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1/21/2021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 smtClean="0"/>
              <a:t>Милен Мавродиев / МГ "Д-р Петър Берон", Варна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1/21/2021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3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3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3.xml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3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3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3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3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3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3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3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3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3.xml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3.xml"/></Relationships>
</file>

<file path=ppt/slideLayouts/_rels/slideLayout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3.xml"/></Relationships>
</file>

<file path=ppt/slideLayouts/_rels/slideLayout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3.xml"/></Relationships>
</file>

<file path=ppt/slideLayouts/_rels/slideLayout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3.xml"/></Relationships>
</file>

<file path=ppt/slideLayouts/_rels/slideLayout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3.xml"/></Relationships>
</file>

<file path=ppt/slideLayouts/_rels/slideLayout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3.xml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3.xml"/></Relationships>
</file>

<file path=ppt/slideLayouts/_rels/slideLayout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3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2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9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9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9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7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9.png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2.png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9.png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2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9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9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9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7.jpeg"/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1/21/2021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61673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0006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6591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77698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541835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08772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129665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961461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84611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17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711324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566151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121102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667105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6070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54578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3540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164084"/>
            <a:ext cx="318844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33983"/>
            <a:ext cx="318844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5011672"/>
            <a:ext cx="318844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94605"/>
            <a:ext cx="318844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35768"/>
            <a:ext cx="318844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617785967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099726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805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31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25519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348842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951906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310095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57891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46663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74928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65854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126098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488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854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543490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92686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080920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046298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528062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205987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780458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523600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179299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868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248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265222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234856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00037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719014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615448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60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449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50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90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116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A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28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07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67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1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52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16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343499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164084"/>
            <a:ext cx="318844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33983"/>
            <a:ext cx="318844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5011672"/>
            <a:ext cx="318844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94605"/>
            <a:ext cx="318844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35768"/>
            <a:ext cx="318844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629834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784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1119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1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1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C8E1F8-6924-4050-9FA6-EFB9C98F01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625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7454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469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3095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9270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1362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74399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56801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47978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7707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343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653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9757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17964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2026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9192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04961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72904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84148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47628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8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164084"/>
            <a:ext cx="318844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33983"/>
            <a:ext cx="318844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5011672"/>
            <a:ext cx="318844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94605"/>
            <a:ext cx="318844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35768"/>
            <a:ext cx="318844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72811104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99827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26782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21413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74870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08469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3930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64673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31094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653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01099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43823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3063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95237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8974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08040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267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7509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98407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7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81425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4299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4803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5795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9649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05642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63941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31246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85323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759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111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480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724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88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53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513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A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62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21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679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13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65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3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393545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164084"/>
            <a:ext cx="318844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33983"/>
            <a:ext cx="318844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5011672"/>
            <a:ext cx="318844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94605"/>
            <a:ext cx="318844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35768"/>
            <a:ext cx="318844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73844787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96273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8130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1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1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C8E1F8-6924-4050-9FA6-EFB9C98F01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62922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48319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10476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48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63" Type="http://schemas.openxmlformats.org/officeDocument/2006/relationships/slideLayout" Target="../slideLayouts/slideLayout74.xml"/><Relationship Id="rId68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66" Type="http://schemas.openxmlformats.org/officeDocument/2006/relationships/slideLayout" Target="../slideLayouts/slideLayout77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61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slideLayout" Target="../slideLayouts/slideLayout67.xml"/><Relationship Id="rId64" Type="http://schemas.openxmlformats.org/officeDocument/2006/relationships/slideLayout" Target="../slideLayouts/slideLayout75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70.xml"/><Relationship Id="rId67" Type="http://schemas.openxmlformats.org/officeDocument/2006/relationships/slideLayout" Target="../slideLayouts/slideLayout78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62" Type="http://schemas.openxmlformats.org/officeDocument/2006/relationships/slideLayout" Target="../slideLayouts/slideLayout73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91.xml"/><Relationship Id="rId18" Type="http://schemas.openxmlformats.org/officeDocument/2006/relationships/slideLayout" Target="../slideLayouts/slideLayout96.xml"/><Relationship Id="rId26" Type="http://schemas.openxmlformats.org/officeDocument/2006/relationships/slideLayout" Target="../slideLayouts/slideLayout104.xml"/><Relationship Id="rId39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99.xml"/><Relationship Id="rId34" Type="http://schemas.openxmlformats.org/officeDocument/2006/relationships/slideLayout" Target="../slideLayouts/slideLayout112.xml"/><Relationship Id="rId42" Type="http://schemas.openxmlformats.org/officeDocument/2006/relationships/slideLayout" Target="../slideLayouts/slideLayout120.xml"/><Relationship Id="rId47" Type="http://schemas.openxmlformats.org/officeDocument/2006/relationships/slideLayout" Target="../slideLayouts/slideLayout125.xml"/><Relationship Id="rId50" Type="http://schemas.openxmlformats.org/officeDocument/2006/relationships/slideLayout" Target="../slideLayouts/slideLayout128.xml"/><Relationship Id="rId55" Type="http://schemas.openxmlformats.org/officeDocument/2006/relationships/slideLayout" Target="../slideLayouts/slideLayout133.xml"/><Relationship Id="rId63" Type="http://schemas.openxmlformats.org/officeDocument/2006/relationships/slideLayout" Target="../slideLayouts/slideLayout141.xml"/><Relationship Id="rId68" Type="http://schemas.openxmlformats.org/officeDocument/2006/relationships/theme" Target="../theme/theme3.xml"/><Relationship Id="rId7" Type="http://schemas.openxmlformats.org/officeDocument/2006/relationships/slideLayout" Target="../slideLayouts/slideLayout85.xml"/><Relationship Id="rId2" Type="http://schemas.openxmlformats.org/officeDocument/2006/relationships/slideLayout" Target="../slideLayouts/slideLayout80.xml"/><Relationship Id="rId16" Type="http://schemas.openxmlformats.org/officeDocument/2006/relationships/slideLayout" Target="../slideLayouts/slideLayout94.xml"/><Relationship Id="rId29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24" Type="http://schemas.openxmlformats.org/officeDocument/2006/relationships/slideLayout" Target="../slideLayouts/slideLayout102.xml"/><Relationship Id="rId32" Type="http://schemas.openxmlformats.org/officeDocument/2006/relationships/slideLayout" Target="../slideLayouts/slideLayout110.xml"/><Relationship Id="rId37" Type="http://schemas.openxmlformats.org/officeDocument/2006/relationships/slideLayout" Target="../slideLayouts/slideLayout115.xml"/><Relationship Id="rId40" Type="http://schemas.openxmlformats.org/officeDocument/2006/relationships/slideLayout" Target="../slideLayouts/slideLayout118.xml"/><Relationship Id="rId45" Type="http://schemas.openxmlformats.org/officeDocument/2006/relationships/slideLayout" Target="../slideLayouts/slideLayout123.xml"/><Relationship Id="rId53" Type="http://schemas.openxmlformats.org/officeDocument/2006/relationships/slideLayout" Target="../slideLayouts/slideLayout131.xml"/><Relationship Id="rId58" Type="http://schemas.openxmlformats.org/officeDocument/2006/relationships/slideLayout" Target="../slideLayouts/slideLayout136.xml"/><Relationship Id="rId66" Type="http://schemas.openxmlformats.org/officeDocument/2006/relationships/slideLayout" Target="../slideLayouts/slideLayout144.xml"/><Relationship Id="rId5" Type="http://schemas.openxmlformats.org/officeDocument/2006/relationships/slideLayout" Target="../slideLayouts/slideLayout83.xml"/><Relationship Id="rId15" Type="http://schemas.openxmlformats.org/officeDocument/2006/relationships/slideLayout" Target="../slideLayouts/slideLayout93.xml"/><Relationship Id="rId23" Type="http://schemas.openxmlformats.org/officeDocument/2006/relationships/slideLayout" Target="../slideLayouts/slideLayout101.xml"/><Relationship Id="rId28" Type="http://schemas.openxmlformats.org/officeDocument/2006/relationships/slideLayout" Target="../slideLayouts/slideLayout106.xml"/><Relationship Id="rId36" Type="http://schemas.openxmlformats.org/officeDocument/2006/relationships/slideLayout" Target="../slideLayouts/slideLayout114.xml"/><Relationship Id="rId49" Type="http://schemas.openxmlformats.org/officeDocument/2006/relationships/slideLayout" Target="../slideLayouts/slideLayout127.xml"/><Relationship Id="rId57" Type="http://schemas.openxmlformats.org/officeDocument/2006/relationships/slideLayout" Target="../slideLayouts/slideLayout135.xml"/><Relationship Id="rId61" Type="http://schemas.openxmlformats.org/officeDocument/2006/relationships/slideLayout" Target="../slideLayouts/slideLayout139.xml"/><Relationship Id="rId10" Type="http://schemas.openxmlformats.org/officeDocument/2006/relationships/slideLayout" Target="../slideLayouts/slideLayout88.xml"/><Relationship Id="rId19" Type="http://schemas.openxmlformats.org/officeDocument/2006/relationships/slideLayout" Target="../slideLayouts/slideLayout97.xml"/><Relationship Id="rId31" Type="http://schemas.openxmlformats.org/officeDocument/2006/relationships/slideLayout" Target="../slideLayouts/slideLayout109.xml"/><Relationship Id="rId44" Type="http://schemas.openxmlformats.org/officeDocument/2006/relationships/slideLayout" Target="../slideLayouts/slideLayout122.xml"/><Relationship Id="rId52" Type="http://schemas.openxmlformats.org/officeDocument/2006/relationships/slideLayout" Target="../slideLayouts/slideLayout130.xml"/><Relationship Id="rId60" Type="http://schemas.openxmlformats.org/officeDocument/2006/relationships/slideLayout" Target="../slideLayouts/slideLayout138.xml"/><Relationship Id="rId65" Type="http://schemas.openxmlformats.org/officeDocument/2006/relationships/slideLayout" Target="../slideLayouts/slideLayout143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Relationship Id="rId14" Type="http://schemas.openxmlformats.org/officeDocument/2006/relationships/slideLayout" Target="../slideLayouts/slideLayout92.xml"/><Relationship Id="rId22" Type="http://schemas.openxmlformats.org/officeDocument/2006/relationships/slideLayout" Target="../slideLayouts/slideLayout100.xml"/><Relationship Id="rId27" Type="http://schemas.openxmlformats.org/officeDocument/2006/relationships/slideLayout" Target="../slideLayouts/slideLayout105.xml"/><Relationship Id="rId30" Type="http://schemas.openxmlformats.org/officeDocument/2006/relationships/slideLayout" Target="../slideLayouts/slideLayout108.xml"/><Relationship Id="rId35" Type="http://schemas.openxmlformats.org/officeDocument/2006/relationships/slideLayout" Target="../slideLayouts/slideLayout113.xml"/><Relationship Id="rId43" Type="http://schemas.openxmlformats.org/officeDocument/2006/relationships/slideLayout" Target="../slideLayouts/slideLayout121.xml"/><Relationship Id="rId48" Type="http://schemas.openxmlformats.org/officeDocument/2006/relationships/slideLayout" Target="../slideLayouts/slideLayout126.xml"/><Relationship Id="rId56" Type="http://schemas.openxmlformats.org/officeDocument/2006/relationships/slideLayout" Target="../slideLayouts/slideLayout134.xml"/><Relationship Id="rId64" Type="http://schemas.openxmlformats.org/officeDocument/2006/relationships/slideLayout" Target="../slideLayouts/slideLayout142.xml"/><Relationship Id="rId8" Type="http://schemas.openxmlformats.org/officeDocument/2006/relationships/slideLayout" Target="../slideLayouts/slideLayout86.xml"/><Relationship Id="rId51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90.xml"/><Relationship Id="rId17" Type="http://schemas.openxmlformats.org/officeDocument/2006/relationships/slideLayout" Target="../slideLayouts/slideLayout95.xml"/><Relationship Id="rId25" Type="http://schemas.openxmlformats.org/officeDocument/2006/relationships/slideLayout" Target="../slideLayouts/slideLayout103.xml"/><Relationship Id="rId33" Type="http://schemas.openxmlformats.org/officeDocument/2006/relationships/slideLayout" Target="../slideLayouts/slideLayout111.xml"/><Relationship Id="rId38" Type="http://schemas.openxmlformats.org/officeDocument/2006/relationships/slideLayout" Target="../slideLayouts/slideLayout116.xml"/><Relationship Id="rId46" Type="http://schemas.openxmlformats.org/officeDocument/2006/relationships/slideLayout" Target="../slideLayouts/slideLayout124.xml"/><Relationship Id="rId59" Type="http://schemas.openxmlformats.org/officeDocument/2006/relationships/slideLayout" Target="../slideLayouts/slideLayout137.xml"/><Relationship Id="rId67" Type="http://schemas.openxmlformats.org/officeDocument/2006/relationships/slideLayout" Target="../slideLayouts/slideLayout145.xml"/><Relationship Id="rId20" Type="http://schemas.openxmlformats.org/officeDocument/2006/relationships/slideLayout" Target="../slideLayouts/slideLayout98.xml"/><Relationship Id="rId41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132.xml"/><Relationship Id="rId62" Type="http://schemas.openxmlformats.org/officeDocument/2006/relationships/slideLayout" Target="../slideLayouts/slideLayout1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1/21/2021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515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  <p:sldLayoutId id="2147483727" r:id="rId19"/>
    <p:sldLayoutId id="2147483728" r:id="rId20"/>
    <p:sldLayoutId id="2147483729" r:id="rId21"/>
    <p:sldLayoutId id="2147483730" r:id="rId22"/>
    <p:sldLayoutId id="2147483731" r:id="rId23"/>
    <p:sldLayoutId id="2147483732" r:id="rId24"/>
    <p:sldLayoutId id="2147483733" r:id="rId25"/>
    <p:sldLayoutId id="2147483734" r:id="rId26"/>
    <p:sldLayoutId id="2147483735" r:id="rId27"/>
    <p:sldLayoutId id="2147483736" r:id="rId28"/>
    <p:sldLayoutId id="2147483737" r:id="rId29"/>
    <p:sldLayoutId id="2147483738" r:id="rId30"/>
    <p:sldLayoutId id="2147483739" r:id="rId31"/>
    <p:sldLayoutId id="2147483740" r:id="rId32"/>
    <p:sldLayoutId id="2147483741" r:id="rId33"/>
    <p:sldLayoutId id="2147483742" r:id="rId34"/>
    <p:sldLayoutId id="2147483743" r:id="rId35"/>
    <p:sldLayoutId id="2147483744" r:id="rId36"/>
    <p:sldLayoutId id="2147483745" r:id="rId37"/>
    <p:sldLayoutId id="2147483746" r:id="rId38"/>
    <p:sldLayoutId id="2147483747" r:id="rId39"/>
    <p:sldLayoutId id="2147483748" r:id="rId40"/>
    <p:sldLayoutId id="2147483749" r:id="rId41"/>
    <p:sldLayoutId id="2147483750" r:id="rId42"/>
    <p:sldLayoutId id="2147483751" r:id="rId43"/>
    <p:sldLayoutId id="2147483752" r:id="rId44"/>
    <p:sldLayoutId id="2147483753" r:id="rId45"/>
    <p:sldLayoutId id="2147483754" r:id="rId46"/>
    <p:sldLayoutId id="2147483755" r:id="rId47"/>
    <p:sldLayoutId id="2147483756" r:id="rId48"/>
    <p:sldLayoutId id="2147483757" r:id="rId49"/>
    <p:sldLayoutId id="2147483758" r:id="rId50"/>
    <p:sldLayoutId id="2147483759" r:id="rId51"/>
    <p:sldLayoutId id="2147483760" r:id="rId52"/>
    <p:sldLayoutId id="2147483761" r:id="rId53"/>
    <p:sldLayoutId id="2147483762" r:id="rId54"/>
    <p:sldLayoutId id="2147483763" r:id="rId55"/>
    <p:sldLayoutId id="2147483764" r:id="rId56"/>
    <p:sldLayoutId id="2147483765" r:id="rId57"/>
    <p:sldLayoutId id="2147483766" r:id="rId58"/>
    <p:sldLayoutId id="2147483767" r:id="rId59"/>
    <p:sldLayoutId id="2147483768" r:id="rId60"/>
    <p:sldLayoutId id="2147483769" r:id="rId61"/>
    <p:sldLayoutId id="2147483770" r:id="rId62"/>
    <p:sldLayoutId id="2147483771" r:id="rId63"/>
    <p:sldLayoutId id="2147483772" r:id="rId64"/>
    <p:sldLayoutId id="2147483773" r:id="rId65"/>
    <p:sldLayoutId id="2147483774" r:id="rId66"/>
    <p:sldLayoutId id="2147483775" r:id="rId6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1/21/2021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237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  <p:sldLayoutId id="2147483793" r:id="rId17"/>
    <p:sldLayoutId id="2147483794" r:id="rId18"/>
    <p:sldLayoutId id="2147483795" r:id="rId19"/>
    <p:sldLayoutId id="2147483796" r:id="rId20"/>
    <p:sldLayoutId id="2147483797" r:id="rId21"/>
    <p:sldLayoutId id="2147483798" r:id="rId22"/>
    <p:sldLayoutId id="2147483799" r:id="rId23"/>
    <p:sldLayoutId id="2147483800" r:id="rId24"/>
    <p:sldLayoutId id="2147483801" r:id="rId25"/>
    <p:sldLayoutId id="2147483802" r:id="rId26"/>
    <p:sldLayoutId id="2147483803" r:id="rId27"/>
    <p:sldLayoutId id="2147483804" r:id="rId28"/>
    <p:sldLayoutId id="2147483805" r:id="rId29"/>
    <p:sldLayoutId id="2147483806" r:id="rId30"/>
    <p:sldLayoutId id="2147483807" r:id="rId31"/>
    <p:sldLayoutId id="2147483808" r:id="rId32"/>
    <p:sldLayoutId id="2147483809" r:id="rId33"/>
    <p:sldLayoutId id="2147483810" r:id="rId34"/>
    <p:sldLayoutId id="2147483811" r:id="rId35"/>
    <p:sldLayoutId id="2147483812" r:id="rId36"/>
    <p:sldLayoutId id="2147483813" r:id="rId37"/>
    <p:sldLayoutId id="2147483814" r:id="rId38"/>
    <p:sldLayoutId id="2147483815" r:id="rId39"/>
    <p:sldLayoutId id="2147483816" r:id="rId40"/>
    <p:sldLayoutId id="2147483817" r:id="rId41"/>
    <p:sldLayoutId id="2147483818" r:id="rId42"/>
    <p:sldLayoutId id="2147483819" r:id="rId43"/>
    <p:sldLayoutId id="2147483820" r:id="rId44"/>
    <p:sldLayoutId id="2147483821" r:id="rId45"/>
    <p:sldLayoutId id="2147483822" r:id="rId46"/>
    <p:sldLayoutId id="2147483823" r:id="rId47"/>
    <p:sldLayoutId id="2147483824" r:id="rId48"/>
    <p:sldLayoutId id="2147483825" r:id="rId49"/>
    <p:sldLayoutId id="2147483826" r:id="rId50"/>
    <p:sldLayoutId id="2147483827" r:id="rId51"/>
    <p:sldLayoutId id="2147483828" r:id="rId52"/>
    <p:sldLayoutId id="2147483829" r:id="rId53"/>
    <p:sldLayoutId id="2147483830" r:id="rId54"/>
    <p:sldLayoutId id="2147483831" r:id="rId55"/>
    <p:sldLayoutId id="2147483832" r:id="rId56"/>
    <p:sldLayoutId id="2147483833" r:id="rId57"/>
    <p:sldLayoutId id="2147483834" r:id="rId58"/>
    <p:sldLayoutId id="2147483835" r:id="rId59"/>
    <p:sldLayoutId id="2147483836" r:id="rId60"/>
    <p:sldLayoutId id="2147483837" r:id="rId61"/>
    <p:sldLayoutId id="2147483838" r:id="rId62"/>
    <p:sldLayoutId id="2147483839" r:id="rId63"/>
    <p:sldLayoutId id="2147483840" r:id="rId64"/>
    <p:sldLayoutId id="2147483841" r:id="rId65"/>
    <p:sldLayoutId id="2147483842" r:id="rId66"/>
    <p:sldLayoutId id="2147483843" r:id="rId6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389010"/>
            <a:ext cx="11277600" cy="1250302"/>
          </a:xfrm>
        </p:spPr>
        <p:txBody>
          <a:bodyPr>
            <a:normAutofit/>
          </a:bodyPr>
          <a:lstStyle/>
          <a:p>
            <a:r>
              <a:rPr lang="bg-BG" dirty="0" smtClean="0"/>
              <a:t>Абстрактни класове и методи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6656" y="3972430"/>
            <a:ext cx="5266945" cy="550179"/>
          </a:xfrm>
        </p:spPr>
        <p:txBody>
          <a:bodyPr/>
          <a:lstStyle/>
          <a:p>
            <a:r>
              <a:rPr lang="bg-BG" dirty="0" smtClean="0"/>
              <a:t>Наследяване</a:t>
            </a:r>
            <a:endParaRPr lang="en-US" dirty="0"/>
          </a:p>
        </p:txBody>
      </p:sp>
      <p:pic>
        <p:nvPicPr>
          <p:cNvPr id="5" name="Picture 2" descr="http://www.bravr.com/wp-content/uploads/1789745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538" y="493295"/>
            <a:ext cx="4132461" cy="21336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ym typeface="Wingdings" panose="05000000000000000000" pitchFamily="2" charset="2"/>
              </a:rPr>
              <a:t>Абстрактен клас – пример 2</a:t>
            </a:r>
            <a:endParaRPr lang="bg-BG" i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09800"/>
            <a:ext cx="6049137" cy="4376111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123176" y="3451451"/>
            <a:ext cx="4727448" cy="2190397"/>
          </a:xfrm>
        </p:spPr>
        <p:txBody>
          <a:bodyPr>
            <a:noAutofit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bg-BG" sz="2400" dirty="0" smtClean="0"/>
              <a:t>Трябва ли да се промени нещо в реализациите на класовете наследници?</a:t>
            </a:r>
          </a:p>
          <a:p>
            <a:pPr marL="109728" indent="0">
              <a:buNone/>
            </a:pPr>
            <a:r>
              <a:rPr lang="bg-BG" sz="2400" dirty="0" smtClean="0"/>
              <a:t>Може ли да се направи полезна промяна в метода </a:t>
            </a:r>
            <a:r>
              <a:rPr lang="en-US" sz="2400" dirty="0" smtClean="0"/>
              <a:t>Main()?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403524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ym typeface="Wingdings" panose="05000000000000000000" pitchFamily="2" charset="2"/>
              </a:rPr>
              <a:t>Абстрактен клас</a:t>
            </a:r>
            <a:endParaRPr lang="bg-BG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bg-BG" dirty="0" smtClean="0"/>
              <a:t>Описва се с помощта на служебната дума </a:t>
            </a:r>
            <a:r>
              <a:rPr lang="en-US" b="1" dirty="0" smtClean="0"/>
              <a:t>abstract</a:t>
            </a:r>
          </a:p>
          <a:p>
            <a:pPr marL="357188" indent="0">
              <a:spcBef>
                <a:spcPts val="0"/>
              </a:spcBef>
              <a:spcAft>
                <a:spcPts val="2400"/>
              </a:spcAft>
              <a:buNone/>
            </a:pPr>
            <a:r>
              <a:rPr lang="en-US" dirty="0"/>
              <a:t>public abstract class Shape { ... </a:t>
            </a:r>
            <a:r>
              <a:rPr lang="en-US" dirty="0" smtClean="0"/>
              <a:t>}</a:t>
            </a:r>
            <a:endParaRPr lang="bg-BG" dirty="0" smtClean="0"/>
          </a:p>
          <a:p>
            <a:r>
              <a:rPr lang="bg-BG" dirty="0"/>
              <a:t>От такъв клас не могат да бъдат създавани </a:t>
            </a:r>
            <a:r>
              <a:rPr lang="bg-BG" dirty="0" smtClean="0"/>
              <a:t>обекти</a:t>
            </a:r>
          </a:p>
          <a:p>
            <a:pPr marL="357188" indent="0">
              <a:spcBef>
                <a:spcPts val="0"/>
              </a:spcBef>
              <a:spcAft>
                <a:spcPts val="2400"/>
              </a:spcAft>
              <a:buNone/>
            </a:pPr>
            <a:r>
              <a:rPr lang="en-US" dirty="0" smtClean="0"/>
              <a:t>Shape s = new Shape();   </a:t>
            </a:r>
            <a:r>
              <a:rPr lang="bg-BG" dirty="0" smtClean="0">
                <a:solidFill>
                  <a:srgbClr val="FF0000"/>
                </a:solidFill>
              </a:rPr>
              <a:t>//грешка, не е разрешено</a:t>
            </a:r>
            <a:endParaRPr lang="bg-BG" dirty="0">
              <a:solidFill>
                <a:srgbClr val="FF0000"/>
              </a:solidFill>
            </a:endParaRPr>
          </a:p>
          <a:p>
            <a:r>
              <a:rPr lang="bg-BG" dirty="0"/>
              <a:t>Предназначен е за </a:t>
            </a:r>
            <a:r>
              <a:rPr lang="bg-BG" dirty="0" smtClean="0"/>
              <a:t>наследяване</a:t>
            </a:r>
          </a:p>
          <a:p>
            <a:pPr marL="357188" indent="0">
              <a:spcAft>
                <a:spcPts val="1200"/>
              </a:spcAft>
              <a:buNone/>
            </a:pPr>
            <a:r>
              <a:rPr lang="en-US" dirty="0"/>
              <a:t>public </a:t>
            </a:r>
            <a:r>
              <a:rPr lang="en-US" dirty="0" smtClean="0"/>
              <a:t>class Square : Shape </a:t>
            </a:r>
            <a:r>
              <a:rPr lang="en-US" dirty="0"/>
              <a:t>{ ... </a:t>
            </a:r>
            <a:r>
              <a:rPr lang="en-US" dirty="0" smtClean="0"/>
              <a:t>}</a:t>
            </a:r>
          </a:p>
          <a:p>
            <a:pPr marL="357188" indent="0">
              <a:spcAft>
                <a:spcPts val="1200"/>
              </a:spcAft>
              <a:buNone/>
            </a:pPr>
            <a:r>
              <a:rPr lang="en-US" dirty="0" smtClean="0"/>
              <a:t>Shape s = new Circle();   </a:t>
            </a:r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bg-BG" dirty="0" smtClean="0">
                <a:solidFill>
                  <a:srgbClr val="00B050"/>
                </a:solidFill>
              </a:rPr>
              <a:t>разрешено е, това е полиморфизъм!</a:t>
            </a:r>
            <a:endParaRPr lang="bg-B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37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ym typeface="Wingdings" panose="05000000000000000000" pitchFamily="2" charset="2"/>
              </a:rPr>
              <a:t>Абстрактен метод</a:t>
            </a:r>
            <a:endParaRPr lang="bg-BG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bg-BG" dirty="0" smtClean="0"/>
              <a:t>Това е метод, който няма тяло (имплементация)</a:t>
            </a:r>
          </a:p>
          <a:p>
            <a:r>
              <a:rPr lang="bg-BG" dirty="0" smtClean="0"/>
              <a:t>Описва се с помощта на служебната дума </a:t>
            </a:r>
            <a:r>
              <a:rPr lang="en-US" dirty="0" smtClean="0"/>
              <a:t>abstract</a:t>
            </a:r>
            <a:r>
              <a:rPr lang="bg-BG" dirty="0" smtClean="0"/>
              <a:t> по този начин:</a:t>
            </a:r>
            <a:endParaRPr lang="en-US" dirty="0" smtClean="0"/>
          </a:p>
          <a:p>
            <a:pPr marL="357188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bg-BG" b="1" dirty="0" smtClean="0"/>
              <a:t>достъп </a:t>
            </a:r>
            <a:r>
              <a:rPr lang="en-US" b="1" dirty="0" smtClean="0"/>
              <a:t>abstract </a:t>
            </a:r>
            <a:r>
              <a:rPr lang="bg-BG" b="1" dirty="0" smtClean="0"/>
              <a:t>тип Име (списък-с-параметри);</a:t>
            </a:r>
          </a:p>
          <a:p>
            <a:pPr marL="357188" indent="0">
              <a:spcBef>
                <a:spcPts val="0"/>
              </a:spcBef>
              <a:spcAft>
                <a:spcPts val="2400"/>
              </a:spcAft>
              <a:buNone/>
            </a:pPr>
            <a:r>
              <a:rPr lang="en-US" dirty="0" smtClean="0"/>
              <a:t>public </a:t>
            </a:r>
            <a:r>
              <a:rPr lang="en-US" dirty="0"/>
              <a:t>abstract </a:t>
            </a:r>
            <a:r>
              <a:rPr lang="en-US" dirty="0" smtClean="0"/>
              <a:t>void CalcAndPrintArea();</a:t>
            </a:r>
          </a:p>
          <a:p>
            <a:pPr marL="357188" indent="-357188">
              <a:spcBef>
                <a:spcPts val="0"/>
              </a:spcBef>
              <a:spcAft>
                <a:spcPts val="2400"/>
              </a:spcAft>
            </a:pPr>
            <a:r>
              <a:rPr lang="bg-BG" dirty="0" smtClean="0"/>
              <a:t>Виртуален е по подразбиране, не трябва да се добавя служебната дума </a:t>
            </a:r>
            <a:r>
              <a:rPr lang="en-US" dirty="0" smtClean="0"/>
              <a:t>virtual</a:t>
            </a:r>
          </a:p>
          <a:p>
            <a:pPr marL="357188" indent="-357188">
              <a:spcBef>
                <a:spcPts val="0"/>
              </a:spcBef>
              <a:spcAft>
                <a:spcPts val="2400"/>
              </a:spcAft>
            </a:pPr>
            <a:r>
              <a:rPr lang="bg-BG" dirty="0" smtClean="0"/>
              <a:t>Трябва да бъде предефиниран (</a:t>
            </a:r>
            <a:r>
              <a:rPr lang="en-US" dirty="0" smtClean="0"/>
              <a:t>override) </a:t>
            </a:r>
            <a:r>
              <a:rPr lang="bg-BG" dirty="0" smtClean="0"/>
              <a:t>при наследяване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7083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ym typeface="Wingdings" panose="05000000000000000000" pitchFamily="2" charset="2"/>
              </a:rPr>
              <a:t>Абстрактен клас</a:t>
            </a:r>
            <a:endParaRPr lang="bg-BG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bg-BG" dirty="0" smtClean="0"/>
              <a:t>Ако в един клас се съдържа дори само един абстрактен метод, класът трябва да бъде обявен за абстрактен.</a:t>
            </a:r>
          </a:p>
          <a:p>
            <a:pPr>
              <a:spcAft>
                <a:spcPts val="1200"/>
              </a:spcAft>
            </a:pPr>
            <a:r>
              <a:rPr lang="bg-BG" dirty="0" smtClean="0"/>
              <a:t>Всеки производен клас е длъжен да направи </a:t>
            </a:r>
            <a:r>
              <a:rPr lang="en-US" dirty="0" smtClean="0"/>
              <a:t>override </a:t>
            </a:r>
            <a:r>
              <a:rPr lang="bg-BG" dirty="0" smtClean="0"/>
              <a:t>предефиниране на всички абстрактни методи от своя абстрактен базов клас. Само тогава производният клас ще бъде "нормален" (неабстрактен) и от него ще могат да бъдат създавани обекти.</a:t>
            </a:r>
          </a:p>
        </p:txBody>
      </p:sp>
    </p:spTree>
    <p:extLst>
      <p:ext uri="{BB962C8B-B14F-4D97-AF65-F5344CB8AC3E}">
        <p14:creationId xmlns:p14="http://schemas.microsoft.com/office/powerpoint/2010/main" val="9091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ym typeface="Wingdings" panose="05000000000000000000" pitchFamily="2" charset="2"/>
              </a:rPr>
              <a:t>Абстрактен клас</a:t>
            </a:r>
            <a:endParaRPr lang="bg-BG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bg-BG" dirty="0"/>
              <a:t>Абстрактен клас, който съдържа само абстрактни методи и нищо друго, се нарича чист абстрактен клас.</a:t>
            </a:r>
          </a:p>
          <a:p>
            <a:pPr>
              <a:spcAft>
                <a:spcPts val="1200"/>
              </a:spcAft>
            </a:pPr>
            <a:r>
              <a:rPr lang="bg-BG" b="1" dirty="0" smtClean="0"/>
              <a:t>Абстрактният клас може </a:t>
            </a:r>
            <a:r>
              <a:rPr lang="bg-BG" b="1" dirty="0"/>
              <a:t>да съдържа конструктори, полета, както и неабстрактни </a:t>
            </a:r>
            <a:r>
              <a:rPr lang="bg-BG" b="1" dirty="0" smtClean="0"/>
              <a:t>методи.</a:t>
            </a:r>
          </a:p>
          <a:p>
            <a:pPr>
              <a:spcAft>
                <a:spcPts val="1200"/>
              </a:spcAft>
            </a:pPr>
            <a:r>
              <a:rPr lang="bg-BG" dirty="0" smtClean="0"/>
              <a:t>Допуска се за абстрактен да бъде обявен дори и такъв клас, който няма нито един абстрактен метод. Това се прави, за да се забрани този клас за директна употреба (наследяването му става задължително).</a:t>
            </a:r>
          </a:p>
          <a:p>
            <a:endParaRPr lang="bg-BG" dirty="0"/>
          </a:p>
          <a:p>
            <a:pPr marL="109728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9168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ym typeface="Wingdings" panose="05000000000000000000" pitchFamily="2" charset="2"/>
              </a:rPr>
              <a:t>Абстрактен клас - пример</a:t>
            </a:r>
            <a:endParaRPr lang="bg-BG" i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09800"/>
            <a:ext cx="7857935" cy="340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27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ym typeface="Wingdings" panose="05000000000000000000" pitchFamily="2" charset="2"/>
              </a:rPr>
              <a:t>Абстрактен клас – пример (2)</a:t>
            </a:r>
            <a:endParaRPr lang="bg-BG" i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09800"/>
            <a:ext cx="7757160" cy="442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98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ym typeface="Wingdings" panose="05000000000000000000" pitchFamily="2" charset="2"/>
              </a:rPr>
              <a:t>Абстрактен клас – пример (3)</a:t>
            </a:r>
            <a:endParaRPr lang="bg-BG" i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09800"/>
            <a:ext cx="9924288" cy="446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4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ym typeface="Wingdings" panose="05000000000000000000" pitchFamily="2" charset="2"/>
              </a:rPr>
              <a:t>Абстрактен клас – пример (4)</a:t>
            </a:r>
            <a:endParaRPr lang="bg-BG" i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2209801"/>
            <a:ext cx="7318248" cy="35410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741" y="3517092"/>
            <a:ext cx="4094035" cy="237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05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2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4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6708</TotalTime>
  <Words>316</Words>
  <Application>Microsoft Office PowerPoint</Application>
  <PresentationFormat>Widescreen</PresentationFormat>
  <Paragraphs>32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맑은 고딕</vt:lpstr>
      <vt:lpstr>Arial</vt:lpstr>
      <vt:lpstr>Calibri</vt:lpstr>
      <vt:lpstr>Consolas</vt:lpstr>
      <vt:lpstr>Georgia</vt:lpstr>
      <vt:lpstr>Wingdings</vt:lpstr>
      <vt:lpstr>Wingdings 2</vt:lpstr>
      <vt:lpstr>Training presentation</vt:lpstr>
      <vt:lpstr>1_SoftUni3_1</vt:lpstr>
      <vt:lpstr>2_SoftUni3_1</vt:lpstr>
      <vt:lpstr>Абстрактни класове и методи</vt:lpstr>
      <vt:lpstr>Абстрактен клас</vt:lpstr>
      <vt:lpstr>Абстрактен метод</vt:lpstr>
      <vt:lpstr>Абстрактен клас</vt:lpstr>
      <vt:lpstr>Абстрактен клас</vt:lpstr>
      <vt:lpstr>Абстрактен клас - пример</vt:lpstr>
      <vt:lpstr>Абстрактен клас – пример (2)</vt:lpstr>
      <vt:lpstr>Абстрактен клас – пример (3)</vt:lpstr>
      <vt:lpstr>Абстрактен клас – пример (4)</vt:lpstr>
      <vt:lpstr>Абстрактен клас – пример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Training Presentation</dc:title>
  <dc:creator>Milen</dc:creator>
  <cp:lastModifiedBy>Milen</cp:lastModifiedBy>
  <cp:revision>969</cp:revision>
  <dcterms:created xsi:type="dcterms:W3CDTF">2017-09-11T07:57:04Z</dcterms:created>
  <dcterms:modified xsi:type="dcterms:W3CDTF">2021-01-21T05:09:50Z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