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76" r:id="rId3"/>
  </p:sldMasterIdLst>
  <p:notesMasterIdLst>
    <p:notesMasterId r:id="rId19"/>
  </p:notesMasterIdLst>
  <p:handoutMasterIdLst>
    <p:handoutMasterId r:id="rId20"/>
  </p:handoutMasterIdLst>
  <p:sldIdLst>
    <p:sldId id="257" r:id="rId4"/>
    <p:sldId id="413" r:id="rId5"/>
    <p:sldId id="414" r:id="rId6"/>
    <p:sldId id="36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C8F"/>
    <a:srgbClr val="17406D"/>
    <a:srgbClr val="D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3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167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00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59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69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18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7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966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1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61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13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615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11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67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07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57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4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778596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97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0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55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884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19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00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9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6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492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6585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2609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5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349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68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092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629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806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059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045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36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929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522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485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003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1901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1544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4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349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2983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78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1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5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6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09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7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6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43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80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9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70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5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79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0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919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96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9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414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62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81110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982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678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41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48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846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3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67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09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0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82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0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23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97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04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4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142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29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79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64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64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94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124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532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8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2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54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384478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27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1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92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31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47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6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12.xml"/><Relationship Id="rId42" Type="http://schemas.openxmlformats.org/officeDocument/2006/relationships/slideLayout" Target="../slideLayouts/slideLayout120.xml"/><Relationship Id="rId47" Type="http://schemas.openxmlformats.org/officeDocument/2006/relationships/slideLayout" Target="../slideLayouts/slideLayout125.xml"/><Relationship Id="rId50" Type="http://schemas.openxmlformats.org/officeDocument/2006/relationships/slideLayout" Target="../slideLayouts/slideLayout128.xml"/><Relationship Id="rId55" Type="http://schemas.openxmlformats.org/officeDocument/2006/relationships/slideLayout" Target="../slideLayouts/slideLayout133.xml"/><Relationship Id="rId63" Type="http://schemas.openxmlformats.org/officeDocument/2006/relationships/slideLayout" Target="../slideLayouts/slideLayout141.xml"/><Relationship Id="rId68" Type="http://schemas.openxmlformats.org/officeDocument/2006/relationships/theme" Target="../theme/theme3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10.xml"/><Relationship Id="rId37" Type="http://schemas.openxmlformats.org/officeDocument/2006/relationships/slideLayout" Target="../slideLayouts/slideLayout115.xml"/><Relationship Id="rId40" Type="http://schemas.openxmlformats.org/officeDocument/2006/relationships/slideLayout" Target="../slideLayouts/slideLayout118.xml"/><Relationship Id="rId45" Type="http://schemas.openxmlformats.org/officeDocument/2006/relationships/slideLayout" Target="../slideLayouts/slideLayout123.xml"/><Relationship Id="rId53" Type="http://schemas.openxmlformats.org/officeDocument/2006/relationships/slideLayout" Target="../slideLayouts/slideLayout131.xml"/><Relationship Id="rId58" Type="http://schemas.openxmlformats.org/officeDocument/2006/relationships/slideLayout" Target="../slideLayouts/slideLayout136.xml"/><Relationship Id="rId66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36" Type="http://schemas.openxmlformats.org/officeDocument/2006/relationships/slideLayout" Target="../slideLayouts/slideLayout114.xml"/><Relationship Id="rId49" Type="http://schemas.openxmlformats.org/officeDocument/2006/relationships/slideLayout" Target="../slideLayouts/slideLayout127.xml"/><Relationship Id="rId57" Type="http://schemas.openxmlformats.org/officeDocument/2006/relationships/slideLayout" Target="../slideLayouts/slideLayout135.xml"/><Relationship Id="rId61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4" Type="http://schemas.openxmlformats.org/officeDocument/2006/relationships/slideLayout" Target="../slideLayouts/slideLayout122.xml"/><Relationship Id="rId52" Type="http://schemas.openxmlformats.org/officeDocument/2006/relationships/slideLayout" Target="../slideLayouts/slideLayout130.xml"/><Relationship Id="rId60" Type="http://schemas.openxmlformats.org/officeDocument/2006/relationships/slideLayout" Target="../slideLayouts/slideLayout138.xml"/><Relationship Id="rId65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35" Type="http://schemas.openxmlformats.org/officeDocument/2006/relationships/slideLayout" Target="../slideLayouts/slideLayout113.xml"/><Relationship Id="rId43" Type="http://schemas.openxmlformats.org/officeDocument/2006/relationships/slideLayout" Target="../slideLayouts/slideLayout121.xml"/><Relationship Id="rId48" Type="http://schemas.openxmlformats.org/officeDocument/2006/relationships/slideLayout" Target="../slideLayouts/slideLayout126.xml"/><Relationship Id="rId56" Type="http://schemas.openxmlformats.org/officeDocument/2006/relationships/slideLayout" Target="../slideLayouts/slideLayout134.xml"/><Relationship Id="rId64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86.xml"/><Relationship Id="rId51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11.xml"/><Relationship Id="rId38" Type="http://schemas.openxmlformats.org/officeDocument/2006/relationships/slideLayout" Target="../slideLayouts/slideLayout116.xml"/><Relationship Id="rId4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37.xml"/><Relationship Id="rId67" Type="http://schemas.openxmlformats.org/officeDocument/2006/relationships/slideLayout" Target="../slideLayouts/slideLayout145.xml"/><Relationship Id="rId20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132.xml"/><Relationship Id="rId62" Type="http://schemas.openxmlformats.org/officeDocument/2006/relationships/slideLayout" Target="../slideLayouts/slideLayout1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1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5" r:id="rId47"/>
    <p:sldLayoutId id="2147483756" r:id="rId48"/>
    <p:sldLayoutId id="2147483757" r:id="rId49"/>
    <p:sldLayoutId id="2147483758" r:id="rId50"/>
    <p:sldLayoutId id="2147483759" r:id="rId51"/>
    <p:sldLayoutId id="2147483760" r:id="rId52"/>
    <p:sldLayoutId id="2147483761" r:id="rId53"/>
    <p:sldLayoutId id="2147483762" r:id="rId54"/>
    <p:sldLayoutId id="2147483763" r:id="rId55"/>
    <p:sldLayoutId id="2147483764" r:id="rId56"/>
    <p:sldLayoutId id="2147483765" r:id="rId57"/>
    <p:sldLayoutId id="2147483766" r:id="rId58"/>
    <p:sldLayoutId id="2147483767" r:id="rId59"/>
    <p:sldLayoutId id="2147483768" r:id="rId60"/>
    <p:sldLayoutId id="2147483769" r:id="rId61"/>
    <p:sldLayoutId id="2147483770" r:id="rId62"/>
    <p:sldLayoutId id="2147483771" r:id="rId63"/>
    <p:sldLayoutId id="2147483772" r:id="rId64"/>
    <p:sldLayoutId id="2147483773" r:id="rId65"/>
    <p:sldLayoutId id="2147483774" r:id="rId66"/>
    <p:sldLayoutId id="2147483775" r:id="rId6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3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0" r:id="rId34"/>
    <p:sldLayoutId id="2147483811" r:id="rId35"/>
    <p:sldLayoutId id="2147483812" r:id="rId36"/>
    <p:sldLayoutId id="2147483813" r:id="rId37"/>
    <p:sldLayoutId id="2147483814" r:id="rId38"/>
    <p:sldLayoutId id="2147483815" r:id="rId39"/>
    <p:sldLayoutId id="2147483816" r:id="rId40"/>
    <p:sldLayoutId id="2147483817" r:id="rId41"/>
    <p:sldLayoutId id="2147483818" r:id="rId42"/>
    <p:sldLayoutId id="2147483819" r:id="rId43"/>
    <p:sldLayoutId id="2147483820" r:id="rId44"/>
    <p:sldLayoutId id="2147483821" r:id="rId45"/>
    <p:sldLayoutId id="2147483822" r:id="rId46"/>
    <p:sldLayoutId id="2147483823" r:id="rId47"/>
    <p:sldLayoutId id="2147483824" r:id="rId48"/>
    <p:sldLayoutId id="2147483825" r:id="rId49"/>
    <p:sldLayoutId id="2147483826" r:id="rId50"/>
    <p:sldLayoutId id="2147483827" r:id="rId51"/>
    <p:sldLayoutId id="2147483828" r:id="rId52"/>
    <p:sldLayoutId id="2147483829" r:id="rId53"/>
    <p:sldLayoutId id="2147483830" r:id="rId54"/>
    <p:sldLayoutId id="2147483831" r:id="rId55"/>
    <p:sldLayoutId id="2147483832" r:id="rId56"/>
    <p:sldLayoutId id="2147483833" r:id="rId57"/>
    <p:sldLayoutId id="2147483834" r:id="rId58"/>
    <p:sldLayoutId id="2147483835" r:id="rId59"/>
    <p:sldLayoutId id="2147483836" r:id="rId60"/>
    <p:sldLayoutId id="2147483837" r:id="rId61"/>
    <p:sldLayoutId id="2147483838" r:id="rId62"/>
    <p:sldLayoutId id="2147483839" r:id="rId63"/>
    <p:sldLayoutId id="2147483840" r:id="rId64"/>
    <p:sldLayoutId id="2147483841" r:id="rId65"/>
    <p:sldLayoutId id="2147483842" r:id="rId66"/>
    <p:sldLayoutId id="2147483843" r:id="rId6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9010"/>
            <a:ext cx="11277600" cy="1250302"/>
          </a:xfrm>
        </p:spPr>
        <p:txBody>
          <a:bodyPr>
            <a:normAutofit/>
          </a:bodyPr>
          <a:lstStyle/>
          <a:p>
            <a:r>
              <a:rPr lang="bg-BG" dirty="0" smtClean="0"/>
              <a:t>Интерфейси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3972430"/>
            <a:ext cx="5266945" cy="550179"/>
          </a:xfrm>
        </p:spPr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pic>
        <p:nvPicPr>
          <p:cNvPr id="5" name="Picture 2" descr="http://www.bravr.com/wp-content/uploads/178974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38" y="493295"/>
            <a:ext cx="4132461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Явна реализация на интерфейси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bg-BG" dirty="0" smtClean="0"/>
              <a:t>Ако даден клас имплементира няколко интерфейса, може да възникне ситуация, при която в няколко интерфейса да е деклариран един и същ метод. Тогава би следвало да се направи т.нар. явна реализация на </a:t>
            </a:r>
            <a:r>
              <a:rPr lang="bg-BG" dirty="0" smtClean="0"/>
              <a:t>интерфейс</a:t>
            </a:r>
            <a:r>
              <a:rPr lang="en-US" dirty="0" smtClean="0"/>
              <a:t>.</a:t>
            </a:r>
            <a:endParaRPr lang="bg-BG" dirty="0" smtClean="0"/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r>
              <a:rPr lang="bg-BG" i="1" dirty="0" smtClean="0"/>
              <a:t>В следващия пример клас имплементира два интерфейса, в които са декларирани еднакви методи.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12298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Явна реализация на интерфейси – пример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52176"/>
            <a:ext cx="4480371" cy="3499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81" y="2352176"/>
            <a:ext cx="5101375" cy="32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Явна реализация на интерфейси – пример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02618"/>
            <a:ext cx="5498592" cy="4347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89" y="2302618"/>
            <a:ext cx="3879788" cy="22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Явна реализация на интерфейси –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bg-BG" dirty="0" smtClean="0"/>
              <a:t>Класът </a:t>
            </a:r>
            <a:r>
              <a:rPr lang="en-US" b="1" dirty="0" smtClean="0"/>
              <a:t>Wolf</a:t>
            </a:r>
            <a:r>
              <a:rPr lang="bg-BG" dirty="0" smtClean="0"/>
              <a:t> наследява абстрактния клас </a:t>
            </a:r>
            <a:r>
              <a:rPr lang="en-US" dirty="0" smtClean="0"/>
              <a:t>Animal</a:t>
            </a:r>
            <a:r>
              <a:rPr lang="bg-BG" dirty="0" smtClean="0"/>
              <a:t> и имплементира методите от интерфейсите явно.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bg-BG" b="1" dirty="0" smtClean="0"/>
              <a:t>Характерни особености: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dirty="0" smtClean="0"/>
              <a:t>Методът, деклариран в абстрактния клас </a:t>
            </a:r>
            <a:r>
              <a:rPr lang="en-US" dirty="0" smtClean="0"/>
              <a:t>Animal</a:t>
            </a:r>
            <a:r>
              <a:rPr lang="bg-BG" dirty="0" smtClean="0"/>
              <a:t> и предефиниран в </a:t>
            </a:r>
            <a:r>
              <a:rPr lang="en-US" dirty="0" smtClean="0"/>
              <a:t>Wolf,</a:t>
            </a:r>
            <a:r>
              <a:rPr lang="bg-BG" dirty="0" smtClean="0"/>
              <a:t> се извиква през референция на класа </a:t>
            </a:r>
            <a:r>
              <a:rPr lang="en-US" dirty="0" smtClean="0"/>
              <a:t>Wolf</a:t>
            </a:r>
            <a:endParaRPr lang="bg-BG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dirty="0" smtClean="0"/>
              <a:t>Методите, декларирани в интерфейсите </a:t>
            </a:r>
            <a:r>
              <a:rPr lang="en-US" dirty="0" smtClean="0"/>
              <a:t>IAlpha</a:t>
            </a:r>
            <a:r>
              <a:rPr lang="bg-BG" dirty="0" smtClean="0"/>
              <a:t> и </a:t>
            </a:r>
            <a:r>
              <a:rPr lang="en-US" dirty="0" smtClean="0"/>
              <a:t>IBeta,</a:t>
            </a:r>
            <a:r>
              <a:rPr lang="bg-BG" dirty="0" smtClean="0"/>
              <a:t> могат да бъдат извикани само през референция на тези интерфейси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dirty="0" smtClean="0"/>
              <a:t>Ако метод на интерфейс се имплементира </a:t>
            </a:r>
            <a:r>
              <a:rPr lang="bg-BG" b="1" i="1" dirty="0" smtClean="0"/>
              <a:t>неявно</a:t>
            </a:r>
            <a:r>
              <a:rPr lang="bg-BG" dirty="0" smtClean="0"/>
              <a:t>, тогава той може да бъде извикан както през референция към класа, така и към интерфейс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9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Разлики между абстрактни класове и интерфейси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5547"/>
              </p:ext>
            </p:extLst>
          </p:nvPr>
        </p:nvGraphicFramePr>
        <p:xfrm>
          <a:off x="786384" y="2338154"/>
          <a:ext cx="10643616" cy="3596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21808">
                  <a:extLst>
                    <a:ext uri="{9D8B030D-6E8A-4147-A177-3AD203B41FA5}">
                      <a16:colId xmlns:a16="http://schemas.microsoft.com/office/drawing/2014/main" val="269664497"/>
                    </a:ext>
                  </a:extLst>
                </a:gridCol>
                <a:gridCol w="5321808">
                  <a:extLst>
                    <a:ext uri="{9D8B030D-6E8A-4147-A177-3AD203B41FA5}">
                      <a16:colId xmlns:a16="http://schemas.microsoft.com/office/drawing/2014/main" val="76289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 smtClean="0"/>
                        <a:t>Абстрактен клас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 smtClean="0"/>
                        <a:t>Интерфейс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В методите, декларирани като абстрактни</a:t>
                      </a:r>
                      <a:r>
                        <a:rPr lang="bg-BG" sz="2000" baseline="0" dirty="0" smtClean="0"/>
                        <a:t> </a:t>
                      </a:r>
                      <a:r>
                        <a:rPr lang="bg-BG" sz="2000" dirty="0" smtClean="0"/>
                        <a:t>може да има всякакви модификатори за достъп.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В</a:t>
                      </a:r>
                      <a:r>
                        <a:rPr lang="bg-BG" sz="2000" baseline="0" dirty="0" smtClean="0"/>
                        <a:t> методите, декларирани в интерфейс не се позволява да се поставят модификатори за достъп.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4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Клас може да наследи най-много един абстрактен клас.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Клас може да наследни много интерфейси </a:t>
                      </a:r>
                      <a:r>
                        <a:rPr lang="bg-BG" sz="2000" b="1" dirty="0" smtClean="0"/>
                        <a:t>(множествено наследяване).</a:t>
                      </a:r>
                      <a:endParaRPr lang="bg-B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Може да съдържа имплементация на метод.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Може да съдържа само сигнатура на метод (</a:t>
                      </a:r>
                      <a:r>
                        <a:rPr lang="bg-BG" sz="2000" b="1" dirty="0" smtClean="0"/>
                        <a:t>до</a:t>
                      </a:r>
                      <a:r>
                        <a:rPr lang="bg-BG" sz="2000" b="1" baseline="0" dirty="0" smtClean="0"/>
                        <a:t> версия 8 на езика </a:t>
                      </a:r>
                      <a:r>
                        <a:rPr lang="en-US" sz="2000" b="1" baseline="0" dirty="0" smtClean="0"/>
                        <a:t>C#</a:t>
                      </a:r>
                      <a:r>
                        <a:rPr lang="en-US" sz="2000" b="0" baseline="0" dirty="0" smtClean="0"/>
                        <a:t>).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0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Може да съдържа </a:t>
                      </a:r>
                      <a:r>
                        <a:rPr lang="bg-BG" sz="2000" baseline="0" dirty="0" smtClean="0"/>
                        <a:t>полета.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Не може да съдържа полета.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4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Може да има конструктор.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Не може да има конструктор.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2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8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Разлики между абстрактни класове и интерфейси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52132"/>
              </p:ext>
            </p:extLst>
          </p:nvPr>
        </p:nvGraphicFramePr>
        <p:xfrm>
          <a:off x="786384" y="2338154"/>
          <a:ext cx="10643616" cy="2499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21808">
                  <a:extLst>
                    <a:ext uri="{9D8B030D-6E8A-4147-A177-3AD203B41FA5}">
                      <a16:colId xmlns:a16="http://schemas.microsoft.com/office/drawing/2014/main" val="269664497"/>
                    </a:ext>
                  </a:extLst>
                </a:gridCol>
                <a:gridCol w="5321808">
                  <a:extLst>
                    <a:ext uri="{9D8B030D-6E8A-4147-A177-3AD203B41FA5}">
                      <a16:colId xmlns:a16="http://schemas.microsoft.com/office/drawing/2014/main" val="76289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 smtClean="0"/>
                        <a:t>Абстрактен клас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 smtClean="0"/>
                        <a:t>Интерфейс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Може да съдържа абстрактни и неабстрактни методи.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Може да съдържа само абстрактни методи.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4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Абстрактните методи трябва да бъдат реализирани.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Всички методи трябва да бъдат реализирани.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Използва се, за да се дефинира основната функционалност.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Използва се, за да се дефинира периферната функционалност.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6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Запознаване с интерфейсите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>
                <a:solidFill>
                  <a:srgbClr val="002060"/>
                </a:solidFill>
              </a:rPr>
              <a:t>Представлява блок от абстрактни методи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Аналог е на абстрактен клас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За разлика от абстрактния клас в интерфейса </a:t>
            </a:r>
            <a:r>
              <a:rPr lang="bg-BG" b="1" dirty="0" smtClean="0">
                <a:solidFill>
                  <a:srgbClr val="002060"/>
                </a:solidFill>
              </a:rPr>
              <a:t>абсолютно всичко е абстрактно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Обща форма:</a:t>
            </a:r>
          </a:p>
          <a:p>
            <a:pPr marL="109728" indent="0">
              <a:buNone/>
            </a:pPr>
            <a:endParaRPr lang="bg-BG" b="1" dirty="0" smtClean="0">
              <a:solidFill>
                <a:srgbClr val="002060"/>
              </a:solidFill>
            </a:endParaRP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2060"/>
                </a:solidFill>
              </a:rPr>
              <a:t>interface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bg-BG" sz="3200" dirty="0" smtClean="0">
                <a:solidFill>
                  <a:srgbClr val="002060"/>
                </a:solidFill>
              </a:rPr>
              <a:t>Име</a:t>
            </a:r>
          </a:p>
          <a:p>
            <a:pPr marL="109728" indent="0"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{</a:t>
            </a:r>
            <a:r>
              <a:rPr lang="bg-BG" sz="3200" dirty="0" smtClean="0">
                <a:solidFill>
                  <a:srgbClr val="002060"/>
                </a:solidFill>
              </a:rPr>
              <a:t> // Тяло на интерфейса </a:t>
            </a:r>
            <a:r>
              <a:rPr lang="en-US" sz="3200" dirty="0" smtClean="0">
                <a:solidFill>
                  <a:srgbClr val="002060"/>
                </a:solidFill>
              </a:rPr>
              <a:t>}</a:t>
            </a:r>
            <a:endParaRPr lang="bg-BG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Методи на интерфейс (1)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161288"/>
          </a:xfrm>
        </p:spPr>
        <p:txBody>
          <a:bodyPr>
            <a:no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dirty="0" smtClean="0"/>
              <a:t>За методите на интерфейс се пише само сигнатурата: тип на резултата, име на метода и списък с параметри (ако има такива)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9" y="4034028"/>
            <a:ext cx="3277296" cy="153623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865063" y="3622558"/>
            <a:ext cx="6564937" cy="623316"/>
          </a:xfrm>
          <a:prstGeom prst="wedgeRectCallout">
            <a:avLst>
              <a:gd name="adj1" fmla="val -60855"/>
              <a:gd name="adj2" fmla="val 50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Име: по неписано правило винаги започва с </a:t>
            </a:r>
            <a:r>
              <a:rPr lang="en-US" sz="2400" dirty="0" smtClean="0"/>
              <a:t>“I”</a:t>
            </a:r>
            <a:endParaRPr lang="bg-BG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4865063" y="4802144"/>
            <a:ext cx="6845504" cy="611104"/>
          </a:xfrm>
          <a:prstGeom prst="wedgeRectCallout">
            <a:avLst>
              <a:gd name="adj1" fmla="val -66729"/>
              <a:gd name="adj2" fmla="val -13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Метод: по подразбиране е публичен и абстрактен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1708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Методи на интерфейс (2)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В методите ключовата дума </a:t>
            </a:r>
            <a:r>
              <a:rPr lang="en-US" b="1" dirty="0" smtClean="0"/>
              <a:t>abstract</a:t>
            </a:r>
            <a:r>
              <a:rPr lang="bg-BG" dirty="0" smtClean="0"/>
              <a:t> не се поставя (по подразбиране са абстрактни)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Не се поставя и ключовата дума </a:t>
            </a:r>
            <a:r>
              <a:rPr lang="en-US" b="1" dirty="0" smtClean="0"/>
              <a:t>virtual</a:t>
            </a:r>
            <a:r>
              <a:rPr lang="bg-BG" dirty="0" smtClean="0"/>
              <a:t> (по подразбиране се предефинират)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bg-BG" dirty="0" smtClean="0"/>
              <a:t>Модификатор за ниво на достъп също не се указва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Всички методи, декларирани в интерфейса се явяват публични</a:t>
            </a:r>
          </a:p>
        </p:txBody>
      </p:sp>
    </p:spTree>
    <p:extLst>
      <p:ext uri="{BB962C8B-B14F-4D97-AF65-F5344CB8AC3E}">
        <p14:creationId xmlns:p14="http://schemas.microsoft.com/office/powerpoint/2010/main" val="909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Имплементиране на интерфейс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Интерфейсът е необходим, за да може на негова основа да се създават класове</a:t>
            </a:r>
          </a:p>
          <a:p>
            <a:r>
              <a:rPr lang="bg-BG" dirty="0" smtClean="0"/>
              <a:t>Ако един клас се създава на основата на интерфейс, казваме че </a:t>
            </a:r>
            <a:r>
              <a:rPr lang="bg-BG" b="1" dirty="0" smtClean="0"/>
              <a:t>този клас </a:t>
            </a:r>
            <a:r>
              <a:rPr lang="bg-BG" b="1" i="1" dirty="0" smtClean="0"/>
              <a:t>имплементира </a:t>
            </a:r>
            <a:r>
              <a:rPr lang="bg-BG" b="1" dirty="0" smtClean="0"/>
              <a:t>интерфейса</a:t>
            </a:r>
          </a:p>
          <a:p>
            <a:r>
              <a:rPr lang="bg-BG" dirty="0" smtClean="0"/>
              <a:t>Имплементацията на интерфейса в класа предполага в този клас да бъдат предефинирани всички методи, които са декларирани в интерфейса</a:t>
            </a:r>
          </a:p>
          <a:p>
            <a:r>
              <a:rPr lang="bg-BG" dirty="0" smtClean="0"/>
              <a:t>При предефинирането на методите в класа, ключовата дума </a:t>
            </a:r>
            <a:r>
              <a:rPr lang="en-US" b="1" dirty="0" smtClean="0"/>
              <a:t>override</a:t>
            </a:r>
            <a:r>
              <a:rPr lang="bg-BG" dirty="0" smtClean="0"/>
              <a:t> не се използва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6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Имплементиране на интерфейс – синтаксис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dirty="0" smtClean="0"/>
              <a:t>class </a:t>
            </a:r>
            <a:r>
              <a:rPr lang="bg-BG" sz="3600" dirty="0" smtClean="0"/>
              <a:t>Име : Интерфейс</a:t>
            </a:r>
            <a:endParaRPr lang="en-US" sz="3600" dirty="0" smtClean="0"/>
          </a:p>
          <a:p>
            <a:pPr marL="109728" indent="0">
              <a:buNone/>
            </a:pPr>
            <a:r>
              <a:rPr lang="en-US" sz="3600" dirty="0" smtClean="0"/>
              <a:t>{ // </a:t>
            </a:r>
            <a:r>
              <a:rPr lang="bg-BG" sz="3600" dirty="0" smtClean="0"/>
              <a:t>Тяло на класа</a:t>
            </a:r>
            <a:r>
              <a:rPr lang="en-US" sz="3600" dirty="0" smtClean="0"/>
              <a:t> }</a:t>
            </a:r>
          </a:p>
          <a:p>
            <a:pPr marL="109728" indent="0">
              <a:buNone/>
            </a:pPr>
            <a:endParaRPr lang="en-US" sz="3200" dirty="0"/>
          </a:p>
          <a:p>
            <a:pPr marL="109728" indent="0">
              <a:buNone/>
            </a:pPr>
            <a:r>
              <a:rPr lang="bg-BG" sz="3200" dirty="0" smtClean="0"/>
              <a:t>Името на интерфейса, имплементиран в класа, се посочва в описанието на класа чрез двоеточие след името на класа.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5345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Имплементиране на интерфейс –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694944"/>
          </a:xfrm>
        </p:spPr>
        <p:txBody>
          <a:bodyPr/>
          <a:lstStyle/>
          <a:p>
            <a:pPr marL="109728" indent="0">
              <a:buNone/>
            </a:pPr>
            <a:r>
              <a:rPr lang="bg-BG" dirty="0" smtClean="0"/>
              <a:t>Да се създаде клас </a:t>
            </a:r>
            <a:r>
              <a:rPr lang="en-US" b="1" dirty="0" smtClean="0"/>
              <a:t>Seat</a:t>
            </a:r>
            <a:r>
              <a:rPr lang="bg-BG" dirty="0" smtClean="0"/>
              <a:t>, който да имплементира интерфейс </a:t>
            </a:r>
            <a:r>
              <a:rPr lang="en-US" b="1" dirty="0" smtClean="0"/>
              <a:t>ICar</a:t>
            </a:r>
            <a:r>
              <a:rPr lang="en-US" dirty="0" smtClean="0"/>
              <a:t>: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82944"/>
              </p:ext>
            </p:extLst>
          </p:nvPr>
        </p:nvGraphicFramePr>
        <p:xfrm>
          <a:off x="3517392" y="2944368"/>
          <a:ext cx="5157216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3515587482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0474774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ICar</a:t>
                      </a:r>
                      <a:endParaRPr lang="bg-B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8608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Методи</a:t>
                      </a:r>
                      <a:endParaRPr lang="bg-B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ModelDescription()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44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GetColor()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46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Start()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2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Stop()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6134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66101"/>
              </p:ext>
            </p:extLst>
          </p:nvPr>
        </p:nvGraphicFramePr>
        <p:xfrm>
          <a:off x="3517392" y="5541264"/>
          <a:ext cx="515721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3515587482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0474774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Seat</a:t>
                      </a:r>
                      <a:endParaRPr lang="bg-B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8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Методи</a:t>
                      </a:r>
                      <a:endParaRPr lang="bg-B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ToString()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4457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6096000" y="5230368"/>
            <a:ext cx="0" cy="310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Имплементиране на интерфейс – пример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" y="2006503"/>
            <a:ext cx="2804838" cy="1539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9" y="2006503"/>
            <a:ext cx="3475021" cy="120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73" y="2006503"/>
            <a:ext cx="4881611" cy="4639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84" y="3801314"/>
            <a:ext cx="2731184" cy="13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Неявна реализация на интерфейси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938528"/>
          </a:xfrm>
        </p:spPr>
        <p:txBody>
          <a:bodyPr/>
          <a:lstStyle/>
          <a:p>
            <a:r>
              <a:rPr lang="bg-BG" dirty="0" smtClean="0"/>
              <a:t>Интефейсите могат да бъдат реализирани както </a:t>
            </a:r>
            <a:r>
              <a:rPr lang="bg-BG" b="1" i="1" dirty="0" smtClean="0"/>
              <a:t>явно</a:t>
            </a:r>
            <a:r>
              <a:rPr lang="bg-BG" dirty="0" smtClean="0"/>
              <a:t>, така и </a:t>
            </a:r>
            <a:r>
              <a:rPr lang="bg-BG" b="1" i="1" dirty="0" smtClean="0"/>
              <a:t>неявно</a:t>
            </a:r>
            <a:endParaRPr lang="bg-BG" dirty="0"/>
          </a:p>
          <a:p>
            <a:r>
              <a:rPr lang="bg-BG" dirty="0" smtClean="0"/>
              <a:t>В повечето случаи се прилага неявна реализация</a:t>
            </a:r>
          </a:p>
          <a:p>
            <a:r>
              <a:rPr lang="bg-BG" dirty="0" smtClean="0"/>
              <a:t>Характерно за неявната реализация е, че при създаването на метод не указваме интерфейса, който реализираме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94" y="4429662"/>
            <a:ext cx="3191953" cy="1751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8" r="30642" b="59486"/>
          <a:stretch/>
        </p:blipFill>
        <p:spPr>
          <a:xfrm>
            <a:off x="4770689" y="4877718"/>
            <a:ext cx="5638067" cy="10658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577840" y="4645152"/>
            <a:ext cx="0" cy="232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77840" y="4645152"/>
            <a:ext cx="4206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98464" y="4370469"/>
            <a:ext cx="2779776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Задължително е </a:t>
            </a:r>
            <a:r>
              <a:rPr lang="en-US" sz="2000" b="1" dirty="0" smtClean="0"/>
              <a:t>public</a:t>
            </a:r>
            <a:endParaRPr lang="bg-BG" sz="2000" dirty="0"/>
          </a:p>
        </p:txBody>
      </p:sp>
      <p:sp>
        <p:nvSpPr>
          <p:cNvPr id="11" name="Right Brace 10"/>
          <p:cNvSpPr/>
          <p:nvPr/>
        </p:nvSpPr>
        <p:spPr>
          <a:xfrm>
            <a:off x="3410712" y="5305502"/>
            <a:ext cx="100584" cy="6380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3" name="Elbow Connector 12"/>
          <p:cNvCxnSpPr>
            <a:stCxn id="11" idx="1"/>
          </p:cNvCxnSpPr>
          <p:nvPr/>
        </p:nvCxnSpPr>
        <p:spPr>
          <a:xfrm rot="10800000" flipH="1" flipV="1">
            <a:off x="3511295" y="5624550"/>
            <a:ext cx="1259393" cy="803681"/>
          </a:xfrm>
          <a:prstGeom prst="bentConnector3">
            <a:avLst>
              <a:gd name="adj1" fmla="val 2178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9946" y="6228177"/>
            <a:ext cx="3968294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За тези методи е по същия начин.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9492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7015</TotalTime>
  <Words>646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Georgia</vt:lpstr>
      <vt:lpstr>Wingdings</vt:lpstr>
      <vt:lpstr>Wingdings 2</vt:lpstr>
      <vt:lpstr>Training presentation</vt:lpstr>
      <vt:lpstr>1_SoftUni3_1</vt:lpstr>
      <vt:lpstr>2_SoftUni3_1</vt:lpstr>
      <vt:lpstr>Интерфейси</vt:lpstr>
      <vt:lpstr>Запознаване с интерфейсите</vt:lpstr>
      <vt:lpstr>Методи на интерфейс (1)</vt:lpstr>
      <vt:lpstr>Методи на интерфейс (2)</vt:lpstr>
      <vt:lpstr>Имплементиране на интерфейс</vt:lpstr>
      <vt:lpstr>Имплементиране на интерфейс – синтаксис</vt:lpstr>
      <vt:lpstr>Имплементиране на интерфейс – пример</vt:lpstr>
      <vt:lpstr>Имплементиране на интерфейс – пример</vt:lpstr>
      <vt:lpstr>Неявна реализация на интерфейси</vt:lpstr>
      <vt:lpstr>Явна реализация на интерфейси</vt:lpstr>
      <vt:lpstr>Явна реализация на интерфейси – пример</vt:lpstr>
      <vt:lpstr>Явна реализация на интерфейси – пример</vt:lpstr>
      <vt:lpstr>Явна реализация на интерфейси – пример</vt:lpstr>
      <vt:lpstr>Разлики между абстрактни класове и интерфейси</vt:lpstr>
      <vt:lpstr>Разлики между абстрактни класове и интерфейси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Milen</dc:creator>
  <cp:lastModifiedBy>Milen</cp:lastModifiedBy>
  <cp:revision>1105</cp:revision>
  <dcterms:created xsi:type="dcterms:W3CDTF">2017-09-11T07:57:04Z</dcterms:created>
  <dcterms:modified xsi:type="dcterms:W3CDTF">2021-01-23T14:58:22Z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