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77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8" r:id="rId6"/>
    <p:sldId id="271" r:id="rId7"/>
    <p:sldId id="273" r:id="rId8"/>
    <p:sldId id="280" r:id="rId9"/>
    <p:sldId id="281" r:id="rId10"/>
    <p:sldId id="283" r:id="rId11"/>
    <p:sldId id="261" r:id="rId12"/>
    <p:sldId id="287" r:id="rId13"/>
    <p:sldId id="264" r:id="rId14"/>
    <p:sldId id="294" r:id="rId15"/>
    <p:sldId id="295" r:id="rId16"/>
    <p:sldId id="296" r:id="rId17"/>
    <p:sldId id="288" r:id="rId18"/>
    <p:sldId id="291" r:id="rId19"/>
    <p:sldId id="290" r:id="rId20"/>
    <p:sldId id="286" r:id="rId21"/>
    <p:sldId id="292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626D8EEA-0320-4450-B904-D1105672216C}">
          <p14:sldIdLst>
            <p14:sldId id="256"/>
            <p14:sldId id="257"/>
            <p14:sldId id="258"/>
            <p14:sldId id="266"/>
            <p14:sldId id="268"/>
            <p14:sldId id="271"/>
            <p14:sldId id="273"/>
            <p14:sldId id="280"/>
            <p14:sldId id="281"/>
            <p14:sldId id="283"/>
            <p14:sldId id="261"/>
            <p14:sldId id="287"/>
            <p14:sldId id="264"/>
            <p14:sldId id="294"/>
            <p14:sldId id="295"/>
            <p14:sldId id="296"/>
            <p14:sldId id="288"/>
            <p14:sldId id="291"/>
            <p14:sldId id="290"/>
            <p14:sldId id="286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mir" initials="D" lastIdx="2" clrIdx="0">
    <p:extLst>
      <p:ext uri="{19B8F6BF-5375-455C-9EA6-DF929625EA0E}">
        <p15:presenceInfo xmlns:p15="http://schemas.microsoft.com/office/powerpoint/2012/main" userId="De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798"/>
    <a:srgbClr val="8B9278"/>
    <a:srgbClr val="8B8878"/>
    <a:srgbClr val="CDC8B1"/>
    <a:srgbClr val="4BACC6"/>
    <a:srgbClr val="999966"/>
    <a:srgbClr val="333333"/>
    <a:srgbClr val="B0003E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1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EEAC5-C180-4BB0-8CEB-D0349F56CA62}" type="datetimeFigureOut">
              <a:rPr lang="de-DE" smtClean="0"/>
              <a:pPr/>
              <a:t>31.07.2016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472-0CED-453E-B0FF-5567403CF4E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6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21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46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07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0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72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23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534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27472-0CED-453E-B0FF-5567403CF4EE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83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/>
          <p:cNvSpPr/>
          <p:nvPr userDrawn="1"/>
        </p:nvSpPr>
        <p:spPr>
          <a:xfrm>
            <a:off x="-43" y="6356350"/>
            <a:ext cx="12192000" cy="500066"/>
          </a:xfrm>
          <a:prstGeom prst="rect">
            <a:avLst/>
          </a:prstGeom>
          <a:solidFill>
            <a:schemeClr val="bg2"/>
          </a:solidFill>
          <a:ln>
            <a:solidFill>
              <a:srgbClr val="A6A7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43" y="0"/>
            <a:ext cx="12192000" cy="2213706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2213705"/>
            <a:ext cx="12192000" cy="4142645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43" y="6423820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fld id="{1B9380A6-E472-4060-A9B1-A44DC2BC5088}" type="datetime1">
              <a:rPr lang="de-DE" smtClean="0"/>
              <a:t>31.07.2016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38557" y="6423819"/>
            <a:ext cx="4114800" cy="365125"/>
          </a:xfrm>
        </p:spPr>
        <p:txBody>
          <a:bodyPr/>
          <a:lstStyle/>
          <a:p>
            <a:r>
              <a:rPr lang="de-DE" smtClean="0"/>
              <a:t>Sources: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60296" y="6423818"/>
            <a:ext cx="2743200" cy="365125"/>
          </a:xfrm>
        </p:spPr>
        <p:txBody>
          <a:bodyPr/>
          <a:lstStyle/>
          <a:p>
            <a:fld id="{F4DAF760-8A09-427D-9634-9AF01F07ABD5}" type="slidenum">
              <a:rPr lang="de-DE" smtClean="0"/>
              <a:t>‹#›</a:t>
            </a:fld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310" y="5517232"/>
            <a:ext cx="2618346" cy="7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C719-CE94-4C0B-86E8-C39227FE228F}" type="datetime1">
              <a:rPr lang="de-DE" smtClean="0"/>
              <a:t>31.07.2016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Sources: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57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0F3-EA84-4E5F-90C1-C58832DB6F91}" type="datetime1">
              <a:rPr lang="de-DE" smtClean="0"/>
              <a:t>31.07.2016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Sources: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18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124744"/>
            <a:ext cx="5156200" cy="505221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156200" cy="505221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6F5A-77F9-4DE7-9CB0-D9EAE596E0BF}" type="datetime1">
              <a:rPr lang="de-DE" smtClean="0"/>
              <a:t>31.07.2016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Sources: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78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0318" y="112474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40318" y="1948656"/>
            <a:ext cx="5158316" cy="42410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12474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1948656"/>
            <a:ext cx="5183717" cy="424100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1CBDF-3CEE-4772-BA5C-CCB64B57E2F6}" type="datetime1">
              <a:rPr lang="de-DE" smtClean="0"/>
              <a:t>31.07.2016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Sources: 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32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F8B2-553D-4F21-A53E-587A2877344D}" type="datetime1">
              <a:rPr lang="de-DE" smtClean="0"/>
              <a:t>31.07.2016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Sources: 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55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6261-C76B-4B20-9DAC-3857DB6D8F88}" type="datetime1">
              <a:rPr lang="de-DE" smtClean="0"/>
              <a:t>31.07.2016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Sources: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87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0318" y="1196752"/>
            <a:ext cx="3932767" cy="172819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717" y="1196752"/>
            <a:ext cx="6172200" cy="4664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0318" y="2924944"/>
            <a:ext cx="3932767" cy="29440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C8A8-BAF8-4E8D-9B9C-1DD4D11D74E3}" type="datetime1">
              <a:rPr lang="de-DE" smtClean="0"/>
              <a:t>31.07.2016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Sources: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AF760-8A09-427D-9634-9AF01F07AB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73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C2C3F842-4F57-4A45-8158-6A17449015FC}" type="datetime1">
              <a:rPr lang="de-DE" smtClean="0"/>
              <a:t>31.07.2016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smtClean="0"/>
              <a:t>Sources: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F4DAF760-8A09-427D-9634-9AF01F07ABD5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Bild 8" descr="is-logo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116632"/>
            <a:ext cx="1467026" cy="930158"/>
          </a:xfrm>
          <a:prstGeom prst="rect">
            <a:avLst/>
          </a:prstGeom>
        </p:spPr>
      </p:pic>
      <p:cxnSp>
        <p:nvCxnSpPr>
          <p:cNvPr id="9" name="Gerade Verbindung 7"/>
          <p:cNvCxnSpPr/>
          <p:nvPr userDrawn="1"/>
        </p:nvCxnSpPr>
        <p:spPr>
          <a:xfrm>
            <a:off x="651932" y="854547"/>
            <a:ext cx="9786107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12"/>
          <p:cNvCxnSpPr/>
          <p:nvPr userDrawn="1"/>
        </p:nvCxnSpPr>
        <p:spPr>
          <a:xfrm>
            <a:off x="10677525" y="854547"/>
            <a:ext cx="949041" cy="0"/>
          </a:xfrm>
          <a:prstGeom prst="line">
            <a:avLst/>
          </a:prstGeom>
          <a:ln>
            <a:solidFill>
              <a:srgbClr val="4BACC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elplatzhalter 15"/>
          <p:cNvSpPr>
            <a:spLocks noGrp="1"/>
          </p:cNvSpPr>
          <p:nvPr>
            <p:ph type="title"/>
          </p:nvPr>
        </p:nvSpPr>
        <p:spPr>
          <a:xfrm>
            <a:off x="767408" y="191766"/>
            <a:ext cx="10586392" cy="6627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584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Bayesian Optimization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dirty="0" smtClean="0"/>
              <a:t>Caglar Demir</a:t>
            </a:r>
            <a:endParaRPr lang="de-DE" b="1" dirty="0"/>
          </a:p>
          <a:p>
            <a:r>
              <a:rPr lang="de-DE" dirty="0"/>
              <a:t>Department </a:t>
            </a:r>
            <a:r>
              <a:rPr lang="de-DE" dirty="0" smtClean="0"/>
              <a:t>of</a:t>
            </a:r>
            <a:r>
              <a:rPr lang="tr-TR" dirty="0"/>
              <a:t> </a:t>
            </a:r>
            <a:r>
              <a:rPr lang="de-DE" dirty="0" smtClean="0"/>
              <a:t>Computer </a:t>
            </a:r>
            <a:r>
              <a:rPr lang="de-DE" dirty="0"/>
              <a:t>Science</a:t>
            </a:r>
          </a:p>
          <a:p>
            <a:r>
              <a:rPr lang="de-DE" dirty="0"/>
              <a:t>Paderborn University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07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488096" y="1556792"/>
            <a:ext cx="9145016" cy="3220611"/>
          </a:xfrm>
        </p:spPr>
        <p:txBody>
          <a:bodyPr/>
          <a:lstStyle/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				Gaussians</a:t>
            </a:r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779775" y="1504533"/>
            <a:ext cx="4164097" cy="62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Gaussian Process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5779" y="6211669"/>
            <a:ext cx="751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	- CPSC 540 Machine Learning in 2013 at UBC </a:t>
            </a:r>
            <a:r>
              <a:rPr lang="tr-TR" sz="1200" dirty="0"/>
              <a:t>by Nando de </a:t>
            </a:r>
            <a:r>
              <a:rPr lang="tr-TR" sz="1200" dirty="0" smtClean="0"/>
              <a:t>Freitas</a:t>
            </a:r>
            <a:endParaRPr lang="en-US" sz="1200" dirty="0"/>
          </a:p>
          <a:p>
            <a:r>
              <a:rPr lang="tr-TR" sz="1200" dirty="0" smtClean="0"/>
              <a:t>- E</a:t>
            </a:r>
            <a:r>
              <a:rPr lang="tr-TR" sz="1200" dirty="0"/>
              <a:t>. Brochu, V. Cora and Nando de Freitas, A Tutorial on Bayesian Optimization of Expensive Cost Functions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525" y="2752408"/>
            <a:ext cx="4852506" cy="356951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8" y="2752408"/>
            <a:ext cx="4852506" cy="3569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4" y="1444723"/>
            <a:ext cx="4130398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779775" y="1504533"/>
            <a:ext cx="9492689" cy="1060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tr-TR" sz="2200" b="1" dirty="0" smtClean="0"/>
              <a:t>Powerful technique for finding the extrema of objective function, when</a:t>
            </a:r>
          </a:p>
          <a:p>
            <a:pPr lvl="1" fontAlgn="auto">
              <a:spcAft>
                <a:spcPts val="0"/>
              </a:spcAft>
            </a:pPr>
            <a:r>
              <a:rPr lang="tr-TR" sz="1600" b="1" dirty="0" smtClean="0"/>
              <a:t>Evaluations of objective function are costly.</a:t>
            </a:r>
          </a:p>
          <a:p>
            <a:pPr lvl="1" fontAlgn="auto">
              <a:spcAft>
                <a:spcPts val="0"/>
              </a:spcAft>
            </a:pPr>
            <a:r>
              <a:rPr lang="tr-TR" sz="1600" b="1" dirty="0" smtClean="0"/>
              <a:t>A closed-form expression is not available for objective function.</a:t>
            </a:r>
          </a:p>
          <a:p>
            <a:pPr marL="457200" lvl="1" indent="0" fontAlgn="auto">
              <a:spcAft>
                <a:spcPts val="0"/>
              </a:spcAft>
              <a:buNone/>
            </a:pPr>
            <a:endParaRPr lang="tr-TR" sz="1600" b="1" dirty="0" smtClean="0"/>
          </a:p>
          <a:p>
            <a:pPr marL="0" indent="0" fontAlgn="auto">
              <a:spcAft>
                <a:spcPts val="0"/>
              </a:spcAft>
              <a:buNone/>
            </a:pPr>
            <a:endParaRPr lang="tr-TR" sz="2000" b="1" dirty="0" smtClean="0"/>
          </a:p>
          <a:p>
            <a:pPr fontAlgn="auto">
              <a:spcAft>
                <a:spcPts val="0"/>
              </a:spcAft>
            </a:pPr>
            <a:endParaRPr lang="tr-TR" sz="2000" b="1" dirty="0" smtClean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779775" y="2810450"/>
            <a:ext cx="9433048" cy="80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tr-TR" sz="2000" b="1" dirty="0" smtClean="0"/>
              <a:t>Estimating the objective function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sz="2000" b="1" dirty="0" smtClean="0"/>
              <a:t>with the posterior mean function of a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35622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sp>
        <p:nvSpPr>
          <p:cNvPr id="4" name="Inhaltsplatzhalter 1"/>
          <p:cNvSpPr txBox="1">
            <a:spLocks/>
          </p:cNvSpPr>
          <p:nvPr/>
        </p:nvSpPr>
        <p:spPr>
          <a:xfrm>
            <a:off x="779775" y="1504533"/>
            <a:ext cx="7980521" cy="412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Multi-armed bandit problem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tr-TR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7" y="2283452"/>
            <a:ext cx="4189373" cy="2924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7298" y="2274300"/>
            <a:ext cx="345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Which slot machine to start ?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55442" y="3112762"/>
            <a:ext cx="4046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How many trials ?  </a:t>
            </a:r>
          </a:p>
          <a:p>
            <a:r>
              <a:rPr lang="tr-TR" b="1" dirty="0"/>
              <a:t>	</a:t>
            </a:r>
            <a:r>
              <a:rPr lang="tr-TR" b="1" dirty="0" smtClean="0"/>
              <a:t>	Time or Budget ?</a:t>
            </a:r>
            <a:endParaRPr lang="en-US" b="1" dirty="0"/>
          </a:p>
        </p:txBody>
      </p:sp>
      <p:sp>
        <p:nvSpPr>
          <p:cNvPr id="10" name="Inhaltsplatzhalter 1"/>
          <p:cNvSpPr txBox="1">
            <a:spLocks/>
          </p:cNvSpPr>
          <p:nvPr/>
        </p:nvSpPr>
        <p:spPr>
          <a:xfrm>
            <a:off x="5197871" y="4199482"/>
            <a:ext cx="5077569" cy="412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tr-TR" sz="2000" b="1" dirty="0" smtClean="0"/>
              <a:t>Exploration vs Exploitation</a:t>
            </a:r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5197871" y="4776748"/>
            <a:ext cx="6264696" cy="617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tr-TR" sz="2000" b="1" dirty="0" smtClean="0">
                <a:solidFill>
                  <a:srgbClr val="FF0000"/>
                </a:solidFill>
              </a:rPr>
              <a:t>Regret</a:t>
            </a:r>
            <a:r>
              <a:rPr lang="tr-TR" sz="2000" b="1" dirty="0" smtClean="0"/>
              <a:t> = Player reward – Reward of best action</a:t>
            </a:r>
          </a:p>
        </p:txBody>
      </p:sp>
    </p:spTree>
    <p:extLst>
      <p:ext uri="{BB962C8B-B14F-4D97-AF65-F5344CB8AC3E}">
        <p14:creationId xmlns:p14="http://schemas.microsoft.com/office/powerpoint/2010/main" val="35644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8759"/>
            <a:ext cx="5707875" cy="17241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5640" y="6381328"/>
            <a:ext cx="7555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 - E</a:t>
            </a:r>
            <a:r>
              <a:rPr lang="tr-TR" sz="1200" dirty="0"/>
              <a:t>. Brochu, V. Cora and Nando de Freitas, A Tutorial on Bayesian Optimization of Expensive Cost Functions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1148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8759"/>
            <a:ext cx="5707875" cy="1724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8" y="2852937"/>
            <a:ext cx="5715495" cy="16436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5640" y="6381328"/>
            <a:ext cx="7555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 - E</a:t>
            </a:r>
            <a:r>
              <a:rPr lang="tr-TR" sz="1200" dirty="0"/>
              <a:t>. Brochu, V. Cora and Nando de Freitas, A Tutorial on Bayesian Optimization of Expensive Cost Functions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48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8759"/>
            <a:ext cx="5707875" cy="1724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88" y="2852937"/>
            <a:ext cx="5715495" cy="16436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577115"/>
            <a:ext cx="5715495" cy="17289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03" y="1253828"/>
            <a:ext cx="5406641" cy="18151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55640" y="6381328"/>
            <a:ext cx="7555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 - E</a:t>
            </a:r>
            <a:r>
              <a:rPr lang="tr-TR" sz="1200" dirty="0"/>
              <a:t>. Brochu, V. Cora and Nando de Freitas, A Tutorial on Bayesian Optimization of Expensive Cost Functions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9945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932175" y="1656933"/>
            <a:ext cx="3939689" cy="62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Acquisition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1469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3484769" y="3087641"/>
            <a:ext cx="8692217" cy="628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An optimization problem in an optimization problem ?</a:t>
            </a:r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932175" y="1656933"/>
            <a:ext cx="3939689" cy="62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Acquisition functions</a:t>
            </a:r>
          </a:p>
        </p:txBody>
      </p:sp>
      <p:sp>
        <p:nvSpPr>
          <p:cNvPr id="18" name="Inhaltsplatzhalter 1"/>
          <p:cNvSpPr txBox="1">
            <a:spLocks/>
          </p:cNvSpPr>
          <p:nvPr/>
        </p:nvSpPr>
        <p:spPr>
          <a:xfrm>
            <a:off x="449555" y="4518349"/>
            <a:ext cx="8844617" cy="121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tr-TR" sz="2400" b="1" dirty="0" smtClean="0"/>
              <a:t>The expected improvement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</a:pPr>
            <a:r>
              <a:rPr lang="tr-TR" sz="2400" b="1" dirty="0"/>
              <a:t>Confidence bound Criteria</a:t>
            </a:r>
            <a:endParaRPr lang="tr-TR" sz="2400" b="1" dirty="0" smtClean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tr-T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88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779775" y="1504533"/>
            <a:ext cx="8844617" cy="62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tr-TR" sz="2400" b="1" dirty="0"/>
              <a:t>Acquisition </a:t>
            </a:r>
            <a:r>
              <a:rPr lang="tr-TR" sz="2400" b="1" dirty="0" smtClean="0"/>
              <a:t>function: The expected improvement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tr-TR" sz="2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855640" y="6176963"/>
            <a:ext cx="755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- </a:t>
            </a:r>
            <a:r>
              <a:rPr lang="en-US" sz="1200" dirty="0" smtClean="0"/>
              <a:t>J</a:t>
            </a:r>
            <a:r>
              <a:rPr lang="en-US" sz="1200" dirty="0"/>
              <a:t>. </a:t>
            </a:r>
            <a:r>
              <a:rPr lang="en-US" sz="1200" dirty="0" smtClean="0"/>
              <a:t>Mo</a:t>
            </a:r>
            <a:r>
              <a:rPr lang="tr-TR" sz="1200" dirty="0"/>
              <a:t>c</a:t>
            </a:r>
            <a:r>
              <a:rPr lang="en-US" sz="1200" dirty="0" smtClean="0"/>
              <a:t>kus</a:t>
            </a:r>
            <a:r>
              <a:rPr lang="en-US" sz="1200" dirty="0"/>
              <a:t>, V. Tiesis, and A. </a:t>
            </a:r>
            <a:r>
              <a:rPr lang="en-US" sz="1200" dirty="0" smtClean="0"/>
              <a:t>Zilinskas</a:t>
            </a:r>
            <a:r>
              <a:rPr lang="en-US" sz="1200" dirty="0"/>
              <a:t>. Toward Global </a:t>
            </a:r>
            <a:r>
              <a:rPr lang="en-US" sz="1200" dirty="0" smtClean="0"/>
              <a:t>Optimization</a:t>
            </a:r>
            <a:endParaRPr lang="tr-TR" sz="1200" dirty="0" smtClean="0"/>
          </a:p>
          <a:p>
            <a:r>
              <a:rPr lang="tr-TR" sz="1200" dirty="0" smtClean="0"/>
              <a:t>- E</a:t>
            </a:r>
            <a:r>
              <a:rPr lang="tr-TR" sz="1200" dirty="0"/>
              <a:t>. Brochu, V. Cora and Nando de Freitas, A Tutorial on Bayesian Optimization of Expensive Cost Functions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5" y="2253646"/>
            <a:ext cx="4922947" cy="7544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19" y="3373221"/>
            <a:ext cx="4816257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779775" y="1504533"/>
            <a:ext cx="7620481" cy="628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Acquisition function: Confidence bound Criteria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55640" y="6211669"/>
            <a:ext cx="763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- E</a:t>
            </a:r>
            <a:r>
              <a:rPr lang="tr-TR" sz="1200" dirty="0"/>
              <a:t>. Brochu, V. Cora and Nando de Freitas, A Tutorial on Bayesian Optimization of Expensive Cost </a:t>
            </a:r>
            <a:r>
              <a:rPr lang="tr-TR" sz="1200" dirty="0" smtClean="0"/>
              <a:t>Functions</a:t>
            </a:r>
          </a:p>
          <a:p>
            <a:r>
              <a:rPr lang="tr-TR" sz="1200" dirty="0" smtClean="0"/>
              <a:t>- </a:t>
            </a:r>
            <a:r>
              <a:rPr lang="en-US" sz="1200" dirty="0" smtClean="0"/>
              <a:t>D</a:t>
            </a:r>
            <a:r>
              <a:rPr lang="en-US" sz="1200" dirty="0"/>
              <a:t>. R. Jones. A taxonomy of global optimization methods based on response surfaces. J. Global </a:t>
            </a:r>
            <a:r>
              <a:rPr lang="tr-TR" sz="1200" dirty="0" smtClean="0"/>
              <a:t>Optimization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949096"/>
            <a:ext cx="3777495" cy="697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9" y="2078019"/>
            <a:ext cx="3777496" cy="847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2283758"/>
            <a:ext cx="2880320" cy="491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2774872"/>
            <a:ext cx="3579501" cy="77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Bayes’ Theorem</a:t>
            </a:r>
          </a:p>
          <a:p>
            <a:pPr lvl="1"/>
            <a:r>
              <a:rPr lang="en-US" sz="2000" dirty="0" smtClean="0"/>
              <a:t>Frequentism </a:t>
            </a:r>
            <a:r>
              <a:rPr lang="tr-TR" sz="2000" dirty="0" smtClean="0"/>
              <a:t>vs  </a:t>
            </a:r>
            <a:r>
              <a:rPr lang="en-US" sz="2000" dirty="0" smtClean="0"/>
              <a:t>Bayesianism</a:t>
            </a:r>
            <a:endParaRPr lang="en-US" sz="2000" dirty="0"/>
          </a:p>
          <a:p>
            <a:r>
              <a:rPr lang="tr-TR" b="1" dirty="0" smtClean="0"/>
              <a:t>Gaussians</a:t>
            </a:r>
          </a:p>
          <a:p>
            <a:pPr lvl="1"/>
            <a:r>
              <a:rPr lang="tr-TR" dirty="0" smtClean="0"/>
              <a:t>Gaussian distribution</a:t>
            </a:r>
          </a:p>
          <a:p>
            <a:pPr lvl="1"/>
            <a:r>
              <a:rPr lang="tr-TR" dirty="0" smtClean="0"/>
              <a:t>Gaussian process</a:t>
            </a:r>
          </a:p>
          <a:p>
            <a:r>
              <a:rPr lang="tr-TR" b="1" dirty="0" smtClean="0"/>
              <a:t>Bayesian Optimization</a:t>
            </a:r>
          </a:p>
          <a:p>
            <a:pPr lvl="1"/>
            <a:r>
              <a:rPr lang="tr-TR" dirty="0"/>
              <a:t>M</a:t>
            </a:r>
            <a:r>
              <a:rPr lang="en-US" dirty="0" smtClean="0"/>
              <a:t>ulti-armed </a:t>
            </a:r>
            <a:r>
              <a:rPr lang="en-US" dirty="0"/>
              <a:t>bandit </a:t>
            </a:r>
            <a:r>
              <a:rPr lang="en-US" dirty="0" smtClean="0"/>
              <a:t>problem</a:t>
            </a:r>
            <a:endParaRPr lang="tr-TR" dirty="0" smtClean="0"/>
          </a:p>
          <a:p>
            <a:pPr lvl="1"/>
            <a:r>
              <a:rPr lang="tr-TR" dirty="0" smtClean="0"/>
              <a:t>Exploration vs Exploitation</a:t>
            </a:r>
          </a:p>
          <a:p>
            <a:pPr lvl="1"/>
            <a:r>
              <a:rPr lang="tr-TR" dirty="0" smtClean="0"/>
              <a:t>A</a:t>
            </a:r>
            <a:r>
              <a:rPr lang="de-DE" dirty="0" smtClean="0"/>
              <a:t>cquisition </a:t>
            </a:r>
            <a:r>
              <a:rPr lang="tr-TR" dirty="0" smtClean="0"/>
              <a:t>F</a:t>
            </a:r>
            <a:r>
              <a:rPr lang="de-DE" dirty="0" smtClean="0"/>
              <a:t>unction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 smtClean="0"/>
              <a:t>				</a:t>
            </a:r>
            <a:r>
              <a:rPr lang="tr-TR" sz="4800" b="1" dirty="0" smtClean="0"/>
              <a:t>Outline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4611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855640" y="6381328"/>
            <a:ext cx="4633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	Implementation of BO by PhD.Fernando Nougeira</a:t>
            </a:r>
            <a:endParaRPr lang="en-US" sz="1200" dirty="0" smtClean="0"/>
          </a:p>
          <a:p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3" y="966713"/>
            <a:ext cx="5256584" cy="3051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0" y="4015881"/>
            <a:ext cx="5115152" cy="2515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52" y="1012579"/>
            <a:ext cx="5400447" cy="2823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52" y="4015881"/>
            <a:ext cx="5400447" cy="24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 smtClean="0"/>
              <a:t>		Bayesian Optimization</a:t>
            </a:r>
            <a:endParaRPr lang="de-DE" sz="4800" b="1" dirty="0"/>
          </a:p>
        </p:txBody>
      </p:sp>
      <p:sp>
        <p:nvSpPr>
          <p:cNvPr id="12" name="Inhaltsplatzhalter 1"/>
          <p:cNvSpPr txBox="1">
            <a:spLocks/>
          </p:cNvSpPr>
          <p:nvPr/>
        </p:nvSpPr>
        <p:spPr>
          <a:xfrm>
            <a:off x="2135560" y="2708920"/>
            <a:ext cx="7620481" cy="62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			THANK YOU !</a:t>
            </a:r>
          </a:p>
        </p:txBody>
      </p:sp>
    </p:spTree>
    <p:extLst>
      <p:ext uri="{BB962C8B-B14F-4D97-AF65-F5344CB8AC3E}">
        <p14:creationId xmlns:p14="http://schemas.microsoft.com/office/powerpoint/2010/main" val="119865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</a:t>
            </a:r>
            <a:r>
              <a:rPr lang="tr-TR" b="1" dirty="0" smtClean="0"/>
              <a:t>Bayes’ Theorem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113802"/>
              </p:ext>
            </p:extLst>
          </p:nvPr>
        </p:nvGraphicFramePr>
        <p:xfrm>
          <a:off x="767408" y="1340768"/>
          <a:ext cx="4182034" cy="114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3" imgW="1536480" imgH="419040" progId="Equation.3">
                  <p:embed/>
                </p:oleObj>
              </mc:Choice>
              <mc:Fallback>
                <p:oleObj name="Equation" r:id="rId3" imgW="15364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408" y="1340768"/>
                        <a:ext cx="4182034" cy="11408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85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</a:t>
            </a:r>
            <a:r>
              <a:rPr lang="tr-TR" b="1" dirty="0" smtClean="0"/>
              <a:t>Bayes’ Theorem</a:t>
            </a:r>
            <a:endParaRPr lang="de-DE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39652"/>
              </p:ext>
            </p:extLst>
          </p:nvPr>
        </p:nvGraphicFramePr>
        <p:xfrm>
          <a:off x="767408" y="1340768"/>
          <a:ext cx="4182034" cy="114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Equation" r:id="rId3" imgW="1536480" imgH="419040" progId="Equation.3">
                  <p:embed/>
                </p:oleObj>
              </mc:Choice>
              <mc:Fallback>
                <p:oleObj name="Equation" r:id="rId3" imgW="153648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408" y="1340768"/>
                        <a:ext cx="4182034" cy="1140842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636912"/>
            <a:ext cx="6127011" cy="2339543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31337"/>
              </p:ext>
            </p:extLst>
          </p:nvPr>
        </p:nvGraphicFramePr>
        <p:xfrm>
          <a:off x="6312023" y="1625979"/>
          <a:ext cx="4923703" cy="50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Equation" r:id="rId6" imgW="1892160" imgH="203040" progId="Equation.3">
                  <p:embed/>
                </p:oleObj>
              </mc:Choice>
              <mc:Fallback>
                <p:oleObj name="Equation" r:id="rId6" imgW="1892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12023" y="1625979"/>
                        <a:ext cx="4923703" cy="506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5640" y="6381328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	- CPSC 540 Machine Learning in 2013 at UBC </a:t>
            </a:r>
            <a:r>
              <a:rPr lang="tr-TR" sz="1200" dirty="0"/>
              <a:t>by Nando de </a:t>
            </a:r>
            <a:r>
              <a:rPr lang="tr-TR" sz="1200" dirty="0" smtClean="0"/>
              <a:t>Freitas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44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55440" y="1504533"/>
            <a:ext cx="9145016" cy="62832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Bayesianism</a:t>
            </a:r>
            <a:r>
              <a:rPr lang="tr-TR" b="1" dirty="0" smtClean="0"/>
              <a:t>		 vs 		   </a:t>
            </a:r>
            <a:r>
              <a:rPr lang="en-US" b="1" dirty="0" smtClean="0"/>
              <a:t>Frequentism</a:t>
            </a:r>
            <a:endParaRPr lang="tr-TR" b="1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			Bayes</a:t>
            </a:r>
            <a:r>
              <a:rPr lang="tr-TR" b="1" dirty="0"/>
              <a:t>’ Theorem</a:t>
            </a: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2492896"/>
            <a:ext cx="2895851" cy="9678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11" y="2152288"/>
            <a:ext cx="4237087" cy="19280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55640" y="6381328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	- </a:t>
            </a:r>
            <a:r>
              <a:rPr lang="en-US" sz="1200" dirty="0" smtClean="0"/>
              <a:t>CM </a:t>
            </a:r>
            <a:r>
              <a:rPr lang="en-US" sz="1200" dirty="0"/>
              <a:t>Bishop. Bishop pattern recognition and machine learning, 2001</a:t>
            </a:r>
          </a:p>
        </p:txBody>
      </p:sp>
    </p:spTree>
    <p:extLst>
      <p:ext uri="{BB962C8B-B14F-4D97-AF65-F5344CB8AC3E}">
        <p14:creationId xmlns:p14="http://schemas.microsoft.com/office/powerpoint/2010/main" val="28939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488096" y="1556792"/>
            <a:ext cx="9145016" cy="3220611"/>
          </a:xfrm>
        </p:spPr>
        <p:txBody>
          <a:bodyPr/>
          <a:lstStyle/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			Bayes</a:t>
            </a:r>
            <a:r>
              <a:rPr lang="tr-TR" b="1" dirty="0"/>
              <a:t>’ Theorem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2855640" y="6381328"/>
            <a:ext cx="589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- </a:t>
            </a:r>
            <a:r>
              <a:rPr lang="en-US" sz="1200" dirty="0"/>
              <a:t>Cameron </a:t>
            </a:r>
            <a:r>
              <a:rPr lang="en-US" sz="1200" dirty="0" smtClean="0"/>
              <a:t>Davidson-Pilon</a:t>
            </a:r>
            <a:r>
              <a:rPr lang="tr-TR" sz="1200" dirty="0" smtClean="0"/>
              <a:t>, </a:t>
            </a:r>
            <a:r>
              <a:rPr lang="en-US" sz="1200" dirty="0" smtClean="0"/>
              <a:t>Probabilistic </a:t>
            </a:r>
            <a:r>
              <a:rPr lang="en-US" sz="1200" dirty="0"/>
              <a:t>Programming and Bayesian </a:t>
            </a:r>
            <a:r>
              <a:rPr lang="en-US" sz="1200" dirty="0" smtClean="0"/>
              <a:t>Inference</a:t>
            </a:r>
            <a:r>
              <a:rPr lang="tr-TR" sz="1200" dirty="0" smtClean="0"/>
              <a:t>, 2015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223792" y="1185760"/>
            <a:ext cx="27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Tossing with a fair coin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033" y="1922724"/>
            <a:ext cx="4785775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488096" y="1556792"/>
            <a:ext cx="9145016" cy="3220611"/>
          </a:xfrm>
        </p:spPr>
        <p:txBody>
          <a:bodyPr/>
          <a:lstStyle/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				Gaussians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754" y="1717527"/>
            <a:ext cx="5730737" cy="830652"/>
          </a:xfrm>
          <a:prstGeom prst="rect">
            <a:avLst/>
          </a:prstGeom>
        </p:spPr>
      </p:pic>
      <p:sp>
        <p:nvSpPr>
          <p:cNvPr id="11" name="Inhaltsplatzhalter 1"/>
          <p:cNvSpPr txBox="1">
            <a:spLocks/>
          </p:cNvSpPr>
          <p:nvPr/>
        </p:nvSpPr>
        <p:spPr>
          <a:xfrm>
            <a:off x="779775" y="1504533"/>
            <a:ext cx="4164097" cy="62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Gaussian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55640" y="6381328"/>
            <a:ext cx="515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/>
              <a:t>	</a:t>
            </a:r>
            <a:r>
              <a:rPr lang="tr-TR" sz="1200" dirty="0" smtClean="0"/>
              <a:t>- The World Bank Group, Climate Change Knowledge Portal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9" y="2472334"/>
            <a:ext cx="5157375" cy="3569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1" y="2561077"/>
            <a:ext cx="5282139" cy="34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488096" y="1556792"/>
            <a:ext cx="9145016" cy="3220611"/>
          </a:xfrm>
        </p:spPr>
        <p:txBody>
          <a:bodyPr/>
          <a:lstStyle/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				Gaussians</a:t>
            </a:r>
            <a:endParaRPr lang="de-DE" dirty="0"/>
          </a:p>
        </p:txBody>
      </p:sp>
      <p:sp>
        <p:nvSpPr>
          <p:cNvPr id="11" name="Inhaltsplatzhalter 1"/>
          <p:cNvSpPr txBox="1">
            <a:spLocks/>
          </p:cNvSpPr>
          <p:nvPr/>
        </p:nvSpPr>
        <p:spPr>
          <a:xfrm>
            <a:off x="779775" y="1504533"/>
            <a:ext cx="4164097" cy="62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Gaussian Process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61823" y="6389522"/>
            <a:ext cx="5652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	- CPSC 540 Machine Learning in 2013 at UBC </a:t>
            </a:r>
            <a:r>
              <a:rPr lang="tr-TR" sz="1200" dirty="0"/>
              <a:t>by Nando de </a:t>
            </a:r>
            <a:r>
              <a:rPr lang="tr-TR" sz="1200" dirty="0" smtClean="0"/>
              <a:t>Freitas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080" y="1577411"/>
            <a:ext cx="3833495" cy="696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749095"/>
            <a:ext cx="4852506" cy="356951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735642"/>
            <a:ext cx="4852506" cy="35695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088777"/>
            <a:ext cx="3886537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488096" y="1556792"/>
            <a:ext cx="9145016" cy="3220611"/>
          </a:xfrm>
        </p:spPr>
        <p:txBody>
          <a:bodyPr/>
          <a:lstStyle/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				Gaussians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2855640" y="6381328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		              Source</a:t>
            </a:r>
          </a:p>
          <a:p>
            <a:r>
              <a:rPr lang="tr-TR" sz="1200" dirty="0" smtClean="0"/>
              <a:t>	- CPSC 540 Machine Learning in 2013 at UBC </a:t>
            </a:r>
            <a:r>
              <a:rPr lang="tr-TR" sz="1200" dirty="0"/>
              <a:t>by Nando de </a:t>
            </a:r>
            <a:r>
              <a:rPr lang="tr-TR" sz="1200" dirty="0" smtClean="0"/>
              <a:t>Freitas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20" name="Inhaltsplatzhalter 1"/>
          <p:cNvSpPr txBox="1">
            <a:spLocks/>
          </p:cNvSpPr>
          <p:nvPr/>
        </p:nvSpPr>
        <p:spPr>
          <a:xfrm>
            <a:off x="792402" y="2153670"/>
            <a:ext cx="4164097" cy="48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sz="2000" b="1" dirty="0" smtClean="0"/>
              <a:t>Kernel Parameter = 1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2738638"/>
            <a:ext cx="4852506" cy="35695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389" y="2730387"/>
            <a:ext cx="4852506" cy="3569513"/>
          </a:xfrm>
          <a:prstGeom prst="rect">
            <a:avLst/>
          </a:prstGeom>
        </p:spPr>
      </p:pic>
      <p:sp>
        <p:nvSpPr>
          <p:cNvPr id="24" name="Inhaltsplatzhalter 1"/>
          <p:cNvSpPr txBox="1">
            <a:spLocks/>
          </p:cNvSpPr>
          <p:nvPr/>
        </p:nvSpPr>
        <p:spPr>
          <a:xfrm>
            <a:off x="7340158" y="2132856"/>
            <a:ext cx="4164097" cy="488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sz="2000" b="1" dirty="0" smtClean="0"/>
              <a:t>Kernel Parameter = 10</a:t>
            </a:r>
          </a:p>
        </p:txBody>
      </p:sp>
      <p:sp>
        <p:nvSpPr>
          <p:cNvPr id="13" name="Inhaltsplatzhalter 1"/>
          <p:cNvSpPr txBox="1">
            <a:spLocks/>
          </p:cNvSpPr>
          <p:nvPr/>
        </p:nvSpPr>
        <p:spPr>
          <a:xfrm>
            <a:off x="779775" y="1504533"/>
            <a:ext cx="4164097" cy="62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tr-TR" b="1" dirty="0" smtClean="0"/>
              <a:t>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302016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EYKE@C02FM41ADH2T3PP7" val="4272"/>
  <p:tag name="FIRSTKARLSON@C02GQ2SBDV7T3PP7" val="5639"/>
</p:tagLst>
</file>

<file path=ppt/theme/theme1.xml><?xml version="1.0" encoding="utf-8"?>
<a:theme xmlns:a="http://schemas.openxmlformats.org/drawingml/2006/main" name="Benutzerdefiniertes Design">
  <a:themeElements>
    <a:clrScheme name="Uni Farben">
      <a:dk1>
        <a:srgbClr val="00205B"/>
      </a:dk1>
      <a:lt1>
        <a:srgbClr val="FFFFFF"/>
      </a:lt1>
      <a:dk2>
        <a:srgbClr val="00205B"/>
      </a:dk2>
      <a:lt2>
        <a:srgbClr val="C7C9C7"/>
      </a:lt2>
      <a:accent1>
        <a:srgbClr val="56A3E0"/>
      </a:accent1>
      <a:accent2>
        <a:srgbClr val="FF8200"/>
      </a:accent2>
      <a:accent3>
        <a:srgbClr val="C63527"/>
      </a:accent3>
      <a:accent4>
        <a:srgbClr val="FFC600"/>
      </a:accent4>
      <a:accent5>
        <a:srgbClr val="84BD00"/>
      </a:accent5>
      <a:accent6>
        <a:srgbClr val="8A1B6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2533</TotalTime>
  <Words>160</Words>
  <Application>Microsoft Office PowerPoint</Application>
  <PresentationFormat>Widescreen</PresentationFormat>
  <Paragraphs>107</Paragraphs>
  <Slides>21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Century Gothic</vt:lpstr>
      <vt:lpstr>Arial</vt:lpstr>
      <vt:lpstr>Benutzerdefiniertes Design</vt:lpstr>
      <vt:lpstr>Equation</vt:lpstr>
      <vt:lpstr>Bayesian Optimization</vt:lpstr>
      <vt:lpstr>    Outline</vt:lpstr>
      <vt:lpstr>    Bayes’ Theorem</vt:lpstr>
      <vt:lpstr>    Bayes’ Theorem</vt:lpstr>
      <vt:lpstr>   Bayes’ Theorem</vt:lpstr>
      <vt:lpstr>   Bayes’ Theorem</vt:lpstr>
      <vt:lpstr>    Gaussians</vt:lpstr>
      <vt:lpstr>    Gaussians</vt:lpstr>
      <vt:lpstr>    Gaussians</vt:lpstr>
      <vt:lpstr>    Gaussians</vt:lpstr>
      <vt:lpstr>  Bayesian Optimization</vt:lpstr>
      <vt:lpstr>  Bayesian Optimization</vt:lpstr>
      <vt:lpstr>  Bayesian Optimization</vt:lpstr>
      <vt:lpstr>  Bayesian Optimization</vt:lpstr>
      <vt:lpstr>  Bayesian Optimization</vt:lpstr>
      <vt:lpstr>  Bayesian Optimization</vt:lpstr>
      <vt:lpstr>  Bayesian Optimization</vt:lpstr>
      <vt:lpstr>  Bayesian Optimization</vt:lpstr>
      <vt:lpstr>  Bayesian Optimization</vt:lpstr>
      <vt:lpstr>  Bayesian Optimization</vt:lpstr>
      <vt:lpstr>  Bayesian Optimization</vt:lpstr>
    </vt:vector>
  </TitlesOfParts>
  <Company>Philipps-Uni Marburg, FB12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FB12 User</dc:creator>
  <cp:lastModifiedBy>Demir</cp:lastModifiedBy>
  <cp:revision>3541</cp:revision>
  <dcterms:created xsi:type="dcterms:W3CDTF">2008-12-31T08:45:47Z</dcterms:created>
  <dcterms:modified xsi:type="dcterms:W3CDTF">2016-07-31T20:14:07Z</dcterms:modified>
</cp:coreProperties>
</file>