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D1DF3-E0EB-FFBA-D2D7-561DE054D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735FA3-548A-E207-11C1-11ECBA6E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F2392-4F52-658D-FAEA-48E7CD5F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F754E-BFC5-2F93-2629-0F499E6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5132B9-82E6-9E86-FC1C-8F90C7D0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946E9-5C96-0547-74DB-FB9CAFD0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A91C9-BC9F-2BE5-81CA-C5C28736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2340A0-0852-0944-DA1F-036509F8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54CB7-6E19-5DA9-92C0-193D2F2B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5D7F3-4A2D-D240-42F0-11AE1B1E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114DD-B475-218D-BAD8-B9B9362BC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59FDAA-0C0A-4416-CDD7-582F2A767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E20C5-E31A-EB0A-C7DA-C9CD111C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460E0-AE4D-D5EC-7F96-CE65F8D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E5CF3-49D1-A4FC-7379-55B11B9C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2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F31AA-3991-9DC5-DB49-BDAED4F5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FFC75-7440-5791-9C87-32391CBC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2D4FB-01AB-FCCD-2572-47972D01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AF64C-B23C-0923-487A-F39A2209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EB3C3-7D91-9ED6-8E84-9E99444D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B85C-578C-D16D-BF83-5AC21298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3F744-3C1B-0C94-1E6C-F8E28B66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45517-1751-89B5-3E00-A318007C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38AE8-8419-D274-432F-E0D2CBC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5EC76-AF59-E155-3A04-3F15D1F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58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FE5F4-5B52-F565-F9D2-E2AC128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11C61-9337-8208-8AFA-0B661616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1F39-8421-4279-51A1-E5AF7D36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2A55C-B4DD-9523-A5A7-5263AC02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9743E6-F0FC-A3E0-A7EF-359D3527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FD940B-553D-CCBE-9D47-77E8403B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1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4F616-93A8-21C8-2E31-4F0C32C3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0ED9D2-6695-0404-4B66-ADB062CF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A6FC9-7C56-B487-57C5-75AB20D4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71AE0A-C8B6-895C-2C72-4E1A8CFE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45AC56-3FBF-B9C6-8DDC-177844DC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8C06F-A11A-F300-7F3D-660CA7E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FE4AE4-B81A-3A8E-52F9-49D346A1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8EE391-9E54-7199-069A-36D9A46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80713-5893-F77C-6265-0A2E470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9A61DC-30D7-9432-212A-DA439120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97B15E-2D78-C8D0-69A2-989BD0B4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1B895D-F95D-4D28-41E3-AE11417F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6CFA84-7F35-1087-7A28-BFAFCD36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DA1035-7AEC-EA44-5FC5-5795CE65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D1A4-6981-912C-9F1C-16AA610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3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78BD-60A0-F9EB-2601-72EC2AA3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383AC-3887-D0B3-360C-7DB44321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77C21-7068-5BDD-2A10-62951562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7B70AF-26B3-2392-3EE9-90811A1B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AD3CB-02EB-FCF9-BA0D-561E98BF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2BCDE-431F-BE5F-3C7E-7CBF0401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5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0431B-CE71-CB2D-BB8B-D03294A8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DF3066-F160-F5F7-0A41-06756AA69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453F8-FF4E-F40A-66E8-C69164ACA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8A4F89-8166-F7E9-7E28-1E86E91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32F4B-CD24-E235-90FB-D429AB65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2DFD7A-BC74-2127-796F-684A2490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30DFB-6811-D24A-85F1-29575E9B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36620B-692E-0DAE-5CAA-067BCBF6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1EE53-BF6A-1FB9-2DA3-E9E2CA1C1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846A-2DD2-4F5F-9A80-D4E0E3FFBE8E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6F320-29F0-3DE3-CFD4-0F02BEEBB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289FE-409F-AED8-2EB7-CC3EA8E7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CE01-8FFA-4460-A949-42FE83546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77AE9-0065-4FE8-B3E4-54C672FE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Поиск подстроки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81CC69-6ECD-1B94-7845-4EFA53DFA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Сенников Дмитрий, ФТ-203</a:t>
            </a:r>
          </a:p>
        </p:txBody>
      </p:sp>
    </p:spTree>
    <p:extLst>
      <p:ext uri="{BB962C8B-B14F-4D97-AF65-F5344CB8AC3E}">
        <p14:creationId xmlns:p14="http://schemas.microsoft.com/office/powerpoint/2010/main" val="264787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BA8BD-DDB5-D53E-F48F-5E8EE93F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1A500-E711-6191-2F32-243085C7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Оформление различных алгоритмов поиска подстроки в тексте (поиска первого слева вхождения данной подстроки в данный текст)</a:t>
            </a:r>
          </a:p>
          <a:p>
            <a:r>
              <a:rPr lang="ru-RU" dirty="0"/>
              <a:t>Сравнение ёмкостной и временной загруженности на случайно сгенерированных тестах</a:t>
            </a:r>
          </a:p>
        </p:txBody>
      </p:sp>
    </p:spTree>
    <p:extLst>
      <p:ext uri="{BB962C8B-B14F-4D97-AF65-F5344CB8AC3E}">
        <p14:creationId xmlns:p14="http://schemas.microsoft.com/office/powerpoint/2010/main" val="7999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8BB4D-E9E9-9865-39C6-250E592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Вычислительное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C766F-3A2F-CC39-72BB-15D81A03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системы: 64-разрядная операционная система, процессор x64</a:t>
            </a:r>
          </a:p>
          <a:p>
            <a:r>
              <a:rPr lang="ru-RU" dirty="0"/>
              <a:t>Операционная система: Windows 11 (</a:t>
            </a:r>
            <a:r>
              <a:rPr lang="en-US" dirty="0"/>
              <a:t>Home Single Language</a:t>
            </a:r>
            <a:r>
              <a:rPr lang="ru-RU" dirty="0"/>
              <a:t>)</a:t>
            </a:r>
            <a:r>
              <a:rPr lang="en-US" dirty="0"/>
              <a:t>, 22H2</a:t>
            </a:r>
          </a:p>
          <a:p>
            <a:r>
              <a:rPr lang="ru-RU" dirty="0"/>
              <a:t>Процессор: </a:t>
            </a:r>
            <a:r>
              <a:rPr lang="en-US" dirty="0"/>
              <a:t>AMD Ryzen 5 5500U with Radeon Graphics</a:t>
            </a:r>
            <a:r>
              <a:rPr lang="ru-RU" dirty="0"/>
              <a:t>,</a:t>
            </a:r>
            <a:r>
              <a:rPr lang="en-US" dirty="0"/>
              <a:t> 6x2.10 GHz</a:t>
            </a:r>
            <a:endParaRPr lang="ru-RU" dirty="0"/>
          </a:p>
          <a:p>
            <a:r>
              <a:rPr lang="ru-RU" dirty="0"/>
              <a:t>Оперативная память: 16,0 ГБ (доступно: 15,3 ГБ)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9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3C152-37BB-2B4D-64D8-F6254BC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 Брут-Форс, «грубой силы»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969" y="1168923"/>
                <a:ext cx="5257800" cy="4989186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Сравниваем с искомой подстрокой все подстроки текста той же длины, пока не найдётся первое слева вхождение</a:t>
                </a:r>
              </a:p>
              <a:p>
                <a:r>
                  <a:rPr lang="ru-RU" sz="2000" dirty="0"/>
                  <a:t>Временная сложность алгоритма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перебор по всей длине текста всей длины подстроки</a:t>
                </a:r>
              </a:p>
              <a:p>
                <a:r>
                  <a:rPr lang="ru-RU" sz="2000" dirty="0"/>
                  <a:t>Ёмкостная сложность алгоритма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не требует дополнительной памяти, помимо хранения самих строк</a:t>
                </a:r>
              </a:p>
              <a:p>
                <a:r>
                  <a:rPr lang="ru-RU" sz="2000" dirty="0"/>
                  <a:t>На случайных тестах оказывается достаточно эффективным. Другие методы выигрывают в случае каких-то особенных текстов и подстрок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969" y="1168923"/>
                <a:ext cx="5257800" cy="4989186"/>
              </a:xfrm>
              <a:blipFill>
                <a:blip r:embed="rId2"/>
                <a:stretch>
                  <a:fillRect l="-1044" t="-1345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D3950-A8EF-8B98-39EE-BF69620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3042"/>
            <a:ext cx="5898391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3C152-37BB-2B4D-64D8-F6254BC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 Рабин-Карпа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187776"/>
                <a:ext cx="5577526" cy="5495827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отличии от Брут-Форса, от проверяемого фрагмента текста сначала берётся хэш-функция и сравнивается с </a:t>
                </a:r>
                <a:r>
                  <a:rPr lang="ru-RU" sz="2000" dirty="0" err="1"/>
                  <a:t>хэшом</a:t>
                </a:r>
                <a:r>
                  <a:rPr lang="ru-RU" sz="2000" dirty="0"/>
                  <a:t> от искомой подстроки. Если хэши совпадают – проверяем равенство строк напрямую</a:t>
                </a:r>
              </a:p>
              <a:p>
                <a:r>
                  <a:rPr lang="ru-RU" sz="2000" dirty="0"/>
                  <a:t>Временная сложность алгоритма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перебор по всей длине текста всей длины подстроки</a:t>
                </a:r>
                <a:r>
                  <a:rPr lang="en-US" sz="2000" dirty="0"/>
                  <a:t> </a:t>
                </a:r>
                <a:r>
                  <a:rPr lang="ru-RU" sz="2000" dirty="0"/>
                  <a:t>при подсчёте хэша</a:t>
                </a:r>
              </a:p>
              <a:p>
                <a:r>
                  <a:rPr lang="ru-RU" sz="2000" dirty="0"/>
                  <a:t>Ёмкостная сложность алгоритма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 помимо текста, память нужна разве что на математические операции для вычисления хэша</a:t>
                </a:r>
              </a:p>
              <a:p>
                <a:r>
                  <a:rPr lang="ru-RU" sz="2000" dirty="0"/>
                  <a:t>Более затратный, чем </a:t>
                </a:r>
                <a:r>
                  <a:rPr lang="ru-RU" sz="2000" dirty="0" err="1"/>
                  <a:t>Брутфорс</a:t>
                </a:r>
                <a:r>
                  <a:rPr lang="ru-RU" sz="2000" dirty="0"/>
                  <a:t>, ввиду затрат на вычисление хэша, но будет более полезным при поиске нескольких подстрок, а также при кэшировании строк 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187776"/>
                <a:ext cx="5577526" cy="5495827"/>
              </a:xfrm>
              <a:blipFill>
                <a:blip r:embed="rId2"/>
                <a:stretch>
                  <a:fillRect l="-984" t="-1221" r="-1967" b="-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844B2-C0D8-3864-DFB8-C16FAE5C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3" y="1567998"/>
            <a:ext cx="5784081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3C152-37BB-2B4D-64D8-F6254BC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Кнутт</a:t>
            </a:r>
            <a:r>
              <a:rPr lang="ru-RU" sz="4000" dirty="0"/>
              <a:t>-Моррис-Пратта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352" y="1093510"/>
                <a:ext cx="6099143" cy="5571242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случае, если при проверке очередной подстроки текста на соответствие искомой найдено несоответствие, проверка продолжается по следующему максимальному префиксу искомой подстроки, который заранее подготовлен в виде конечного автомата</a:t>
                </a:r>
              </a:p>
              <a:p>
                <a:r>
                  <a:rPr lang="ru-RU" sz="2000" dirty="0"/>
                  <a:t>Временная сложность алгоритма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𝑡𝑒𝑥𝑡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перебор по всей длине текста плюс обход всей подстроки при составлении автомата</a:t>
                </a:r>
              </a:p>
              <a:p>
                <a:r>
                  <a:rPr lang="ru-RU" sz="2000" dirty="0"/>
                  <a:t>Ёмкостная сложность алгоритма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|+|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 помимо текста, память нужна</a:t>
                </a:r>
                <a:r>
                  <a:rPr lang="en-US" sz="2000" dirty="0"/>
                  <a:t> </a:t>
                </a:r>
                <a:r>
                  <a:rPr lang="ru-RU" sz="2000" dirty="0"/>
                  <a:t>на конечный автомат (массив с длиной, равной длине искомой подстроки)</a:t>
                </a:r>
              </a:p>
              <a:p>
                <a:r>
                  <a:rPr lang="ru-RU" sz="2000" dirty="0"/>
                  <a:t>Работает эффективнее Брут-Форса, если в искомой подстроке есть много переходов на максимальные префиксы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352" y="1093510"/>
                <a:ext cx="6099143" cy="5571242"/>
              </a:xfrm>
              <a:blipFill>
                <a:blip r:embed="rId2"/>
                <a:stretch>
                  <a:fillRect l="-899" t="-1094" r="-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727DE5-6422-0309-7B61-2096E295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73" y="1659248"/>
            <a:ext cx="5654530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3C152-37BB-2B4D-64D8-F6254BC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Ахо-Корасика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7777"/>
                <a:ext cx="5257800" cy="4989186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Построение ДКА искомой подстроки, обход текста через автомат</a:t>
                </a:r>
              </a:p>
              <a:p>
                <a:r>
                  <a:rPr lang="ru-RU" sz="2000" dirty="0"/>
                  <a:t>Временная сложность алгоритма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𝑡𝑒𝑥𝑡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перебор по всей длине текста плюс обход всей подстроки при составлении автомата</a:t>
                </a:r>
                <a:r>
                  <a:rPr lang="en-US" sz="2000" dirty="0"/>
                  <a:t> </a:t>
                </a:r>
                <a:r>
                  <a:rPr lang="ru-RU" sz="2000" dirty="0"/>
                  <a:t>на алфавите</a:t>
                </a:r>
              </a:p>
              <a:p>
                <a:r>
                  <a:rPr lang="ru-RU" sz="2000" dirty="0"/>
                  <a:t>Ёмкостная сложность алгоритма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𝑡𝑒𝑥𝑡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- помимо текста, память нужна</a:t>
                </a:r>
                <a:r>
                  <a:rPr lang="en-US" sz="2000" dirty="0"/>
                  <a:t> </a:t>
                </a:r>
                <a:r>
                  <a:rPr lang="ru-RU" sz="2000" dirty="0"/>
                  <a:t>на ДКА</a:t>
                </a:r>
              </a:p>
              <a:p>
                <a:r>
                  <a:rPr lang="ru-RU" sz="2000" dirty="0"/>
                  <a:t>Достаточно затратный алгоритм. И очень бесполезный на произвольных текстах и подстроках. Но куда более полезен в жизни, где словарь слов языка сильно меньше множества всех возможных буквенных комбинаций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7777"/>
                <a:ext cx="5257800" cy="4989186"/>
              </a:xfrm>
              <a:blipFill>
                <a:blip r:embed="rId2"/>
                <a:stretch>
                  <a:fillRect l="-1044" t="-1345" r="-1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65F15F-85A8-0976-1424-007F5EA7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05" y="1514292"/>
            <a:ext cx="5768840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3C152-37BB-2B4D-64D8-F6254BC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 Бойер-Мур-</a:t>
            </a:r>
            <a:r>
              <a:rPr lang="ru-RU" sz="4000" dirty="0" err="1"/>
              <a:t>Хорспула</a:t>
            </a:r>
            <a:endParaRPr lang="ru-R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919" y="1093510"/>
                <a:ext cx="5784081" cy="5665509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При выявлении несоответствия между символом искомой подстроки и проверяемой подстроки текста, мы сдвигаем искомую подстроку таким образом, чтобы последний символ проверяемой подстроки совпал с самым правым таким же символом в искомой подстроке, после чего опять проходим полную проверку подстрок</a:t>
                </a:r>
              </a:p>
              <a:p>
                <a:r>
                  <a:rPr lang="ru-RU" sz="2000" dirty="0"/>
                  <a:t>Временная сложность алгоритма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аналогично </a:t>
                </a:r>
                <a:r>
                  <a:rPr lang="ru-RU" sz="2000" dirty="0" err="1"/>
                  <a:t>Брутфорсу</a:t>
                </a:r>
                <a:endParaRPr lang="ru-RU" sz="2000" dirty="0"/>
              </a:p>
              <a:p>
                <a:r>
                  <a:rPr lang="ru-RU" sz="2000" dirty="0"/>
                  <a:t>Ёмкостная сложность алгоритма</a:t>
                </a:r>
                <a:br>
                  <a:rPr lang="ru-RU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𝑠𝑢𝑏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ru-RU" sz="2000" dirty="0"/>
                  <a:t> - помимо текстов, нужна память под словарь сдвигов относительно каждой </a:t>
                </a:r>
                <a:r>
                  <a:rPr lang="ru-RU" sz="2000"/>
                  <a:t>буквы алфавита</a:t>
                </a:r>
              </a:p>
              <a:p>
                <a:r>
                  <a:rPr lang="ru-RU" sz="2000"/>
                  <a:t>Ввиду </a:t>
                </a:r>
                <a:r>
                  <a:rPr lang="ru-RU" sz="2000" dirty="0"/>
                  <a:t>чуть более умного сдвига, работает по времени несколько эффективнее </a:t>
                </a:r>
                <a:r>
                  <a:rPr lang="ru-RU" sz="2000" dirty="0" err="1"/>
                  <a:t>Брутфорса</a:t>
                </a:r>
                <a:r>
                  <a:rPr lang="ru-RU" sz="2000" dirty="0"/>
                  <a:t> и всех других исследованных алгоритмов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3CE884-517C-B6E7-A678-F33CC5D7B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919" y="1093510"/>
                <a:ext cx="5784081" cy="5665509"/>
              </a:xfrm>
              <a:blipFill>
                <a:blip r:embed="rId2"/>
                <a:stretch>
                  <a:fillRect l="-948" t="-1075" r="-1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DDBCDD-6716-0ECA-4FFB-1BAD1E26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83" y="1602548"/>
            <a:ext cx="5784081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4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567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Поиск подстроки</vt:lpstr>
      <vt:lpstr>Задача лабораторной работы</vt:lpstr>
      <vt:lpstr>Вычислительное оборудование</vt:lpstr>
      <vt:lpstr>Алгоритм Брут-Форс, «грубой силы»</vt:lpstr>
      <vt:lpstr>Алгоритм Рабин-Карпа</vt:lpstr>
      <vt:lpstr>Алгоритм Кнутт-Моррис-Пратта</vt:lpstr>
      <vt:lpstr>Алгоритм Ахо-Корасика</vt:lpstr>
      <vt:lpstr>Алгоритм Бойер-Мур-Хорспула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подстроки</dc:title>
  <dc:creator>Дмитрий Сенников</dc:creator>
  <cp:lastModifiedBy>Дмитрий Сенников</cp:lastModifiedBy>
  <cp:revision>7</cp:revision>
  <dcterms:created xsi:type="dcterms:W3CDTF">2023-11-30T00:00:10Z</dcterms:created>
  <dcterms:modified xsi:type="dcterms:W3CDTF">2023-11-30T02:50:17Z</dcterms:modified>
</cp:coreProperties>
</file>