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3"/>
  </p:notesMasterIdLst>
  <p:handoutMasterIdLst>
    <p:handoutMasterId r:id="rId64"/>
  </p:handoutMasterIdLst>
  <p:sldIdLst>
    <p:sldId id="256" r:id="rId5"/>
    <p:sldId id="1540" r:id="rId6"/>
    <p:sldId id="493"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54" r:id="rId24"/>
    <p:sldId id="1555" r:id="rId25"/>
    <p:sldId id="1556" r:id="rId26"/>
    <p:sldId id="1557" r:id="rId27"/>
    <p:sldId id="1558" r:id="rId28"/>
    <p:sldId id="1559" r:id="rId29"/>
    <p:sldId id="1560" r:id="rId30"/>
    <p:sldId id="1477" r:id="rId31"/>
    <p:sldId id="1561" r:id="rId32"/>
    <p:sldId id="1562" r:id="rId33"/>
    <p:sldId id="1563" r:id="rId34"/>
    <p:sldId id="1564" r:id="rId35"/>
    <p:sldId id="1565" r:id="rId36"/>
    <p:sldId id="1566" r:id="rId37"/>
    <p:sldId id="1478" r:id="rId38"/>
    <p:sldId id="1567" r:id="rId39"/>
    <p:sldId id="1568" r:id="rId40"/>
    <p:sldId id="1569" r:id="rId41"/>
    <p:sldId id="1570" r:id="rId42"/>
    <p:sldId id="1571" r:id="rId43"/>
    <p:sldId id="1572" r:id="rId44"/>
    <p:sldId id="1548" r:id="rId45"/>
    <p:sldId id="1549" r:id="rId46"/>
    <p:sldId id="919" r:id="rId47"/>
    <p:sldId id="1538" r:id="rId48"/>
    <p:sldId id="1546" r:id="rId49"/>
    <p:sldId id="910" r:id="rId50"/>
    <p:sldId id="360" r:id="rId51"/>
    <p:sldId id="1551" r:id="rId52"/>
    <p:sldId id="1504" r:id="rId53"/>
    <p:sldId id="1500" r:id="rId54"/>
    <p:sldId id="1505" r:id="rId55"/>
    <p:sldId id="1503" r:id="rId56"/>
    <p:sldId id="1510" r:id="rId57"/>
    <p:sldId id="1475" r:id="rId58"/>
    <p:sldId id="989" r:id="rId59"/>
    <p:sldId id="1509" r:id="rId60"/>
    <p:sldId id="1534" r:id="rId61"/>
    <p:sldId id="155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4" autoAdjust="0"/>
    <p:restoredTop sz="91632" autoAdjust="0"/>
  </p:normalViewPr>
  <p:slideViewPr>
    <p:cSldViewPr snapToGrid="0">
      <p:cViewPr varScale="1">
        <p:scale>
          <a:sx n="48" d="100"/>
          <a:sy n="48" d="100"/>
        </p:scale>
        <p:origin x="72" y="59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1/7/2022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C:\Users\Jared\Documents\GitHub\CMMITools\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C:\Users\Jared\Documents\GitHub\CMMITools\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C:\Users\Jared\Documents\GitHub\CMMITools\2021-04-12to04-16%20(A5)%20C53517%20SoftMARS\00_Data_Reference.xlsm!pptxLink2!R30C1:R35C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C:\Users\Jared\Documents\GitHub\CMMITools\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C:\Users\Jared\Documents\GitHub\CMMITools\2021-04-12to04-16%20(A5)%20C53517%20SoftMARS\00_Data_Reference.xlsm!pptxLink6!R2C2:R13C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Cover!R25C2:R32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resources.sei.cmu.edu/library/asset-view.cfm?assetid=20208" TargetMode="External"/><Relationship Id="rId5" Type="http://schemas.openxmlformats.org/officeDocument/2006/relationships/image" Target="../media/image69.emf"/><Relationship Id="rId4" Type="http://schemas.openxmlformats.org/officeDocument/2006/relationships/oleObject" Target="file:///C:\Users\Jared\Documents\GitHub\CMMITools\2021-04-12to04-16%20(A5)%20C53517%20SoftMARS\00_Data_Reference.xlsm!pptxCover!R22C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C:\Users\Jared\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C:\Users\Jared\Documents\GitHub\CMMITools\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26113986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1041"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786389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42"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657608636"/>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spid="_x0000_s1043"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0" name=""/>
                      <p:cNvPicPr/>
                      <p:nvPr/>
                    </p:nvPicPr>
                    <p:blipFill>
                      <a:blip r:embed="rId8"/>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683840485"/>
              </p:ext>
            </p:extLst>
          </p:nvPr>
        </p:nvGraphicFramePr>
        <p:xfrm>
          <a:off x="1234573" y="2305301"/>
          <a:ext cx="8020050" cy="1952625"/>
        </p:xfrm>
        <a:graphic>
          <a:graphicData uri="http://schemas.openxmlformats.org/presentationml/2006/ole">
            <mc:AlternateContent xmlns:mc="http://schemas.openxmlformats.org/markup-compatibility/2006">
              <mc:Choice xmlns:v="urn:schemas-microsoft-com:vml" Requires="v">
                <p:oleObj spid="_x0000_s5127"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34573" y="2305301"/>
                        <a:ext cx="8020050" cy="195262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1323133259"/>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spid="_x0000_s6151" name="Macro-Enabled Worksheet" r:id="rId4" imgW="9667719" imgH="5695850" progId="Excel.SheetMacroEnabled.12">
                  <p:link updateAutomatic="1"/>
                </p:oleObj>
              </mc:Choice>
              <mc:Fallback>
                <p:oleObj name="Macro-Enabled Worksheet" r:id="rId4" imgW="9667719" imgH="5695850" progId="Excel.SheetMacroEnabled.12">
                  <p:link updateAutomatic="1"/>
                  <p:pic>
                    <p:nvPicPr>
                      <p:cNvPr id="0" name=""/>
                      <p:cNvPicPr/>
                      <p:nvPr/>
                    </p:nvPicPr>
                    <p:blipFill>
                      <a:blip r:embed="rId5"/>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377485464"/>
              </p:ext>
            </p:extLst>
          </p:nvPr>
        </p:nvGraphicFramePr>
        <p:xfrm>
          <a:off x="1236579" y="2412248"/>
          <a:ext cx="7503414" cy="1255512"/>
        </p:xfrm>
        <a:graphic>
          <a:graphicData uri="http://schemas.openxmlformats.org/presentationml/2006/ole">
            <mc:AlternateContent xmlns:mc="http://schemas.openxmlformats.org/markup-compatibility/2006">
              <mc:Choice xmlns:v="urn:schemas-microsoft-com:vml" Requires="v">
                <p:oleObj spid="_x0000_s7175" name="Macro-Enabled Worksheet" r:id="rId4" imgW="7229319" imgH="1209490" progId="Excel.SheetMacroEnabled.12">
                  <p:link updateAutomatic="1"/>
                </p:oleObj>
              </mc:Choice>
              <mc:Fallback>
                <p:oleObj name="Macro-Enabled Worksheet" r:id="rId4" imgW="7229319" imgH="1209490" progId="Excel.SheetMacroEnabled.12">
                  <p:link updateAutomatic="1"/>
                  <p:pic>
                    <p:nvPicPr>
                      <p:cNvPr id="0" name=""/>
                      <p:cNvPicPr/>
                      <p:nvPr/>
                    </p:nvPicPr>
                    <p:blipFill>
                      <a:blip r:embed="rId5"/>
                      <a:stretch>
                        <a:fillRect/>
                      </a:stretch>
                    </p:blipFill>
                    <p:spPr>
                      <a:xfrm>
                        <a:off x="1236579" y="2412248"/>
                        <a:ext cx="7503414" cy="125551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409329847"/>
              </p:ext>
            </p:extLst>
          </p:nvPr>
        </p:nvGraphicFramePr>
        <p:xfrm>
          <a:off x="1294063" y="2182811"/>
          <a:ext cx="8128000" cy="2492375"/>
        </p:xfrm>
        <a:graphic>
          <a:graphicData uri="http://schemas.openxmlformats.org/presentationml/2006/ole">
            <mc:AlternateContent xmlns:mc="http://schemas.openxmlformats.org/markup-compatibility/2006">
              <mc:Choice xmlns:v="urn:schemas-microsoft-com:vml" Requires="v">
                <p:oleObj spid="_x0000_s8199" name="Macro-Enabled Worksheet" r:id="rId4" imgW="13077645" imgH="4010011" progId="Excel.SheetMacroEnabled.12">
                  <p:link updateAutomatic="1"/>
                </p:oleObj>
              </mc:Choice>
              <mc:Fallback>
                <p:oleObj name="Macro-Enabled Worksheet" r:id="rId4" imgW="13077645" imgH="4010011" progId="Excel.SheetMacroEnabled.12">
                  <p:link updateAutomatic="1"/>
                  <p:pic>
                    <p:nvPicPr>
                      <p:cNvPr id="0" name=""/>
                      <p:cNvPicPr/>
                      <p:nvPr/>
                    </p:nvPicPr>
                    <p:blipFill>
                      <a:blip r:embed="rId5"/>
                      <a:stretch>
                        <a:fillRect/>
                      </a:stretch>
                    </p:blipFill>
                    <p:spPr>
                      <a:xfrm>
                        <a:off x="1294063" y="2182811"/>
                        <a:ext cx="8128000" cy="2492375"/>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080696286"/>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9223"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718365210"/>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10247"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64417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8759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9783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637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70623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09322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3241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a:p>
            <a:endParaRPr lang="en-US" sz="1800" dirty="0"/>
          </a:p>
          <a:p>
            <a:endParaRPr lang="en-US" sz="1800" dirty="0"/>
          </a:p>
        </p:txBody>
      </p:sp>
      <p:sp>
        <p:nvSpPr>
          <p:cNvPr id="8" name="Content Placeholder 3">
            <a:extLst>
              <a:ext uri="{FF2B5EF4-FFF2-40B4-BE49-F238E27FC236}">
                <a16:creationId xmlns:a16="http://schemas.microsoft.com/office/drawing/2014/main" id="{6B66DC7B-8574-475F-A7D1-48E4D65F733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748372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81767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48417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44932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9435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529781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74391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89745" y="1361329"/>
            <a:ext cx="114700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管理和实施过程和基础条件的持续改进来、支持业务目标的实现、确定和实施能够带来最大效益的过程改进、使过程</a:t>
            </a:r>
            <a:r>
              <a:rPr lang="en-ZA" altLang="zh-CN" sz="1600" dirty="0">
                <a:solidFill>
                  <a:srgbClr val="1F497D"/>
                </a:solidFill>
              </a:rPr>
              <a:t>	</a:t>
            </a:r>
            <a:r>
              <a:rPr lang="zh-CN" altLang="en-US" sz="1600" dirty="0">
                <a:solidFill>
                  <a:srgbClr val="1F497D"/>
                </a:solidFill>
              </a:rPr>
              <a:t>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3EBF2833-8DFF-4617-9D7C-3CC26E5893D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519302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600037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936546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696842"/>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a:t>
            </a:r>
            <a:r>
              <a:rPr lang="en-US" dirty="0"/>
              <a:t>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52890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09733"/>
            <a:ext cx="10165357" cy="5355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Risk and Opportunity Management (</a:t>
            </a:r>
            <a:r>
              <a:rPr lang="en-US" sz="3200" dirty="0" err="1"/>
              <a:t>RSK</a:t>
            </a:r>
            <a:r>
              <a:rPr lang="en-US" sz="3200" dirty="0"/>
              <a:t>) </a:t>
            </a:r>
            <a:r>
              <a:rPr lang="zh-CN" altLang="en-US" sz="3200" dirty="0">
                <a:solidFill>
                  <a:srgbClr val="1F497D"/>
                </a:solidFill>
              </a:rPr>
              <a:t>风险与机会管理</a:t>
            </a:r>
            <a:endParaRPr lang="en-US" sz="3200"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169206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4419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68046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3307156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3144018849"/>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1271" name="Macro-Enabled Worksheet" r:id="rId6" imgW="3238548" imgH="9596" progId="Excel.SheetMacroEnabled.12">
                  <p:link updateAutomatic="1"/>
                </p:oleObj>
              </mc:Choice>
              <mc:Fallback>
                <p:oleObj name="Macro-Enabled Worksheet" r:id="rId6" imgW="3238548" imgH="9596" progId="Excel.SheetMacroEnabled.12">
                  <p:link updateAutomatic="1"/>
                  <p:pic>
                    <p:nvPicPr>
                      <p:cNvPr id="0" name=""/>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4279999212"/>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2295" name="Macro-Enabled Worksheet" r:id="rId6" imgW="3238548" imgH="9596" progId="Excel.SheetMacroEnabled.12">
                  <p:link updateAutomatic="1"/>
                </p:oleObj>
              </mc:Choice>
              <mc:Fallback>
                <p:oleObj name="Macro-Enabled Worksheet" r:id="rId6" imgW="3238548" imgH="9596"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446373075"/>
              </p:ext>
            </p:extLst>
          </p:nvPr>
        </p:nvGraphicFramePr>
        <p:xfrm>
          <a:off x="1239921" y="2641599"/>
          <a:ext cx="8128000" cy="2779713"/>
        </p:xfrm>
        <a:graphic>
          <a:graphicData uri="http://schemas.openxmlformats.org/presentationml/2006/ole">
            <mc:AlternateContent xmlns:mc="http://schemas.openxmlformats.org/markup-compatibility/2006">
              <mc:Choice xmlns:v="urn:schemas-microsoft-com:vml" Requires="v">
                <p:oleObj spid="_x0000_s13319" name="Macro-Enabled Worksheet" r:id="rId4" imgW="12277881" imgH="4400379" progId="Excel.SheetMacroEnabled.12">
                  <p:link updateAutomatic="1"/>
                </p:oleObj>
              </mc:Choice>
              <mc:Fallback>
                <p:oleObj name="Macro-Enabled Worksheet" r:id="rId4" imgW="12277881" imgH="4400379" progId="Excel.SheetMacroEnabled.12">
                  <p:link updateAutomatic="1"/>
                  <p:pic>
                    <p:nvPicPr>
                      <p:cNvPr id="0" name=""/>
                      <p:cNvPicPr/>
                      <p:nvPr/>
                    </p:nvPicPr>
                    <p:blipFill>
                      <a:blip r:embed="rId5"/>
                      <a:stretch>
                        <a:fillRect/>
                      </a:stretch>
                    </p:blipFill>
                    <p:spPr>
                      <a:xfrm>
                        <a:off x="1239921" y="26415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061667052"/>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spid="_x0000_s14343" name="Macro-Enabled Worksheet" r:id="rId3" imgW="8343852" imgH="2009803" progId="Excel.SheetMacroEnabled.12">
                  <p:link updateAutomatic="1"/>
                </p:oleObj>
              </mc:Choice>
              <mc:Fallback>
                <p:oleObj name="Macro-Enabled Worksheet" r:id="rId3" imgW="8343852" imgH="2009803" progId="Excel.SheetMacroEnabled.12">
                  <p:link updateAutomatic="1"/>
                  <p:pic>
                    <p:nvPicPr>
                      <p:cNvPr id="0" name=""/>
                      <p:cNvPicPr/>
                      <p:nvPr/>
                    </p:nvPicPr>
                    <p:blipFill>
                      <a:blip r:embed="rId4"/>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55645683"/>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spid="_x0000_s15367" name="Macro-Enabled Worksheet" r:id="rId3" imgW="8343852" imgH="3009715" progId="Excel.SheetMacroEnabled.12">
                  <p:link updateAutomatic="1"/>
                </p:oleObj>
              </mc:Choice>
              <mc:Fallback>
                <p:oleObj name="Macro-Enabled Worksheet" r:id="rId3" imgW="8343852" imgH="3009715" progId="Excel.SheetMacroEnabled.12">
                  <p:link updateAutomatic="1"/>
                  <p:pic>
                    <p:nvPicPr>
                      <p:cNvPr id="0" name=""/>
                      <p:cNvPicPr/>
                      <p:nvPr/>
                    </p:nvPicPr>
                    <p:blipFill>
                      <a:blip r:embed="rId4"/>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792771989"/>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spid="_x0000_s16391" name="Macro-Enabled Worksheet" r:id="rId3" imgW="8820030" imgH="1847822" progId="Excel.SheetMacroEnabled.12">
                  <p:link updateAutomatic="1"/>
                </p:oleObj>
              </mc:Choice>
              <mc:Fallback>
                <p:oleObj name="Macro-Enabled Worksheet" r:id="rId3" imgW="8820030" imgH="1847822" progId="Excel.SheetMacroEnabled.12">
                  <p:link updateAutomatic="1"/>
                  <p:pic>
                    <p:nvPicPr>
                      <p:cNvPr id="0" name=""/>
                      <p:cNvPicPr/>
                      <p:nvPr/>
                    </p:nvPicPr>
                    <p:blipFill>
                      <a:blip r:embed="rId4"/>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049726939"/>
              </p:ext>
            </p:extLst>
          </p:nvPr>
        </p:nvGraphicFramePr>
        <p:xfrm>
          <a:off x="7329488" y="2997200"/>
          <a:ext cx="3084512" cy="681038"/>
        </p:xfrm>
        <a:graphic>
          <a:graphicData uri="http://schemas.openxmlformats.org/presentationml/2006/ole">
            <mc:AlternateContent xmlns:mc="http://schemas.openxmlformats.org/markup-compatibility/2006">
              <mc:Choice xmlns:v="urn:schemas-microsoft-com:vml" Requires="v">
                <p:oleObj spid="_x0000_s17415" name="Macro-Enabled Worksheet" r:id="rId4" imgW="2857452" imgH="723928" progId="Excel.SheetMacroEnabled.12">
                  <p:link updateAutomatic="1"/>
                </p:oleObj>
              </mc:Choice>
              <mc:Fallback>
                <p:oleObj name="Macro-Enabled Worksheet" r:id="rId4" imgW="2857452" imgH="723928" progId="Excel.SheetMacroEnabled.12">
                  <p:link updateAutomatic="1"/>
                  <p:pic>
                    <p:nvPicPr>
                      <p:cNvPr id="0" name=""/>
                      <p:cNvPicPr/>
                      <p:nvPr/>
                    </p:nvPicPr>
                    <p:blipFill>
                      <a:blip r:embed="rId5"/>
                      <a:stretch>
                        <a:fillRect/>
                      </a:stretch>
                    </p:blipFill>
                    <p:spPr>
                      <a:xfrm>
                        <a:off x="7329488" y="2997200"/>
                        <a:ext cx="3084512" cy="681038"/>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6"/>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ea"/>
                <a:ea typeface="+mn-ea"/>
              </a:rPr>
              <a:t>评估概述</a:t>
            </a:r>
            <a:endParaRPr lang="en-NZ" sz="2400" b="0" i="0" dirty="0">
              <a:solidFill>
                <a:srgbClr val="000000"/>
              </a:solidFill>
              <a:effectLst/>
              <a:latin typeface="Calibri" panose="020F0502020204030204" pitchFamily="34" charset="0"/>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lt"/>
              </a:rPr>
              <a:t>实践域发现</a:t>
            </a:r>
            <a:endParaRPr lang="en-NZ" sz="2400" dirty="0">
              <a:solidFill>
                <a:srgbClr val="000000"/>
              </a:solidFill>
              <a:latin typeface="Calibri" panose="020F0502020204030204" pitchFamily="34" charset="0"/>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rPr>
              <a:t>性能报告</a:t>
            </a:r>
            <a:r>
              <a:rPr lang="en-NZ" sz="2400" b="1" dirty="0">
                <a:solidFill>
                  <a:srgbClr val="1F497D"/>
                </a:solidFill>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rPr>
              <a:t>評級</a:t>
            </a:r>
            <a:endParaRPr lang="en-NZ" sz="2400" b="1" dirty="0">
              <a:solidFill>
                <a:srgbClr val="1F497D"/>
              </a:solidFill>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4268670804"/>
              </p:ext>
            </p:extLst>
          </p:nvPr>
        </p:nvGraphicFramePr>
        <p:xfrm>
          <a:off x="1098550" y="2301875"/>
          <a:ext cx="8020050" cy="1352550"/>
        </p:xfrm>
        <a:graphic>
          <a:graphicData uri="http://schemas.openxmlformats.org/presentationml/2006/ole">
            <mc:AlternateContent xmlns:mc="http://schemas.openxmlformats.org/markup-compatibility/2006">
              <mc:Choice xmlns:v="urn:schemas-microsoft-com:vml" Requires="v">
                <p:oleObj spid="_x0000_s2055" name="Macro-Enabled Worksheet" r:id="rId4" imgW="8019882" imgH="1352664" progId="Excel.SheetMacroEnabled.12">
                  <p:link updateAutomatic="1"/>
                </p:oleObj>
              </mc:Choice>
              <mc:Fallback>
                <p:oleObj name="Macro-Enabled Worksheet" r:id="rId4" imgW="8019882" imgH="1352664" progId="Excel.SheetMacroEnabled.12">
                  <p:link updateAutomatic="1"/>
                  <p:pic>
                    <p:nvPicPr>
                      <p:cNvPr id="0" name=""/>
                      <p:cNvPicPr/>
                      <p:nvPr/>
                    </p:nvPicPr>
                    <p:blipFill>
                      <a:blip r:embed="rId5"/>
                      <a:stretch>
                        <a:fillRect/>
                      </a:stretch>
                    </p:blipFill>
                    <p:spPr>
                      <a:xfrm>
                        <a:off x="1098550" y="2301875"/>
                        <a:ext cx="8020050" cy="13525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3200178674"/>
              </p:ext>
            </p:extLst>
          </p:nvPr>
        </p:nvGraphicFramePr>
        <p:xfrm>
          <a:off x="1218531" y="2280236"/>
          <a:ext cx="8020050" cy="1466850"/>
        </p:xfrm>
        <a:graphic>
          <a:graphicData uri="http://schemas.openxmlformats.org/presentationml/2006/ole">
            <mc:AlternateContent xmlns:mc="http://schemas.openxmlformats.org/markup-compatibility/2006">
              <mc:Choice xmlns:v="urn:schemas-microsoft-com:vml" Requires="v">
                <p:oleObj spid="_x0000_s3079" name="Macro-Enabled Worksheet" r:id="rId4" imgW="8019882" imgH="1466665" progId="Excel.SheetMacroEnabled.12">
                  <p:link updateAutomatic="1"/>
                </p:oleObj>
              </mc:Choice>
              <mc:Fallback>
                <p:oleObj name="Macro-Enabled Worksheet" r:id="rId4" imgW="8019882" imgH="1466665" progId="Excel.SheetMacroEnabled.12">
                  <p:link updateAutomatic="1"/>
                  <p:pic>
                    <p:nvPicPr>
                      <p:cNvPr id="0" name=""/>
                      <p:cNvPicPr/>
                      <p:nvPr/>
                    </p:nvPicPr>
                    <p:blipFill>
                      <a:blip r:embed="rId5"/>
                      <a:stretch>
                        <a:fillRect/>
                      </a:stretch>
                    </p:blipFill>
                    <p:spPr>
                      <a:xfrm>
                        <a:off x="1218531" y="2280236"/>
                        <a:ext cx="8020050" cy="14668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785946614"/>
              </p:ext>
            </p:extLst>
          </p:nvPr>
        </p:nvGraphicFramePr>
        <p:xfrm>
          <a:off x="1268413" y="2244725"/>
          <a:ext cx="7229475" cy="1409700"/>
        </p:xfrm>
        <a:graphic>
          <a:graphicData uri="http://schemas.openxmlformats.org/presentationml/2006/ole">
            <mc:AlternateContent xmlns:mc="http://schemas.openxmlformats.org/markup-compatibility/2006">
              <mc:Choice xmlns:v="urn:schemas-microsoft-com:vml" Requires="v">
                <p:oleObj spid="_x0000_s4103" name="Macro-Enabled Worksheet" r:id="rId4" imgW="7229319" imgH="1409856" progId="Excel.SheetMacroEnabled.12">
                  <p:link updateAutomatic="1"/>
                </p:oleObj>
              </mc:Choice>
              <mc:Fallback>
                <p:oleObj name="Macro-Enabled Worksheet" r:id="rId4" imgW="7229319" imgH="1409856" progId="Excel.SheetMacroEnabled.12">
                  <p:link updateAutomatic="1"/>
                  <p:pic>
                    <p:nvPicPr>
                      <p:cNvPr id="0" name=""/>
                      <p:cNvPicPr/>
                      <p:nvPr/>
                    </p:nvPicPr>
                    <p:blipFill>
                      <a:blip r:embed="rId5"/>
                      <a:stretch>
                        <a:fillRect/>
                      </a:stretch>
                    </p:blipFill>
                    <p:spPr>
                      <a:xfrm>
                        <a:off x="1268413" y="2244725"/>
                        <a:ext cx="7229475" cy="14097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943</TotalTime>
  <Words>5460</Words>
  <Application>Microsoft Office PowerPoint</Application>
  <PresentationFormat>Widescreen</PresentationFormat>
  <Paragraphs>324</Paragraphs>
  <Slides>58</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19</vt:i4>
      </vt:variant>
      <vt:variant>
        <vt:lpstr>Slide Titles</vt:lpstr>
      </vt:variant>
      <vt:variant>
        <vt:i4>58</vt:i4>
      </vt:variant>
    </vt:vector>
  </HeadingPairs>
  <TitlesOfParts>
    <vt:vector size="85" baseType="lpstr">
      <vt:lpstr>等线</vt: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file:///C:\Users\Jared\Documents\GitHub\CMMITools\2021-04-12to04-16%20(A5)%20C53517%20SoftMARS\00_Data_Reference.xlsm!pptxCover!R21C2</vt:lpstr>
      <vt:lpstr>file:///C:\Users\Jared\Documents\GitHub\CMMITools\2021-04-12to04-16%20(A5)%20C53517%20SoftMARS\00_Data_Reference.xlsm!pptxLink1!R1C1:R7C2</vt:lpstr>
      <vt:lpstr>file:///C:\Users\Jared\Documents\GitHub\CMMITools\2021-04-12to04-16%20(A5)%20C53517%20SoftMARS\00_Data_Reference.xlsm!pptxLink1!R10C1:R18C2</vt:lpstr>
      <vt:lpstr>file:///C:\Users\Jared\Documents\GitHub\CMMITools\2021-04-12to04-16%20(A5)%20C53517%20SoftMARS\00_Data_Reference.xlsm!pptxLink2!R1C1:R4C1</vt:lpstr>
      <vt:lpstr>file:///C:\Users\Jared\Documents\GitHub\CMMITools\2021-04-12to04-16%20(A5)%20C53517%20SoftMARS\00_Data_Reference.xlsm!pptxLink1!R20C1:R31C2</vt:lpstr>
      <vt:lpstr>file:///C:\Users\Jared\Documents\GitHub\CMMITools\2021-04-12to04-16%20(A5)%20C53517%20SoftMARS\00_Data_Reference.xlsm!pptxLink3!R2C1:R24C9</vt:lpstr>
      <vt:lpstr>file:///C:\Users\Jared\Documents\GitHub\CMMITools\2021-04-12to04-16%20(A5)%20C53517%20SoftMARS\00_Data_Reference.xlsm!pptxLink2!R30C1:R35C1</vt:lpstr>
      <vt:lpstr>file:///C:\Users\Jared\Documents\GitHub\CMMITools\2021-04-12to04-16%20(A5)%20C53517%20SoftMARS\00_Data_Reference.xlsm!pptxLink4!R10C1:R27C20</vt:lpstr>
      <vt:lpstr>file:///C:\Users\Jared\Documents\GitHub\CMMITools\2021-04-12to04-16%20(A5)%20C53517%20SoftMARS\00_Data_Reference.xlsm!pptxLink5!R1C1:R11C5</vt:lpstr>
      <vt:lpstr>file:///C:\Users\Jared\Documents\GitHub\CMMITools\2021-04-12to04-16%20(A5)%20C53517%20SoftMARS\00_Data_Reference.xlsm!pptxLink5!R15C1:R21C5</vt:lpstr>
      <vt:lpstr>file:///C:\Users\Jared\Documents\GitHub\CMMITools\2021-04-12to04-16%20(A5)%20C53517%20SoftMARS\00_Data_Reference.xlsm!pptxLink1!R8C4</vt:lpstr>
      <vt:lpstr>file:///C:\Users\Jared\Documents\GitHub\CMMITools\2021-04-12to04-16%20(A5)%20C53517%20SoftMARS\00_Data_Reference.xlsm!pptxLink1!R8C4</vt:lpstr>
      <vt:lpstr>file:///C:\Users\Jared\Documents\GitHub\CMMITools\2021-04-12to04-16%20(A5)%20C53517%20SoftMARS\00_Data_Reference.xlsm!pptxLink6!R2C2:R13C5</vt:lpstr>
      <vt:lpstr>file:///C:\Users\Jared\Documents\GitHub\CMMITools\2021-04-12to04-16%20(A5)%20C53517%20SoftMARS\00_Data_Reference.xlsm!pptxLink7!R2C2:R16C4</vt:lpstr>
      <vt:lpstr>file:///C:\Users\Jared\Documents\GitHub\CMMITools\2021-04-12to04-16%20(A5)%20C53517%20SoftMARS\00_Data_Reference.xlsm!pptxLink7!R18C2:R32C4</vt:lpstr>
      <vt:lpstr>file:///C:\Users\Jared\Documents\GitHub\CMMITools\2021-04-12to04-16%20(A5)%20C53517%20SoftMARS\00_Data_Reference.xlsm!pptxCover!R25C2:R32C4</vt:lpstr>
      <vt:lpstr>file:///C:\Users\Jared\Documents\GitHub\CMMITools\2021-04-12to04-16%20(A5)%20C53517%20SoftMARS\00_Data_Reference.xlsm!pptxCover!R22C7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Practice Area Findings 实践域发现</vt:lpstr>
      <vt:lpstr>Ratings for</vt:lpstr>
      <vt:lpstr>Ratings for</vt:lpstr>
      <vt:lpstr>Congratulations!</vt:lpstr>
      <vt:lpstr>Ratings 評級</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lpstr>Agenda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74</cp:revision>
  <cp:lastPrinted>2020-11-23T18:22:15Z</cp:lastPrinted>
  <dcterms:created xsi:type="dcterms:W3CDTF">2020-11-22T06:57:57Z</dcterms:created>
  <dcterms:modified xsi:type="dcterms:W3CDTF">2022-01-07T09:35:52Z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