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493" r:id="rId6"/>
    <p:sldId id="911" r:id="rId7"/>
    <p:sldId id="270" r:id="rId8"/>
    <p:sldId id="928" r:id="rId9"/>
    <p:sldId id="913" r:id="rId10"/>
    <p:sldId id="1497" r:id="rId11"/>
    <p:sldId id="310" r:id="rId12"/>
    <p:sldId id="274" r:id="rId13"/>
    <p:sldId id="1513" r:id="rId14"/>
    <p:sldId id="914" r:id="rId15"/>
    <p:sldId id="915" r:id="rId16"/>
    <p:sldId id="1506" r:id="rId17"/>
    <p:sldId id="1507" r:id="rId18"/>
    <p:sldId id="912" r:id="rId19"/>
    <p:sldId id="919" r:id="rId20"/>
    <p:sldId id="926" r:id="rId21"/>
    <p:sldId id="924" r:id="rId22"/>
    <p:sldId id="1514" r:id="rId23"/>
    <p:sldId id="483" r:id="rId24"/>
    <p:sldId id="298" r:id="rId25"/>
    <p:sldId id="15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:R24C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5C1:R7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4!R10C1:R27C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file:///G:\2021-04-12to04-16%20(A5)%20C53517%20SoftMARS\00_Data_Reference.xlsm!pptxLink5!R1C1:R11C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file:///G:\2021-04-12to04-16%20(A5)%20C53517%20SoftMARS\00_Data_Reference.xlsm!pptxLink5!R15C1:R21C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OULC!R50C2:R89C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file:///G:\2021-04-12to04-16%20(A5)%20C53517%20SoftMARS\00_Data_Reference.xlsm!pptxLink2!R6C1:R19C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file:///G:\2021-04-12to04-16%20(A5)%20C53517%20SoftMARS\00_Data_Reference.xlsm!pptxLink1!R32C1:R39C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2!R1C1:R4C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0:R24C1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97423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32641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63654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8C7DCB-D8D5-48F1-AB17-58B3C599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23567"/>
              </p:ext>
            </p:extLst>
          </p:nvPr>
        </p:nvGraphicFramePr>
        <p:xfrm>
          <a:off x="1309913" y="1494547"/>
          <a:ext cx="5704830" cy="461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099144" imgH="5746588" progId="Excel.SheetMacroEnabled.12">
                  <p:link updateAutomatic="1"/>
                </p:oleObj>
              </mc:Choice>
              <mc:Fallback>
                <p:oleObj name="Macro-Enabled Worksheet" r:id="rId3" imgW="7099144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913" y="1494547"/>
                        <a:ext cx="5704830" cy="4617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708DE6-D001-4244-B98E-B63313BE2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49633"/>
              </p:ext>
            </p:extLst>
          </p:nvPr>
        </p:nvGraphicFramePr>
        <p:xfrm>
          <a:off x="1288618" y="2655457"/>
          <a:ext cx="8407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336665" progId="Excel.SheetMacroEnabled.12">
                  <p:link updateAutomatic="1"/>
                </p:oleObj>
              </mc:Choice>
              <mc:Fallback>
                <p:oleObj name="Macro-Enabled Worksheet" r:id="rId3" imgW="8407504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8618" y="2655457"/>
                        <a:ext cx="8407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177527"/>
              </p:ext>
            </p:extLst>
          </p:nvPr>
        </p:nvGraphicFramePr>
        <p:xfrm>
          <a:off x="1144233" y="1954536"/>
          <a:ext cx="8128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817600" imgH="3441885" progId="Excel.SheetMacroEnabled.12">
                  <p:link updateAutomatic="1"/>
                </p:oleObj>
              </mc:Choice>
              <mc:Fallback>
                <p:oleObj name="Macro-Enabled Worksheet" r:id="rId3" imgW="13817600" imgH="34418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233" y="1954536"/>
                        <a:ext cx="8128000" cy="202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6231BD-1CF8-4E2C-91EE-CA03ACCEA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332768"/>
              </p:ext>
            </p:extLst>
          </p:nvPr>
        </p:nvGraphicFramePr>
        <p:xfrm>
          <a:off x="1183812" y="2189316"/>
          <a:ext cx="7215873" cy="161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3812" y="2189316"/>
                        <a:ext cx="7215873" cy="161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241FDA-B478-4897-9165-9C37E1FE2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91629"/>
              </p:ext>
            </p:extLst>
          </p:nvPr>
        </p:nvGraphicFramePr>
        <p:xfrm>
          <a:off x="1162506" y="1882390"/>
          <a:ext cx="7883839" cy="253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2506" y="1882390"/>
                        <a:ext cx="7883839" cy="253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94451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25D56-BE4B-4459-B6FE-F5483EF2F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237099"/>
              </p:ext>
            </p:extLst>
          </p:nvPr>
        </p:nvGraphicFramePr>
        <p:xfrm>
          <a:off x="1055688" y="1563688"/>
          <a:ext cx="75692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7569407" imgH="3155927" progId="Excel.SheetMacroEnabled.12">
                  <p:link updateAutomatic="1"/>
                </p:oleObj>
              </mc:Choice>
              <mc:Fallback>
                <p:oleObj name="Macro-Enabled Worksheet" r:id="rId2" imgW="7569407" imgH="31559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1563688"/>
                        <a:ext cx="756920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EF63E8-7549-4BEB-A50D-A9F4321F3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919488"/>
              </p:ext>
            </p:extLst>
          </p:nvPr>
        </p:nvGraphicFramePr>
        <p:xfrm>
          <a:off x="1119188" y="1630363"/>
          <a:ext cx="84074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407504" imgH="2813027" progId="Excel.SheetMacroEnabled.12">
                  <p:link updateAutomatic="1"/>
                </p:oleObj>
              </mc:Choice>
              <mc:Fallback>
                <p:oleObj name="Macro-Enabled Worksheet" r:id="rId2" imgW="8407504" imgH="28130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188" y="1630363"/>
                        <a:ext cx="8407400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1204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F9DAA6-79B1-0A47-A3C5-4D565F30B71F}" type="slidenum">
              <a:rPr lang="en-US" smtClean="0"/>
              <a:pPr/>
              <a:t>20</a:t>
            </a:fld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0AE3C5-02B2-478A-9C10-6BAB587F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03577"/>
              </p:ext>
            </p:extLst>
          </p:nvPr>
        </p:nvGraphicFramePr>
        <p:xfrm>
          <a:off x="1146575" y="2136174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371600" progId="Excel.SheetMacroEnabled.12">
                  <p:link updateAutomatic="1"/>
                </p:oleObj>
              </mc:Choice>
              <mc:Fallback>
                <p:oleObj name="Macro-Enabled Worksheet" r:id="rId3" imgW="8407504" imgH="137160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136174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DE000F-8325-459E-8AB6-AF6BD5153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76633"/>
              </p:ext>
            </p:extLst>
          </p:nvPr>
        </p:nvGraphicFramePr>
        <p:xfrm>
          <a:off x="1111065" y="2059852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065" y="2059852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097235"/>
              </p:ext>
            </p:extLst>
          </p:nvPr>
        </p:nvGraphicFramePr>
        <p:xfrm>
          <a:off x="1139825" y="2124075"/>
          <a:ext cx="7569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569407" imgH="1384485" progId="Excel.SheetMacroEnabled.12">
                  <p:link updateAutomatic="1"/>
                </p:oleObj>
              </mc:Choice>
              <mc:Fallback>
                <p:oleObj name="Macro-Enabled Worksheet" r:id="rId3" imgW="7569407" imgH="13844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124075"/>
                        <a:ext cx="75692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3DED29-120D-471F-9378-D0E2D23DD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35122"/>
              </p:ext>
            </p:extLst>
          </p:nvPr>
        </p:nvGraphicFramePr>
        <p:xfrm>
          <a:off x="1146575" y="2016388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016388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71C060-B5FB-4CAC-B3C0-335E978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92841"/>
              </p:ext>
            </p:extLst>
          </p:nvPr>
        </p:nvGraphicFramePr>
        <p:xfrm>
          <a:off x="1385637" y="1494547"/>
          <a:ext cx="5284788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508620" imgH="5746588" progId="Excel.SheetMacroEnabled.12">
                  <p:link updateAutomatic="1"/>
                </p:oleObj>
              </mc:Choice>
              <mc:Fallback>
                <p:oleObj name="Macro-Enabled Worksheet" r:id="rId3" imgW="6508620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637" y="1494547"/>
                        <a:ext cx="5284788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824</Words>
  <Application>Microsoft Office PowerPoint</Application>
  <PresentationFormat>Widescreen</PresentationFormat>
  <Paragraphs>77</Paragraphs>
  <Slides>22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16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Office Theme</vt:lpstr>
      <vt:lpstr>file:///G:\2021-04-12to04-16%20(A5)%20C53517%20SoftMARS\00_Data_Reference.xlsm!pptxCover!R4C2:R12C2</vt:lpstr>
      <vt:lpstr>file:///G:\2021-04-12to04-16%20(A5)%20C53517%20SoftMARS\00_Data_Reference.xlsm!pptxCover!R15C2:R17C2</vt:lpstr>
      <vt:lpstr>file:///G:\2021-04-12to04-16%20(A5)%20C53517%20SoftMARS\00_Data_Reference.xlsm!pptxCover!R19C2</vt:lpstr>
      <vt:lpstr>file:///G:\2021-04-12to04-16%20(A5)%20C53517%20SoftMARS\00_Data_Reference.xlsm!pptxLink1!R1C1:R7C2</vt:lpstr>
      <vt:lpstr>file:///G:\2021-04-12to04-16%20(A5)%20C53517%20SoftMARS\00_Data_Reference.xlsm!pptxLink1!R9C1:R17C2</vt:lpstr>
      <vt:lpstr>file:///G:\2021-04-12to04-16%20(A5)%20C53517%20SoftMARS\00_Data_Reference.xlsm!pptxLink2!R1C1:R4C1</vt:lpstr>
      <vt:lpstr>file:///G:\2021-04-12to04-16%20(A5)%20C53517%20SoftMARS\00_Data_Reference.xlsm!pptxLink1!R19C1:R30C2</vt:lpstr>
      <vt:lpstr>file:///G:\2021-04-12to04-16%20(A5)%20C53517%20SoftMARS\00_Data_Reference.xlsm!pptxLink3!R2C10:R24C15</vt:lpstr>
      <vt:lpstr>file:///G:\2021-04-12to04-16%20(A5)%20C53517%20SoftMARS\00_Data_Reference.xlsm!pptxLink3!R2C1:R24C3</vt:lpstr>
      <vt:lpstr>file:///G:\2021-04-12to04-16%20(A5)%20C53517%20SoftMARS\00_Data_Reference.xlsm!pptxLink1!R5C1:R7C2</vt:lpstr>
      <vt:lpstr>file:///G:\2021-04-12to04-16%20(A5)%20C53517%20SoftMARS\00_Data_Reference.xlsm!pptxLink4!R10C1:R27C20</vt:lpstr>
      <vt:lpstr>file:///G:\2021-04-12to04-16%20(A5)%20C53517%20SoftMARS\00_Data_Reference.xlsm!pptxLink5!R1C1:R11C5</vt:lpstr>
      <vt:lpstr>file:///G:\2021-04-12to04-16%20(A5)%20C53517%20SoftMARS\00_Data_Reference.xlsm!pptxLink5!R15C1:R21C5</vt:lpstr>
      <vt:lpstr>file:///G:\2021-04-12to04-16%20(A5)%20C53517%20SoftMARS\00_Data_Reference.xlsm!OULC!R50C2:R89C22</vt:lpstr>
      <vt:lpstr>file:///G:\2021-04-12to04-16%20(A5)%20C53517%20SoftMARS\00_Data_Reference.xlsm!pptxLink2!R6C1:R19C1</vt:lpstr>
      <vt:lpstr>file:///G:\2021-04-12to04-16%20(A5)%20C53517%20SoftMARS\00_Data_Reference.xlsm!pptxLink1!R32C1:R39C2</vt:lpstr>
      <vt:lpstr>PowerPoint Presentation</vt:lpstr>
      <vt:lpstr>PowerPoint Presentation</vt:lpstr>
      <vt:lpstr>Appraisal Overview</vt:lpstr>
      <vt:lpstr>Appraisal Overview</vt:lpstr>
      <vt:lpstr>Appraisal Overview</vt:lpstr>
      <vt:lpstr>Business and Appraisal Objectives</vt:lpstr>
      <vt:lpstr>Appraisal Principles</vt:lpstr>
      <vt:lpstr>Appraisal Team and Support Personnel</vt:lpstr>
      <vt:lpstr>Appraisal Scope – Benchmark Model View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48</cp:revision>
  <dcterms:created xsi:type="dcterms:W3CDTF">2018-03-14T12:19:45Z</dcterms:created>
  <dcterms:modified xsi:type="dcterms:W3CDTF">2021-02-26T03:19:06Z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