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7"/>
  </p:notesMasterIdLst>
  <p:handoutMasterIdLst>
    <p:handoutMasterId r:id="rId58"/>
  </p:handoutMasterIdLst>
  <p:sldIdLst>
    <p:sldId id="256" r:id="rId5"/>
    <p:sldId id="1496" r:id="rId6"/>
    <p:sldId id="911" r:id="rId7"/>
    <p:sldId id="270" r:id="rId8"/>
    <p:sldId id="928" r:id="rId9"/>
    <p:sldId id="913" r:id="rId10"/>
    <p:sldId id="1497" r:id="rId11"/>
    <p:sldId id="310" r:id="rId12"/>
    <p:sldId id="274" r:id="rId13"/>
    <p:sldId id="1533" r:id="rId14"/>
    <p:sldId id="914" r:id="rId15"/>
    <p:sldId id="930" r:id="rId16"/>
    <p:sldId id="1506" r:id="rId17"/>
    <p:sldId id="1507" r:id="rId18"/>
    <p:sldId id="912" r:id="rId19"/>
    <p:sldId id="1498" r:id="rId20"/>
    <p:sldId id="909" r:id="rId21"/>
    <p:sldId id="1514" r:id="rId22"/>
    <p:sldId id="1515" r:id="rId23"/>
    <p:sldId id="1516" r:id="rId24"/>
    <p:sldId id="1517" r:id="rId25"/>
    <p:sldId id="1518" r:id="rId26"/>
    <p:sldId id="1519" r:id="rId27"/>
    <p:sldId id="1520" r:id="rId28"/>
    <p:sldId id="1477" r:id="rId29"/>
    <p:sldId id="1521" r:id="rId30"/>
    <p:sldId id="1522" r:id="rId31"/>
    <p:sldId id="1523" r:id="rId32"/>
    <p:sldId id="1524" r:id="rId33"/>
    <p:sldId id="1525" r:id="rId34"/>
    <p:sldId id="1526" r:id="rId35"/>
    <p:sldId id="1478" r:id="rId36"/>
    <p:sldId id="1527" r:id="rId37"/>
    <p:sldId id="1528" r:id="rId38"/>
    <p:sldId id="1529" r:id="rId39"/>
    <p:sldId id="1530" r:id="rId40"/>
    <p:sldId id="1531" r:id="rId41"/>
    <p:sldId id="1532" r:id="rId42"/>
    <p:sldId id="910" r:id="rId43"/>
    <p:sldId id="919" r:id="rId44"/>
    <p:sldId id="1474" r:id="rId45"/>
    <p:sldId id="360" r:id="rId46"/>
    <p:sldId id="1501" r:id="rId47"/>
    <p:sldId id="1504" r:id="rId48"/>
    <p:sldId id="1500" r:id="rId49"/>
    <p:sldId id="1505" r:id="rId50"/>
    <p:sldId id="1503" r:id="rId51"/>
    <p:sldId id="1510" r:id="rId52"/>
    <p:sldId id="1475" r:id="rId53"/>
    <p:sldId id="989" r:id="rId54"/>
    <p:sldId id="1509" r:id="rId55"/>
    <p:sldId id="153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104" d="100"/>
          <a:sy n="104" d="100"/>
        </p:scale>
        <p:origin x="858" y="10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2/26/2021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4</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11345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C:\Users\PietervanZyl\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C:\Users\PietervanZyl\Documents\GitHub\CMMITools\2021-04-12to04-16%20(A5)%20C53517%20SoftMARS\00_Data_Reference.xlsm!pptxCover!R21C2" TargetMode="External"/><Relationship Id="rId5" Type="http://schemas.openxmlformats.org/officeDocument/2006/relationships/image" Target="../media/image5.emf"/><Relationship Id="rId4" Type="http://schemas.openxmlformats.org/officeDocument/2006/relationships/oleObject" Target="file:///C:\Users\PietervanZyl\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3!R2C10:R24C1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C:\Users\PietervanZyl\Documents\GitHub\CMMITools\2021-04-12to04-16%20(A5)%20C53517%20SoftMARS\00_Data_Reference.xlsm!pptxLink5!R1C1:R11C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C:\Users\PietervanZyl\Documents\GitHub\CMMITools\2021-04-12to04-16%20(A5)%20C53517%20SoftMARS\00_Data_Reference.xlsm!pptxLink5!R15C1:R2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0.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OULC!R2C2:R41C2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6!R2C2:R13C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file:///C:\Users\PietervanZyl\Documents\GitHub\CMMITools\2021-04-12to04-16%20(A5)%20C53517%20SoftMARS\00_Data_Reference.xlsm!pptxLink7!R2C2:R16C4"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file:///C:\Users\PietervanZyl\Documents\GitHub\CMMITools\2021-04-12to04-16%20(A5)%20C53517%20SoftMARS\00_Data_Reference.xlsm!pptxLink7!R18C2:R32C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C:\Users\PietervanZyl\Documents\GitHub\CMMITools\2021-04-12to04-16%20(A5)%20C53517%20SoftMARS\00_Data_Reference.xlsm!pptxCover!R25C2:R32C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1!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oleObject" Target="file:///C:\Users\PietervanZyl\Documents\GitHub\CMMITools\2021-04-12to04-16%20(A5)%20C53517%20SoftMARS\00_Data_Reference.xlsm!pptxCover!R22C7" TargetMode="External"/><Relationship Id="rId4" Type="http://schemas.openxmlformats.org/officeDocument/2006/relationships/hyperlink" Target="http://www.sei.cmu.edu/library/assets/idealmodel.pd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1!R19C1:R30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3!R2C1:R24C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345219218"/>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004661909"/>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834787773"/>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A76DAA5-B8AE-4738-8F1B-0F6050E9264E}"/>
              </a:ext>
            </a:extLst>
          </p:cNvPr>
          <p:cNvGraphicFramePr>
            <a:graphicFrameLocks noChangeAspect="1"/>
          </p:cNvGraphicFramePr>
          <p:nvPr>
            <p:extLst>
              <p:ext uri="{D42A27DB-BD31-4B8C-83A1-F6EECF244321}">
                <p14:modId xmlns:p14="http://schemas.microsoft.com/office/powerpoint/2010/main" val="986277797"/>
              </p:ext>
            </p:extLst>
          </p:nvPr>
        </p:nvGraphicFramePr>
        <p:xfrm>
          <a:off x="2502567" y="1668962"/>
          <a:ext cx="5195470" cy="4587220"/>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2502567" y="1668962"/>
                        <a:ext cx="5195470" cy="4587220"/>
                      </a:xfrm>
                      <a:prstGeom prst="rect">
                        <a:avLst/>
                      </a:prstGeom>
                    </p:spPr>
                  </p:pic>
                </p:oleObj>
              </mc:Fallback>
            </mc:AlternateContent>
          </a:graphicData>
        </a:graphic>
      </p:graphicFrame>
    </p:spTree>
    <p:extLst>
      <p:ext uri="{BB962C8B-B14F-4D97-AF65-F5344CB8AC3E}">
        <p14:creationId xmlns:p14="http://schemas.microsoft.com/office/powerpoint/2010/main" val="353827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3160870564"/>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569407" imgH="1187473" progId="Excel.SheetMacroEnabled.12">
                  <p:link updateAutomatic="1"/>
                </p:oleObj>
              </mc:Choice>
              <mc:Fallback>
                <p:oleObj name="Macro-Enabled Worksheet" r:id="rId3" imgW="7569407" imgH="1187473"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2245331282"/>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4148746940"/>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3197190393"/>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3486430818"/>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graphicFrame>
        <p:nvGraphicFramePr>
          <p:cNvPr id="7" name="Object 6">
            <a:extLst>
              <a:ext uri="{FF2B5EF4-FFF2-40B4-BE49-F238E27FC236}">
                <a16:creationId xmlns:a16="http://schemas.microsoft.com/office/drawing/2014/main" id="{DA9C5260-F92D-4DA2-B435-B279BD623BA2}"/>
              </a:ext>
            </a:extLst>
          </p:cNvPr>
          <p:cNvGraphicFramePr>
            <a:graphicFrameLocks noChangeAspect="1"/>
          </p:cNvGraphicFramePr>
          <p:nvPr>
            <p:extLst>
              <p:ext uri="{D42A27DB-BD31-4B8C-83A1-F6EECF244321}">
                <p14:modId xmlns:p14="http://schemas.microsoft.com/office/powerpoint/2010/main" val="2139362679"/>
              </p:ext>
            </p:extLst>
          </p:nvPr>
        </p:nvGraphicFramePr>
        <p:xfrm>
          <a:off x="1055688" y="1222318"/>
          <a:ext cx="6879622" cy="4616563"/>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1055688" y="1222318"/>
                        <a:ext cx="6879622" cy="4616563"/>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41</a:t>
            </a:fld>
            <a:endParaRPr dirty="0"/>
          </a:p>
        </p:txBody>
      </p:sp>
    </p:spTree>
    <p:extLst>
      <p:ext uri="{BB962C8B-B14F-4D97-AF65-F5344CB8AC3E}">
        <p14:creationId xmlns:p14="http://schemas.microsoft.com/office/powerpoint/2010/main" val="378879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3787391716"/>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852607" imgH="4394108" progId="Excel.SheetMacroEnabled.12">
                  <p:link updateAutomatic="1"/>
                </p:oleObj>
              </mc:Choice>
              <mc:Fallback>
                <p:oleObj name="Macro-Enabled Worksheet" r:id="rId3" imgW="12852607" imgH="4394108"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1199824659"/>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737600" imgH="1974688" progId="Excel.SheetMacroEnabled.12">
                  <p:link updateAutomatic="1"/>
                </p:oleObj>
              </mc:Choice>
              <mc:Fallback>
                <p:oleObj name="Macro-Enabled Worksheet" r:id="rId2" imgW="8737600" imgH="1974688"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158070616"/>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737600" imgH="2958915" progId="Excel.SheetMacroEnabled.12">
                  <p:link updateAutomatic="1"/>
                </p:oleObj>
              </mc:Choice>
              <mc:Fallback>
                <p:oleObj name="Macro-Enabled Worksheet" r:id="rId2" imgW="8737600" imgH="29589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49</a:t>
            </a:fld>
            <a:endParaRPr dirty="0"/>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2457676422"/>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1572460963"/>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50</a:t>
            </a:fld>
            <a:endParaRPr dirty="0"/>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2652072867"/>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3472201540"/>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1427676472"/>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3AEB5EB-5D49-4599-A6C7-708CC8696CDA}"/>
              </a:ext>
            </a:extLst>
          </p:cNvPr>
          <p:cNvGraphicFramePr>
            <a:graphicFrameLocks noChangeAspect="1"/>
          </p:cNvGraphicFramePr>
          <p:nvPr>
            <p:extLst>
              <p:ext uri="{D42A27DB-BD31-4B8C-83A1-F6EECF244321}">
                <p14:modId xmlns:p14="http://schemas.microsoft.com/office/powerpoint/2010/main" val="1469469703"/>
              </p:ext>
            </p:extLst>
          </p:nvPr>
        </p:nvGraphicFramePr>
        <p:xfrm>
          <a:off x="2030866" y="1551399"/>
          <a:ext cx="5625561" cy="4553786"/>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2030866" y="1551399"/>
                        <a:ext cx="5625561" cy="4553786"/>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628</TotalTime>
  <Words>5791</Words>
  <Application>Microsoft Office PowerPoint</Application>
  <PresentationFormat>Widescreen</PresentationFormat>
  <Paragraphs>284</Paragraphs>
  <Slides>52</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19</vt:i4>
      </vt:variant>
      <vt:variant>
        <vt:lpstr>Slide Titles</vt:lpstr>
      </vt:variant>
      <vt:variant>
        <vt:i4>52</vt:i4>
      </vt:variant>
    </vt:vector>
  </HeadingPairs>
  <TitlesOfParts>
    <vt:vector size="76" baseType="lpstr">
      <vt:lpstr>宋体</vt:lpstr>
      <vt:lpstr>Arial</vt:lpstr>
      <vt:lpstr>Calibri</vt:lpstr>
      <vt:lpstr>Calibri Light</vt:lpstr>
      <vt:lpstr>Office Theme</vt:lpstr>
      <vt:lpstr>C:\Users\PietervanZyl\Documents\GitHub\CMMITools\2021-04-12to04-16 (A5) C53517 SoftMARS\00_Data_Reference.xlsm!pptxCover!R4C2:R12C2</vt:lpstr>
      <vt:lpstr>C:\Users\PietervanZyl\Documents\GitHub\CMMITools\2021-04-12to04-16 (A5) C53517 SoftMARS\00_Data_Reference.xlsm!pptxCover!R15C2:R17C2</vt:lpstr>
      <vt:lpstr>C:\Users\PietervanZyl\Documents\GitHub\CMMITools\2021-04-12to04-16 (A5) C53517 SoftMARS\00_Data_Reference.xlsm!pptxCover!R21C2</vt:lpstr>
      <vt:lpstr>C:\Users\PietervanZyl\Documents\GitHub\CMMITools\2021-04-12to04-16 (A5) C53517 SoftMARS\00_Data_Reference.xlsm!pptxLink1!R1C1:R7C2</vt:lpstr>
      <vt:lpstr>C:\Users\PietervanZyl\Documents\GitHub\CMMITools\2021-04-12to04-16 (A5) C53517 SoftMARS\00_Data_Reference.xlsm!pptxLink1!R9C1:R17C2</vt:lpstr>
      <vt:lpstr>C:\Users\PietervanZyl\Documents\GitHub\CMMITools\2021-04-12to04-16 (A5) C53517 SoftMARS\00_Data_Reference.xlsm!pptxLink2!R1C1:R4C1</vt:lpstr>
      <vt:lpstr>C:\Users\PietervanZyl\Documents\GitHub\CMMITools\2021-04-12to04-16 (A5) C53517 SoftMARS\00_Data_Reference.xlsm!pptxLink1!R19C1:R30C2</vt:lpstr>
      <vt:lpstr>C:\Users\PietervanZyl\Documents\GitHub\CMMITools\2021-04-12to04-16 (A5) C53517 SoftMARS\00_Data_Reference.xlsm!pptxLink3!R2C1:R24C3</vt:lpstr>
      <vt:lpstr>C:\Users\PietervanZyl\Documents\GitHub\CMMITools\2021-04-12to04-16 (A5) C53517 SoftMARS\00_Data_Reference.xlsm!pptxLink3!R2C10:R24C15</vt:lpstr>
      <vt:lpstr>C:\Users\PietervanZyl\Documents\GitHub\CMMITools\2021-04-12to04-16 (A5) C53517 SoftMARS\00_Data_Reference.xlsm!pptxLink2!R30C1:R35C1</vt:lpstr>
      <vt:lpstr>C:\Users\PietervanZyl\Documents\GitHub\CMMITools\2021-04-12to04-16 (A5) C53517 SoftMARS\00_Data_Reference.xlsm!pptxLink4!R10C1:R27C20</vt:lpstr>
      <vt:lpstr>C:\Users\PietervanZyl\Documents\GitHub\CMMITools\2021-04-12to04-16 (A5) C53517 SoftMARS\00_Data_Reference.xlsm!pptxLink5!R1C1:R11C5</vt:lpstr>
      <vt:lpstr>C:\Users\PietervanZyl\Documents\GitHub\CMMITools\2021-04-12to04-16 (A5) C53517 SoftMARS\00_Data_Reference.xlsm!pptxLink5!R15C1:R21C5</vt:lpstr>
      <vt:lpstr>C:\Users\PietervanZyl\Documents\GitHub\CMMITools\2021-04-12to04-16 (A5) C53517 SoftMARS\00_Data_Reference.xlsm!OULC!R2C2:R41C22</vt:lpstr>
      <vt:lpstr>C:\Users\PietervanZyl\Documents\GitHub\CMMITools\2021-04-12to04-16 (A5) C53517 SoftMARS\00_Data_Reference.xlsm!pptxLink6!R2C2:R13C5</vt:lpstr>
      <vt:lpstr>C:\Users\PietervanZyl\Documents\GitHub\CMMITools\2021-04-12to04-16 (A5) C53517 SoftMARS\00_Data_Reference.xlsm!pptxLink7!R2C2:R16C4</vt:lpstr>
      <vt:lpstr>C:\Users\PietervanZyl\Documents\GitHub\CMMITools\2021-04-12to04-16 (A5) C53517 SoftMARS\00_Data_Reference.xlsm!pptxLink7!R18C2:R32C4</vt:lpstr>
      <vt:lpstr>C:\Users\PietervanZyl\Documents\GitHub\CMMITools\2021-04-12to04-16 (A5) C53517 SoftMARS\00_Data_Reference.xlsm!pptxCover!R25C2:R32C4</vt:lpstr>
      <vt:lpstr>C:\Users\PietervanZyl\Documents\GitHub\CMMITools\2021-04-12to04-16 (A5) C53517 SoftMARS\00_Data_Reference.xlsm!pptxCover!R22C7</vt:lpstr>
      <vt:lpstr>PowerPoint Presentation</vt:lpstr>
      <vt:lpstr>PowerPoint Presentation</vt:lpstr>
      <vt:lpstr>Appraisal Overview</vt:lpstr>
      <vt:lpstr>Appraisal Overview</vt:lpstr>
      <vt:lpstr>Appraisal Overview</vt:lpstr>
      <vt:lpstr>Business and Appraisal Objectives</vt:lpstr>
      <vt:lpstr>Appraisal Principles</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47</cp:revision>
  <cp:lastPrinted>2020-11-23T18:22:15Z</cp:lastPrinted>
  <dcterms:created xsi:type="dcterms:W3CDTF">2020-11-22T06:57:57Z</dcterms:created>
  <dcterms:modified xsi:type="dcterms:W3CDTF">2021-02-26T17:01:54Z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