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27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file:///C:\Users\PietervanZyl\Documents\GitHub\CMMITools\2021-04-12to04-16%20(A5)%20C53517%20SoftMARS\00_Data_Reference.xlsm!pptxCertificate!R3C2:R4C10" TargetMode="External"/><Relationship Id="rId18" Type="http://schemas.openxmlformats.org/officeDocument/2006/relationships/image" Target="../media/image10.emf"/><Relationship Id="rId3" Type="http://schemas.openxmlformats.org/officeDocument/2006/relationships/image" Target="../media/image1.jpeg"/><Relationship Id="rId7" Type="http://schemas.openxmlformats.org/officeDocument/2006/relationships/oleObject" Target="file:///C:\Users\PietervanZyl\Documents\GitHub\CMMITools\2021-04-12to04-16%20(A5)%20C53517%20SoftMARS\00_Data_Reference.xlsm!pptxCertificate!R1C1:R2C11" TargetMode="External"/><Relationship Id="rId12" Type="http://schemas.openxmlformats.org/officeDocument/2006/relationships/image" Target="../media/image7.emf"/><Relationship Id="rId17" Type="http://schemas.openxmlformats.org/officeDocument/2006/relationships/oleObject" Target="file:///C:\Users\PietervanZyl\Documents\GitHub\CMMITools\2021-04-12to04-16%20(A5)%20C53517%20SoftMARS\00_Data_Reference.xlsm!pptxCertificate!R11C7:R13C9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oleObject" Target="file:///C:\Users\PietervanZyl\Documents\GitHub\CMMITools\2021-04-12to04-16%20(A5)%20C53517%20SoftMARS\00_Data_Reference.xlsm!pptxCertificate!R6C5:R7C7" TargetMode="External"/><Relationship Id="rId5" Type="http://schemas.openxmlformats.org/officeDocument/2006/relationships/image" Target="../media/image3.png"/><Relationship Id="rId15" Type="http://schemas.openxmlformats.org/officeDocument/2006/relationships/oleObject" Target="file:///C:\Users\PietervanZyl\Documents\GitHub\CMMITools\2021-04-12to04-16%20(A5)%20C53517%20SoftMARS\00_Data_Reference.xlsm!pptxCertificate!R9C7:R9C8" TargetMode="External"/><Relationship Id="rId10" Type="http://schemas.openxmlformats.org/officeDocument/2006/relationships/image" Target="../media/image6.emf"/><Relationship Id="rId19" Type="http://schemas.openxmlformats.org/officeDocument/2006/relationships/image" Target="../media/image11.png"/><Relationship Id="rId4" Type="http://schemas.openxmlformats.org/officeDocument/2006/relationships/image" Target="../media/image2.jpg"/><Relationship Id="rId9" Type="http://schemas.openxmlformats.org/officeDocument/2006/relationships/oleObject" Target="file:///C:\Users\PietervanZyl\Documents\GitHub\CMMITools\2021-04-12to04-16%20(A5)%20C53517%20SoftMARS\00_Data_Reference.xlsm!pptxCertificate!R5C4:R5C8" TargetMode="External"/><Relationship Id="rId1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file:///C:\Users\PietervanZyl\Documents\GitHub\CMMITools\2021-04-12to04-16%20(A5)%20C53517%20SoftMARS\00_Data_Reference.xlsm!pptxCertificate!R9C7:R9C8" TargetMode="External"/><Relationship Id="rId3" Type="http://schemas.openxmlformats.org/officeDocument/2006/relationships/image" Target="../media/image1.jpeg"/><Relationship Id="rId7" Type="http://schemas.openxmlformats.org/officeDocument/2006/relationships/oleObject" Target="file:///C:\Users\PietervanZyl\Documents\GitHub\CMMITools\2021-04-12to04-16%20(A5)%20C53517%20SoftMARS\00_Data_Reference.xlsm!pptxCertificate!R1C1:R2C11" TargetMode="External"/><Relationship Id="rId12" Type="http://schemas.openxmlformats.org/officeDocument/2006/relationships/image" Target="../media/image7.emf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oleObject" Target="file:///C:\Users\PietervanZyl\Documents\GitHub\CMMITools\2021-04-12to04-16%20(A5)%20C53517%20SoftMARS\00_Data_Reference.xlsm!pptxCertificate!R6C5:R7C7" TargetMode="External"/><Relationship Id="rId5" Type="http://schemas.openxmlformats.org/officeDocument/2006/relationships/image" Target="../media/image3.png"/><Relationship Id="rId15" Type="http://schemas.openxmlformats.org/officeDocument/2006/relationships/oleObject" Target="file:///C:\Users\PietervanZyl\Documents\GitHub\CMMITools\2021-04-12to04-16%20(A5)%20C53517%20SoftMARS\00_Data_Reference.xlsm!pptxCertificate!R11C7:R13C9" TargetMode="External"/><Relationship Id="rId10" Type="http://schemas.openxmlformats.org/officeDocument/2006/relationships/image" Target="../media/image6.emf"/><Relationship Id="rId4" Type="http://schemas.openxmlformats.org/officeDocument/2006/relationships/image" Target="../media/image2.jpg"/><Relationship Id="rId9" Type="http://schemas.openxmlformats.org/officeDocument/2006/relationships/oleObject" Target="file:///C:\Users\PietervanZyl\Documents\GitHub\CMMITools\2021-04-12to04-16%20(A5)%20C53517%20SoftMARS\00_Data_Reference.xlsm!pptxCertificate!R5C4:R5C8" TargetMode="External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10511"/>
              </p:ext>
            </p:extLst>
          </p:nvPr>
        </p:nvGraphicFramePr>
        <p:xfrm>
          <a:off x="1074064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for Development Version 1.3</a:t>
                      </a:r>
                      <a:endParaRPr sz="2000" dirty="0">
                        <a:latin typeface="+mn-lt"/>
                        <a:cs typeface="Microsoft PhagsPa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6373451"/>
            <a:ext cx="3297600" cy="37199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59" y="3080149"/>
            <a:ext cx="1608779" cy="1616863"/>
          </a:xfrm>
          <a:prstGeom prst="rect">
            <a:avLst/>
          </a:prstGeom>
        </p:spPr>
      </p:pic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F482906-595D-42D5-9D80-C001DDCE1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25417"/>
              </p:ext>
            </p:extLst>
          </p:nvPr>
        </p:nvGraphicFramePr>
        <p:xfrm>
          <a:off x="901700" y="2106613"/>
          <a:ext cx="8769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8788607" imgH="488788" progId="Excel.SheetMacroEnabled.12">
                  <p:link updateAutomatic="1"/>
                </p:oleObj>
              </mc:Choice>
              <mc:Fallback>
                <p:oleObj name="Macro-Enabled Worksheet" r:id="rId7" imgW="8788607" imgH="488788" progId="Excel.SheetMacroEnabled.12">
                  <p:link updateAutomatic="1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A86EA37-6F70-4F03-A71B-23668A315B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700" y="2106613"/>
                        <a:ext cx="876935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B35B29F-A3B1-4D97-9779-D6CDCED3E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28785"/>
              </p:ext>
            </p:extLst>
          </p:nvPr>
        </p:nvGraphicFramePr>
        <p:xfrm>
          <a:off x="3232150" y="3149600"/>
          <a:ext cx="43624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9" imgW="4375020" imgH="336665" progId="Excel.SheetMacroEnabled.12">
                  <p:link updateAutomatic="1"/>
                </p:oleObj>
              </mc:Choice>
              <mc:Fallback>
                <p:oleObj name="Macro-Enabled Worksheet" r:id="rId9" imgW="4375020" imgH="336665" progId="Excel.SheetMacroEnabled.12">
                  <p:link updateAutomatic="1"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76ADD21-0C12-4385-897B-8F0C2CB6B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2150" y="3149600"/>
                        <a:ext cx="43624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35FC0F23-BAC9-4C31-A1D0-1EEB9CF28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699126"/>
              </p:ext>
            </p:extLst>
          </p:nvPr>
        </p:nvGraphicFramePr>
        <p:xfrm>
          <a:off x="4111625" y="3494088"/>
          <a:ext cx="24701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1" imgW="2476552" imgH="666681" progId="Excel.SheetMacroEnabled.12">
                  <p:link updateAutomatic="1"/>
                </p:oleObj>
              </mc:Choice>
              <mc:Fallback>
                <p:oleObj name="Macro-Enabled Worksheet" r:id="rId11" imgW="2476552" imgH="666681" progId="Excel.SheetMacroEnabled.12">
                  <p:link updateAutomatic="1"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7D08C53-D214-4F29-A81C-23F3252FE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1625" y="3494088"/>
                        <a:ext cx="24701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109DCE-F2E9-4626-92AE-60CFCFAE5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429516"/>
              </p:ext>
            </p:extLst>
          </p:nvPr>
        </p:nvGraphicFramePr>
        <p:xfrm>
          <a:off x="1530350" y="2655888"/>
          <a:ext cx="7512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3" imgW="7531256" imgH="393608" progId="Excel.SheetMacroEnabled.12">
                  <p:link updateAutomatic="1"/>
                </p:oleObj>
              </mc:Choice>
              <mc:Fallback>
                <p:oleObj name="Macro-Enabled Worksheet" r:id="rId13" imgW="7531256" imgH="39360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30350" y="2655888"/>
                        <a:ext cx="75120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322684"/>
              </p:ext>
            </p:extLst>
          </p:nvPr>
        </p:nvGraphicFramePr>
        <p:xfrm>
          <a:off x="4637647" y="4791993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5" imgW="2546220" imgH="336665" progId="Excel.SheetMacroEnabled.12">
                  <p:link updateAutomatic="1"/>
                </p:oleObj>
              </mc:Choice>
              <mc:Fallback>
                <p:oleObj name="Macro-Enabled Worksheet" r:id="rId15" imgW="2546220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37647" y="4791993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6698E30-D6C4-4567-9AA6-58063568E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62570"/>
              </p:ext>
            </p:extLst>
          </p:nvPr>
        </p:nvGraphicFramePr>
        <p:xfrm>
          <a:off x="5194608" y="5736019"/>
          <a:ext cx="37973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7" imgW="3816428" imgH="730273" progId="Excel.SheetMacroEnabled.12">
                  <p:link updateAutomatic="1"/>
                </p:oleObj>
              </mc:Choice>
              <mc:Fallback>
                <p:oleObj name="Macro-Enabled Worksheet" r:id="rId17" imgW="3816428" imgH="7302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94608" y="5736019"/>
                        <a:ext cx="37973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41966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Certificate 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27922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>
                <a:solidFill>
                  <a:srgbClr val="231F20"/>
                </a:solidFill>
                <a:cs typeface="Microsoft PhagsPa"/>
              </a:rPr>
              <a:t>a</a:t>
            </a:r>
            <a:r>
              <a:rPr sz="100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>
                <a:solidFill>
                  <a:srgbClr val="231F20"/>
                </a:solidFill>
                <a:cs typeface="Microsoft PhagsPa"/>
              </a:rPr>
              <a:t> </a:t>
            </a:r>
            <a:r>
              <a:rPr sz="100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>
                <a:solidFill>
                  <a:srgbClr val="231F20"/>
                </a:solidFill>
                <a:cs typeface="Microsoft PhagsPa"/>
              </a:rPr>
              <a:t>I</a:t>
            </a:r>
            <a:r>
              <a:rPr sz="100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6909644" y="4752714"/>
            <a:ext cx="153888" cy="4876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 algn="ctr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	</a:t>
            </a:r>
            <a:r>
              <a:rPr lang="en-GB" sz="600" dirty="0">
                <a:solidFill>
                  <a:srgbClr val="231F20"/>
                </a:solidFill>
                <a:cs typeface="Microsoft PhagsPa"/>
              </a:rPr>
              <a:t>Note: This certificate is valid for three years, Please contact us 6 months before expiry date.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43600"/>
              </p:ext>
            </p:extLst>
          </p:nvPr>
        </p:nvGraphicFramePr>
        <p:xfrm>
          <a:off x="982789" y="1492689"/>
          <a:ext cx="8607011" cy="4828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958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  <a:endParaRPr lang="en-US" sz="24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4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US" sz="24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US" sz="24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</a:pPr>
                      <a:endParaRPr lang="en-US" sz="3600" b="1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for Development Version 2.0</a:t>
                      </a:r>
                      <a:endParaRPr lang="en-US" sz="2400" dirty="0">
                        <a:latin typeface="+mn-lt"/>
                        <a:cs typeface="Microsoft PhagsPa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8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lang="en-US" sz="1600" b="0" dirty="0">
                        <a:latin typeface="+mn-lt"/>
                        <a:cs typeface="Microsoft PhagsPa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361436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6373451"/>
            <a:ext cx="3297600" cy="37199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26091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D0047-D306-4E78-BC70-D0EF2473F692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B8468E-AC0A-4A6B-B398-A1E1C97E4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551" y="2875618"/>
            <a:ext cx="1608779" cy="161686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A86EA37-6F70-4F03-A71B-23668A315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483904"/>
              </p:ext>
            </p:extLst>
          </p:nvPr>
        </p:nvGraphicFramePr>
        <p:xfrm>
          <a:off x="901700" y="2147888"/>
          <a:ext cx="8769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8788607" imgH="488788" progId="Excel.SheetMacroEnabled.12">
                  <p:link updateAutomatic="1"/>
                </p:oleObj>
              </mc:Choice>
              <mc:Fallback>
                <p:oleObj name="Macro-Enabled Worksheet" r:id="rId7" imgW="8788607" imgH="4887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700" y="2147888"/>
                        <a:ext cx="876935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76ADD21-0C12-4385-897B-8F0C2CB6B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468694"/>
              </p:ext>
            </p:extLst>
          </p:nvPr>
        </p:nvGraphicFramePr>
        <p:xfrm>
          <a:off x="3244850" y="2716213"/>
          <a:ext cx="43624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9" imgW="4375020" imgH="336665" progId="Excel.SheetMacroEnabled.12">
                  <p:link updateAutomatic="1"/>
                </p:oleObj>
              </mc:Choice>
              <mc:Fallback>
                <p:oleObj name="Macro-Enabled Worksheet" r:id="rId9" imgW="4375020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4850" y="2716213"/>
                        <a:ext cx="43624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7D08C53-D214-4F29-A81C-23F3252FE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951996"/>
              </p:ext>
            </p:extLst>
          </p:nvPr>
        </p:nvGraphicFramePr>
        <p:xfrm>
          <a:off x="4111625" y="3159125"/>
          <a:ext cx="24701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1" imgW="2476552" imgH="666681" progId="Excel.SheetMacroEnabled.12">
                  <p:link updateAutomatic="1"/>
                </p:oleObj>
              </mc:Choice>
              <mc:Fallback>
                <p:oleObj name="Macro-Enabled Worksheet" r:id="rId11" imgW="2476552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1625" y="3159125"/>
                        <a:ext cx="24701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317E8CA-8781-48AE-B91F-82C699D1F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749634"/>
              </p:ext>
            </p:extLst>
          </p:nvPr>
        </p:nvGraphicFramePr>
        <p:xfrm>
          <a:off x="4614537" y="4654312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3" imgW="2546220" imgH="336665" progId="Excel.SheetMacroEnabled.12">
                  <p:link updateAutomatic="1"/>
                </p:oleObj>
              </mc:Choice>
              <mc:Fallback>
                <p:oleObj name="Macro-Enabled Worksheet" r:id="rId13" imgW="2546220" imgH="336665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14537" y="4654312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4B25D89-8E28-4D28-A523-EED6EFAC9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078475"/>
              </p:ext>
            </p:extLst>
          </p:nvPr>
        </p:nvGraphicFramePr>
        <p:xfrm>
          <a:off x="5207000" y="5708619"/>
          <a:ext cx="37973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5" imgW="3816428" imgH="730273" progId="Excel.SheetMacroEnabled.12">
                  <p:link updateAutomatic="1"/>
                </p:oleObj>
              </mc:Choice>
              <mc:Fallback>
                <p:oleObj name="Macro-Enabled Worksheet" r:id="rId15" imgW="3816428" imgH="7302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7000" y="5708619"/>
                        <a:ext cx="37973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16F6BEF5-477B-4CA5-97B0-FBECB2A7A0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2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142</Words>
  <Application>Microsoft Office PowerPoint</Application>
  <PresentationFormat>Custom</PresentationFormat>
  <Paragraphs>24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Links</vt:lpstr>
      </vt:variant>
      <vt:variant>
        <vt:i4>11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Calibri</vt:lpstr>
      <vt:lpstr>Office Theme</vt:lpstr>
      <vt:lpstr>C:\Users\PietervanZyl\Documents\GitHub\CMMITools\2021-04-12to04-16 (A5) C53517 SoftMARS\00_Data_Reference.xlsm!pptxCertificate!R1C1:R2C11</vt:lpstr>
      <vt:lpstr>C:\Users\PietervanZyl\Documents\GitHub\CMMITools\2021-04-12to04-16 (A5) C53517 SoftMARS\00_Data_Reference.xlsm!pptxCertificate!R5C4:R5C8</vt:lpstr>
      <vt:lpstr>C:\Users\PietervanZyl\Documents\GitHub\CMMITools\2021-04-12to04-16 (A5) C53517 SoftMARS\00_Data_Reference.xlsm!pptxCertificate!R6C5:R7C7</vt:lpstr>
      <vt:lpstr>C:\Users\PietervanZyl\Documents\GitHub\CMMITools\2021-04-12to04-16 (A5) C53517 SoftMARS\00_Data_Reference.xlsm!pptxCertificate!R3C2:R4C10</vt:lpstr>
      <vt:lpstr>C:\Users\PietervanZyl\Documents\GitHub\CMMITools\2021-04-12to04-16 (A5) C53517 SoftMARS\00_Data_Reference.xlsm!pptxCertificate!R9C7:R9C8</vt:lpstr>
      <vt:lpstr>C:\Users\PietervanZyl\Documents\GitHub\CMMITools\2021-04-12to04-16 (A5) C53517 SoftMARS\00_Data_Reference.xlsm!pptxCertificate!R11C7:R13C9</vt:lpstr>
      <vt:lpstr>C:\Users\PietervanZyl\Documents\GitHub\CMMITools\2021-04-12to04-16 (A5) C53517 SoftMARS\00_Data_Reference.xlsm!pptxCertificate!R1C1:R2C11</vt:lpstr>
      <vt:lpstr>C:\Users\PietervanZyl\Documents\GitHub\CMMITools\2021-04-12to04-16 (A5) C53517 SoftMARS\00_Data_Reference.xlsm!pptxCertificate!R5C4:R5C8</vt:lpstr>
      <vt:lpstr>C:\Users\PietervanZyl\Documents\GitHub\CMMITools\2021-04-12to04-16 (A5) C53517 SoftMARS\00_Data_Reference.xlsm!pptxCertificate!R6C5:R7C7</vt:lpstr>
      <vt:lpstr>C:\Users\PietervanZyl\Documents\GitHub\CMMITools\2021-04-12to04-16 (A5) C53517 SoftMARS\00_Data_Reference.xlsm!pptxCertificate!R9C7:R9C8</vt:lpstr>
      <vt:lpstr>C:\Users\PietervanZyl\Documents\GitHub\CMMITools\2021-04-12to04-16 (A5) C53517 SoftMARS\00_Data_Reference.xlsm!pptxCertificate!R11C7:R13C9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Pieter van Zyl</cp:lastModifiedBy>
  <cp:revision>96</cp:revision>
  <cp:lastPrinted>2017-07-31T10:32:34Z</cp:lastPrinted>
  <dcterms:created xsi:type="dcterms:W3CDTF">2014-06-04T13:42:15Z</dcterms:created>
  <dcterms:modified xsi:type="dcterms:W3CDTF">2021-02-26T16:46:30Z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