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1533" r:id="rId5"/>
    <p:sldId id="1534" r:id="rId6"/>
    <p:sldId id="1535" r:id="rId7"/>
    <p:sldId id="1542" r:id="rId8"/>
    <p:sldId id="1541" r:id="rId9"/>
    <p:sldId id="1543" r:id="rId10"/>
    <p:sldId id="1539" r:id="rId11"/>
    <p:sldId id="1538" r:id="rId12"/>
    <p:sldId id="154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81786" autoAdjust="0"/>
  </p:normalViewPr>
  <p:slideViewPr>
    <p:cSldViewPr snapToGrid="0">
      <p:cViewPr varScale="1">
        <p:scale>
          <a:sx n="60" d="100"/>
          <a:sy n="60" d="100"/>
        </p:scale>
        <p:origin x="42" y="750"/>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2/13/2021</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2/13/2021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2</a:t>
            </a:fld>
            <a:endParaRPr lang="en-US" dirty="0"/>
          </a:p>
        </p:txBody>
      </p:sp>
    </p:spTree>
    <p:extLst>
      <p:ext uri="{BB962C8B-B14F-4D97-AF65-F5344CB8AC3E}">
        <p14:creationId xmlns:p14="http://schemas.microsoft.com/office/powerpoint/2010/main" val="43118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6</a:t>
            </a:fld>
            <a:endParaRPr lang="en-US" dirty="0"/>
          </a:p>
        </p:txBody>
      </p:sp>
    </p:spTree>
    <p:extLst>
      <p:ext uri="{BB962C8B-B14F-4D97-AF65-F5344CB8AC3E}">
        <p14:creationId xmlns:p14="http://schemas.microsoft.com/office/powerpoint/2010/main" val="3987662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dirty="0"/>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493000" y="6356349"/>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Copyright © Demix (Pty) Ltd, 2020, 2021</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All Rights Reserved.​</a:t>
            </a:r>
            <a:endParaRPr lang="en-US" dirty="0"/>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demix.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mailto:request@demix.org?subject=Demix%20CMMI%20software%20enhancement" TargetMode="External"/><Relationship Id="rId5" Type="http://schemas.openxmlformats.org/officeDocument/2006/relationships/hyperlink" Target="https://demix.org/tools" TargetMode="External"/><Relationship Id="rId4" Type="http://schemas.openxmlformats.org/officeDocument/2006/relationships/hyperlink" Target="mailto:request@demix.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79E5-1CD2-4CD2-AAF8-E5ECAD5462A6}"/>
              </a:ext>
            </a:extLst>
          </p:cNvPr>
          <p:cNvSpPr>
            <a:spLocks noGrp="1"/>
          </p:cNvSpPr>
          <p:nvPr>
            <p:ph type="ctrTitle"/>
          </p:nvPr>
        </p:nvSpPr>
        <p:spPr>
          <a:xfrm>
            <a:off x="1524000" y="1821006"/>
            <a:ext cx="9144000" cy="2387600"/>
          </a:xfrm>
        </p:spPr>
        <p:txBody>
          <a:bodyPr>
            <a:noAutofit/>
          </a:bodyPr>
          <a:lstStyle/>
          <a:p>
            <a:r>
              <a:rPr lang="en-ZA" sz="3600" dirty="0"/>
              <a:t>Demix BASE Tools</a:t>
            </a:r>
            <a:br>
              <a:rPr lang="en-ZA" sz="3600" dirty="0"/>
            </a:br>
            <a:r>
              <a:rPr lang="en-ZA" sz="3600" dirty="0"/>
              <a:t>- </a:t>
            </a:r>
            <a:r>
              <a:rPr lang="en-ZA" sz="2800" dirty="0"/>
              <a:t>Benchmark Appraisal Support Environment Tools – </a:t>
            </a:r>
            <a:br>
              <a:rPr lang="en-ZA" sz="2800" dirty="0"/>
            </a:br>
            <a:br>
              <a:rPr lang="en-ZA" sz="4000" dirty="0"/>
            </a:br>
            <a:r>
              <a:rPr lang="en-ZA" sz="2000" dirty="0"/>
              <a:t>Version 04</a:t>
            </a:r>
            <a:endParaRPr lang="en-ZA" sz="4000" dirty="0"/>
          </a:p>
        </p:txBody>
      </p:sp>
      <p:sp>
        <p:nvSpPr>
          <p:cNvPr id="3" name="Subtitle 2">
            <a:extLst>
              <a:ext uri="{FF2B5EF4-FFF2-40B4-BE49-F238E27FC236}">
                <a16:creationId xmlns:a16="http://schemas.microsoft.com/office/drawing/2014/main" id="{65512331-E35D-46D0-8DF1-6B67CD0EFE65}"/>
              </a:ext>
            </a:extLst>
          </p:cNvPr>
          <p:cNvSpPr>
            <a:spLocks noGrp="1"/>
          </p:cNvSpPr>
          <p:nvPr>
            <p:ph type="subTitle" idx="1"/>
          </p:nvPr>
        </p:nvSpPr>
        <p:spPr>
          <a:xfrm>
            <a:off x="1524000" y="4300681"/>
            <a:ext cx="9144000" cy="1655762"/>
          </a:xfrm>
        </p:spPr>
        <p:txBody>
          <a:bodyPr>
            <a:normAutofit/>
          </a:bodyPr>
          <a:lstStyle/>
          <a:p>
            <a:r>
              <a:rPr lang="en-ZA" sz="1800" dirty="0"/>
              <a:t>Pieter van Zyl, Jared Twigg</a:t>
            </a:r>
          </a:p>
          <a:p>
            <a:r>
              <a:rPr lang="en-ZA" sz="1800" dirty="0"/>
              <a:t>13 Feb 2021</a:t>
            </a:r>
          </a:p>
        </p:txBody>
      </p:sp>
    </p:spTree>
    <p:extLst>
      <p:ext uri="{BB962C8B-B14F-4D97-AF65-F5344CB8AC3E}">
        <p14:creationId xmlns:p14="http://schemas.microsoft.com/office/powerpoint/2010/main" val="425452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F7B6C86-5D40-4E20-9361-5DDB9BCE5B90}"/>
              </a:ext>
            </a:extLst>
          </p:cNvPr>
          <p:cNvGraphicFramePr>
            <a:graphicFrameLocks noGrp="1"/>
          </p:cNvGraphicFramePr>
          <p:nvPr>
            <p:ph idx="1"/>
            <p:extLst>
              <p:ext uri="{D42A27DB-BD31-4B8C-83A1-F6EECF244321}">
                <p14:modId xmlns:p14="http://schemas.microsoft.com/office/powerpoint/2010/main" val="796113372"/>
              </p:ext>
            </p:extLst>
          </p:nvPr>
        </p:nvGraphicFramePr>
        <p:xfrm>
          <a:off x="2601383" y="1456648"/>
          <a:ext cx="6269678" cy="4788327"/>
        </p:xfrm>
        <a:graphic>
          <a:graphicData uri="http://schemas.openxmlformats.org/drawingml/2006/table">
            <a:tbl>
              <a:tblPr/>
              <a:tblGrid>
                <a:gridCol w="6269678">
                  <a:extLst>
                    <a:ext uri="{9D8B030D-6E8A-4147-A177-3AD203B41FA5}">
                      <a16:colId xmlns:a16="http://schemas.microsoft.com/office/drawing/2014/main" val="3801649039"/>
                    </a:ext>
                  </a:extLst>
                </a:gridCol>
              </a:tblGrid>
              <a:tr h="0">
                <a:tc>
                  <a:txBody>
                    <a:bodyPr/>
                    <a:lstStyle/>
                    <a:p>
                      <a:pPr algn="ctr" fontAlgn="ctr"/>
                      <a:r>
                        <a:rPr lang="en-US" sz="1200" b="0" i="0" u="none" strike="noStrike" dirty="0">
                          <a:solidFill>
                            <a:srgbClr val="000000"/>
                          </a:solidFill>
                          <a:effectLst/>
                          <a:latin typeface="Calibri" panose="020F0502020204030204" pitchFamily="34" charset="0"/>
                        </a:rPr>
                        <a:t>Copyright (c) 2020-2021, Demix (Pty) Ltd, All rights reserved</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97374580"/>
                  </a:ext>
                </a:extLst>
              </a:tr>
              <a:tr h="172948">
                <a:tc>
                  <a:txBody>
                    <a:bodyPr/>
                    <a:lstStyle/>
                    <a:p>
                      <a:pPr algn="ctr" fontAlgn="ctr"/>
                      <a:r>
                        <a:rPr lang="en-ZA" sz="1200" b="0" i="0" u="sng" strike="noStrike" dirty="0">
                          <a:solidFill>
                            <a:srgbClr val="0563C1"/>
                          </a:solidFill>
                          <a:effectLst/>
                          <a:latin typeface="Calibri" panose="020F0502020204030204" pitchFamily="34" charset="0"/>
                          <a:hlinkClick r:id="rId3"/>
                        </a:rPr>
                        <a:t>http://www.demix.org</a:t>
                      </a: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612175157"/>
                  </a:ext>
                </a:extLst>
              </a:tr>
              <a:tr h="172948">
                <a:tc>
                  <a:txBody>
                    <a:bodyPr/>
                    <a:lstStyle/>
                    <a:p>
                      <a:pPr algn="ctr" fontAlgn="ctr"/>
                      <a:r>
                        <a:rPr lang="en-ZA" sz="1200" b="0" i="0" u="sng" strike="noStrike" dirty="0">
                          <a:solidFill>
                            <a:srgbClr val="0563C1"/>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940317522"/>
                  </a:ext>
                </a:extLst>
              </a:tr>
              <a:tr h="172948">
                <a:tc>
                  <a:txBody>
                    <a:bodyPr/>
                    <a:lstStyle/>
                    <a:p>
                      <a:pPr algn="ctr" fontAlgn="ctr"/>
                      <a:r>
                        <a:rPr lang="en-US" sz="1200" b="0" i="0" u="none" strike="noStrike" dirty="0">
                          <a:solidFill>
                            <a:srgbClr val="000000"/>
                          </a:solidFill>
                          <a:effectLst/>
                          <a:latin typeface="Calibri" panose="020F0502020204030204" pitchFamily="34" charset="0"/>
                        </a:rPr>
                        <a:t>Permission is hereby granted, free of charge, to any person obtaining a copy</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575327242"/>
                  </a:ext>
                </a:extLst>
              </a:tr>
              <a:tr h="172948">
                <a:tc>
                  <a:txBody>
                    <a:bodyPr/>
                    <a:lstStyle/>
                    <a:p>
                      <a:pPr algn="ctr" fontAlgn="ctr"/>
                      <a:r>
                        <a:rPr lang="en-US" sz="1200" b="0" i="0" u="none" strike="noStrike" dirty="0">
                          <a:solidFill>
                            <a:srgbClr val="000000"/>
                          </a:solidFill>
                          <a:effectLst/>
                          <a:latin typeface="Calibri" panose="020F0502020204030204" pitchFamily="34" charset="0"/>
                        </a:rPr>
                        <a:t>of this software and associated documentation files (the "Software"), to deal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236892029"/>
                  </a:ext>
                </a:extLst>
              </a:tr>
              <a:tr h="172948">
                <a:tc>
                  <a:txBody>
                    <a:bodyPr/>
                    <a:lstStyle/>
                    <a:p>
                      <a:pPr algn="ctr" fontAlgn="ctr"/>
                      <a:r>
                        <a:rPr lang="en-US" sz="1200" b="0" i="0" u="none" strike="noStrike" dirty="0">
                          <a:solidFill>
                            <a:srgbClr val="000000"/>
                          </a:solidFill>
                          <a:effectLst/>
                          <a:latin typeface="Calibri" panose="020F0502020204030204" pitchFamily="34" charset="0"/>
                        </a:rPr>
                        <a:t>in the Software without restriction, including without limitation the rights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554055953"/>
                  </a:ext>
                </a:extLst>
              </a:tr>
              <a:tr h="172948">
                <a:tc>
                  <a:txBody>
                    <a:bodyPr/>
                    <a:lstStyle/>
                    <a:p>
                      <a:pPr algn="ctr" fontAlgn="ctr"/>
                      <a:r>
                        <a:rPr lang="en-US" sz="1200" b="0" i="0" u="none" strike="noStrike" dirty="0">
                          <a:solidFill>
                            <a:srgbClr val="000000"/>
                          </a:solidFill>
                          <a:effectLst/>
                          <a:latin typeface="Calibri" panose="020F0502020204030204" pitchFamily="34" charset="0"/>
                        </a:rPr>
                        <a:t>to use, copy, modify, merge, publish, distribute, sublicense, and/or sell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345627507"/>
                  </a:ext>
                </a:extLst>
              </a:tr>
              <a:tr h="172948">
                <a:tc>
                  <a:txBody>
                    <a:bodyPr/>
                    <a:lstStyle/>
                    <a:p>
                      <a:pPr algn="ctr" fontAlgn="ctr"/>
                      <a:r>
                        <a:rPr lang="en-US" sz="1200" b="0" i="0" u="none" strike="noStrike" dirty="0">
                          <a:solidFill>
                            <a:srgbClr val="000000"/>
                          </a:solidFill>
                          <a:effectLst/>
                          <a:latin typeface="Calibri" panose="020F0502020204030204" pitchFamily="34" charset="0"/>
                        </a:rPr>
                        <a:t>copies of the Software, and to permit persons to whom the Software is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554522633"/>
                  </a:ext>
                </a:extLst>
              </a:tr>
              <a:tr h="172948">
                <a:tc>
                  <a:txBody>
                    <a:bodyPr/>
                    <a:lstStyle/>
                    <a:p>
                      <a:pPr algn="ctr" fontAlgn="ctr"/>
                      <a:r>
                        <a:rPr lang="en-US" sz="1200" b="0" i="0" u="none" strike="noStrike" dirty="0">
                          <a:solidFill>
                            <a:srgbClr val="000000"/>
                          </a:solidFill>
                          <a:effectLst/>
                          <a:latin typeface="Calibri" panose="020F0502020204030204" pitchFamily="34" charset="0"/>
                        </a:rPr>
                        <a:t>furnished to do so, subject to the following conditions:</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70845367"/>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92883575"/>
                  </a:ext>
                </a:extLst>
              </a:tr>
              <a:tr h="172948">
                <a:tc>
                  <a:txBody>
                    <a:bodyPr/>
                    <a:lstStyle/>
                    <a:p>
                      <a:pPr algn="ctr" fontAlgn="ctr"/>
                      <a:r>
                        <a:rPr lang="en-US" sz="1200" b="0" i="0" u="none" strike="noStrike" dirty="0">
                          <a:solidFill>
                            <a:srgbClr val="000000"/>
                          </a:solidFill>
                          <a:effectLst/>
                          <a:latin typeface="Calibri" panose="020F0502020204030204" pitchFamily="34" charset="0"/>
                        </a:rPr>
                        <a:t>The above copyright notice and this permission notice shall be included in all</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844766265"/>
                  </a:ext>
                </a:extLst>
              </a:tr>
              <a:tr h="172948">
                <a:tc>
                  <a:txBody>
                    <a:bodyPr/>
                    <a:lstStyle/>
                    <a:p>
                      <a:pPr algn="ctr" fontAlgn="ctr"/>
                      <a:r>
                        <a:rPr lang="en-US" sz="1200" b="0" i="0" u="none" strike="noStrike" dirty="0">
                          <a:solidFill>
                            <a:srgbClr val="000000"/>
                          </a:solidFill>
                          <a:effectLst/>
                          <a:latin typeface="Calibri" panose="020F0502020204030204" pitchFamily="34" charset="0"/>
                        </a:rPr>
                        <a:t>copies or substantial portions of the Software.</a:t>
                      </a:r>
                    </a:p>
                    <a:p>
                      <a:pPr algn="ctr" fontAlgn="ctr"/>
                      <a:r>
                        <a:rPr lang="en-US" sz="1200" b="0" i="0" u="none" strike="noStrike" dirty="0">
                          <a:solidFill>
                            <a:srgbClr val="000000"/>
                          </a:solidFill>
                          <a:effectLst/>
                          <a:latin typeface="Calibri" panose="020F0502020204030204" pitchFamily="34" charset="0"/>
                        </a:rPr>
                        <a:t>Email your acceptance of the license agreement to </a:t>
                      </a:r>
                      <a:r>
                        <a:rPr lang="en-US" sz="1200" b="0" i="0" u="none" strike="noStrike" dirty="0" err="1">
                          <a:solidFill>
                            <a:srgbClr val="000000"/>
                          </a:solidFill>
                          <a:effectLst/>
                          <a:latin typeface="Calibri" panose="020F0502020204030204" pitchFamily="34" charset="0"/>
                          <a:hlinkClick r:id="rId4"/>
                        </a:rPr>
                        <a:t>request@demix.org</a:t>
                      </a:r>
                      <a:r>
                        <a:rPr lang="en-US"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506129412"/>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073683760"/>
                  </a:ext>
                </a:extLst>
              </a:tr>
              <a:tr h="172948">
                <a:tc>
                  <a:txBody>
                    <a:bodyPr/>
                    <a:lstStyle/>
                    <a:p>
                      <a:pPr algn="ctr" fontAlgn="ctr"/>
                      <a:r>
                        <a:rPr lang="en-US" sz="1200" b="0" i="0" u="none" strike="noStrike" dirty="0">
                          <a:solidFill>
                            <a:srgbClr val="000000"/>
                          </a:solidFill>
                          <a:effectLst/>
                          <a:latin typeface="Calibri" panose="020F0502020204030204" pitchFamily="34" charset="0"/>
                        </a:rPr>
                        <a:t>THE SOFTWARE IS PROVIDED "AS IS", WITHOUT WARRANTY OF ANY KIND, EXPRESS OR</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281892389"/>
                  </a:ext>
                </a:extLst>
              </a:tr>
              <a:tr h="172948">
                <a:tc>
                  <a:txBody>
                    <a:bodyPr/>
                    <a:lstStyle/>
                    <a:p>
                      <a:pPr algn="ctr" fontAlgn="ctr"/>
                      <a:r>
                        <a:rPr lang="en-US" sz="1200" b="0" i="0" u="none" strike="noStrike" dirty="0">
                          <a:solidFill>
                            <a:srgbClr val="000000"/>
                          </a:solidFill>
                          <a:effectLst/>
                          <a:latin typeface="Calibri" panose="020F0502020204030204" pitchFamily="34" charset="0"/>
                        </a:rPr>
                        <a:t>IMPLIED, INCLUDING BUT NOT LIMITED TO THE WARRANTIES OF MERCHANTABILITY,</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89905533"/>
                  </a:ext>
                </a:extLst>
              </a:tr>
              <a:tr h="172948">
                <a:tc>
                  <a:txBody>
                    <a:bodyPr/>
                    <a:lstStyle/>
                    <a:p>
                      <a:pPr algn="ctr" fontAlgn="ctr"/>
                      <a:r>
                        <a:rPr lang="en-US" sz="1200" b="0" i="0" u="none" strike="noStrike" dirty="0">
                          <a:solidFill>
                            <a:srgbClr val="000000"/>
                          </a:solidFill>
                          <a:effectLst/>
                          <a:latin typeface="Calibri" panose="020F0502020204030204" pitchFamily="34" charset="0"/>
                        </a:rPr>
                        <a:t>FITNESS FOR A PARTICULAR PURPOSE AND NONINFRINGEMENT. IN NO EVENT SHALL THE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794031030"/>
                  </a:ext>
                </a:extLst>
              </a:tr>
              <a:tr h="172948">
                <a:tc>
                  <a:txBody>
                    <a:bodyPr/>
                    <a:lstStyle/>
                    <a:p>
                      <a:pPr algn="ctr" fontAlgn="ctr"/>
                      <a:r>
                        <a:rPr lang="en-US" sz="1200" b="0" i="0" u="none" strike="noStrike" dirty="0">
                          <a:solidFill>
                            <a:srgbClr val="000000"/>
                          </a:solidFill>
                          <a:effectLst/>
                          <a:latin typeface="Calibri" panose="020F0502020204030204" pitchFamily="34" charset="0"/>
                        </a:rPr>
                        <a:t>AUTHORS OR COPYRIGHT HOLDERS BE LIABLE FOR ANY CLAIM, DAMAGES OR OTHER</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72452788"/>
                  </a:ext>
                </a:extLst>
              </a:tr>
              <a:tr h="172948">
                <a:tc>
                  <a:txBody>
                    <a:bodyPr/>
                    <a:lstStyle/>
                    <a:p>
                      <a:pPr algn="ctr" fontAlgn="ctr"/>
                      <a:r>
                        <a:rPr lang="en-US" sz="1200" b="0" i="0" u="none" strike="noStrike" dirty="0">
                          <a:solidFill>
                            <a:srgbClr val="000000"/>
                          </a:solidFill>
                          <a:effectLst/>
                          <a:latin typeface="Calibri" panose="020F0502020204030204" pitchFamily="34" charset="0"/>
                        </a:rPr>
                        <a:t>LIABILITY, WHETHER IN AN ACTION OF CONTRACT, TORT OR OTHERWISE, ARISING FROM,</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173305699"/>
                  </a:ext>
                </a:extLst>
              </a:tr>
              <a:tr h="172948">
                <a:tc>
                  <a:txBody>
                    <a:bodyPr/>
                    <a:lstStyle/>
                    <a:p>
                      <a:pPr algn="ctr" fontAlgn="ctr"/>
                      <a:r>
                        <a:rPr lang="en-US" sz="1200" b="0" i="0" u="none" strike="noStrike" dirty="0">
                          <a:solidFill>
                            <a:srgbClr val="000000"/>
                          </a:solidFill>
                          <a:effectLst/>
                          <a:latin typeface="Calibri" panose="020F0502020204030204" pitchFamily="34" charset="0"/>
                        </a:rPr>
                        <a:t>OUT OF OR IN CONNECTION WITH THE SOFTWARE OR THE USE OR OTHER DEALINGS IN THE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436580708"/>
                  </a:ext>
                </a:extLst>
              </a:tr>
              <a:tr h="172948">
                <a:tc>
                  <a:txBody>
                    <a:bodyPr/>
                    <a:lstStyle/>
                    <a:p>
                      <a:pPr algn="ctr" fontAlgn="ctr"/>
                      <a:r>
                        <a:rPr lang="en-ZA" sz="1200" b="0" i="0" u="none" strike="noStrike" dirty="0">
                          <a:solidFill>
                            <a:srgbClr val="000000"/>
                          </a:solidFill>
                          <a:effectLst/>
                          <a:latin typeface="Calibri" panose="020F0502020204030204" pitchFamily="34" charset="0"/>
                        </a:rPr>
                        <a:t>SOFTWARE.</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013674594"/>
                  </a:ext>
                </a:extLst>
              </a:tr>
              <a:tr h="172948">
                <a:tc>
                  <a:txBody>
                    <a:bodyPr/>
                    <a:lstStyle/>
                    <a:p>
                      <a:pPr algn="ctr" fontAlgn="ctr"/>
                      <a:endParaRPr lang="en-ZA" sz="1200" b="0" i="0" u="sng" strike="noStrike" dirty="0">
                        <a:solidFill>
                          <a:srgbClr val="0563C1"/>
                        </a:solidFill>
                        <a:effectLst/>
                        <a:latin typeface="Calibri" panose="020F0502020204030204" pitchFamily="34" charset="0"/>
                      </a:endParaRPr>
                    </a:p>
                    <a:p>
                      <a:pPr algn="ctr" fontAlgn="ctr"/>
                      <a:r>
                        <a:rPr lang="en-ZA" sz="1200" b="0" i="0" u="none" strike="noStrike" kern="1200" dirty="0">
                          <a:solidFill>
                            <a:srgbClr val="000000"/>
                          </a:solidFill>
                          <a:effectLst/>
                          <a:latin typeface="Calibri" panose="020F0502020204030204" pitchFamily="34" charset="0"/>
                          <a:ea typeface="+mn-ea"/>
                          <a:cs typeface="+mn-cs"/>
                        </a:rPr>
                        <a:t>More information at </a:t>
                      </a:r>
                      <a:r>
                        <a:rPr lang="en-ZA" sz="1200" b="0" i="0" u="sng" strike="noStrike" dirty="0">
                          <a:solidFill>
                            <a:srgbClr val="0563C1"/>
                          </a:solidFill>
                          <a:effectLst/>
                          <a:latin typeface="Calibri" panose="020F0502020204030204" pitchFamily="34" charset="0"/>
                          <a:hlinkClick r:id="rId5"/>
                        </a:rPr>
                        <a:t>https://</a:t>
                      </a:r>
                      <a:r>
                        <a:rPr lang="en-ZA" sz="1200" b="0" i="0" u="sng" strike="noStrike" dirty="0" err="1">
                          <a:solidFill>
                            <a:srgbClr val="0563C1"/>
                          </a:solidFill>
                          <a:effectLst/>
                          <a:latin typeface="Calibri" panose="020F0502020204030204" pitchFamily="34" charset="0"/>
                          <a:hlinkClick r:id="rId5"/>
                        </a:rPr>
                        <a:t>demix.org</a:t>
                      </a:r>
                      <a:r>
                        <a:rPr lang="en-ZA" sz="1200" b="0" i="0" u="sng" strike="noStrike" dirty="0">
                          <a:solidFill>
                            <a:srgbClr val="0563C1"/>
                          </a:solidFill>
                          <a:effectLst/>
                          <a:latin typeface="Calibri" panose="020F0502020204030204" pitchFamily="34" charset="0"/>
                          <a:hlinkClick r:id="rId5"/>
                        </a:rPr>
                        <a:t>/tools</a:t>
                      </a: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182817278"/>
                  </a:ext>
                </a:extLst>
              </a:tr>
              <a:tr h="172948">
                <a:tc>
                  <a:txBody>
                    <a:bodyPr/>
                    <a:lstStyle/>
                    <a:p>
                      <a:pPr algn="ctr" fontAlgn="ctr"/>
                      <a:r>
                        <a:rPr lang="en-ZA" sz="120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33174709"/>
                  </a:ext>
                </a:extLst>
              </a:tr>
              <a:tr h="216327">
                <a:tc>
                  <a:txBody>
                    <a:bodyPr/>
                    <a:lstStyle/>
                    <a:p>
                      <a:pPr algn="ctr" fontAlgn="ctr"/>
                      <a:r>
                        <a:rPr lang="en-US" sz="1200" b="0" i="0" u="none" strike="noStrike" dirty="0">
                          <a:solidFill>
                            <a:srgbClr val="000000"/>
                          </a:solidFill>
                          <a:effectLst/>
                          <a:latin typeface="Calibri" panose="020F0502020204030204" pitchFamily="34" charset="0"/>
                        </a:rPr>
                        <a:t>Enhancement suggestions email </a:t>
                      </a:r>
                      <a:r>
                        <a:rPr lang="en-ZA" sz="1200" b="0" i="0" u="sng" strike="noStrike" dirty="0" err="1">
                          <a:solidFill>
                            <a:srgbClr val="0563C1"/>
                          </a:solidFill>
                          <a:effectLst/>
                          <a:latin typeface="Calibri" panose="020F0502020204030204" pitchFamily="34" charset="0"/>
                          <a:hlinkClick r:id="rId6"/>
                        </a:rPr>
                        <a:t>request@demix.org</a:t>
                      </a:r>
                      <a:endParaRPr lang="en-US" sz="120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045656791"/>
                  </a:ext>
                </a:extLst>
              </a:tr>
              <a:tr h="172948">
                <a:tc>
                  <a:txBody>
                    <a:bodyPr/>
                    <a:lstStyle/>
                    <a:p>
                      <a:pPr algn="ctr" fontAlgn="ctr"/>
                      <a:endParaRPr lang="en-ZA" sz="1200" b="0" i="0" u="sng" strike="noStrike" dirty="0">
                        <a:solidFill>
                          <a:srgbClr val="0563C1"/>
                        </a:solidFill>
                        <a:effectLst/>
                        <a:latin typeface="Calibri" panose="020F0502020204030204" pitchFamily="34"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870198311"/>
                  </a:ext>
                </a:extLst>
              </a:tr>
            </a:tbl>
          </a:graphicData>
        </a:graphic>
      </p:graphicFrame>
      <p:sp>
        <p:nvSpPr>
          <p:cNvPr id="5" name="Rectangle 4">
            <a:extLst>
              <a:ext uri="{FF2B5EF4-FFF2-40B4-BE49-F238E27FC236}">
                <a16:creationId xmlns:a16="http://schemas.microsoft.com/office/drawing/2014/main" id="{BF2410EB-3CAD-4940-A995-BA7A4D3C8448}"/>
              </a:ext>
            </a:extLst>
          </p:cNvPr>
          <p:cNvSpPr/>
          <p:nvPr/>
        </p:nvSpPr>
        <p:spPr>
          <a:xfrm>
            <a:off x="8663709" y="6347082"/>
            <a:ext cx="2678546" cy="413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43595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1975905842"/>
              </p:ext>
            </p:extLst>
          </p:nvPr>
        </p:nvGraphicFramePr>
        <p:xfrm>
          <a:off x="1055688" y="2060575"/>
          <a:ext cx="9917112" cy="4058920"/>
        </p:xfrm>
        <a:graphic>
          <a:graphicData uri="http://schemas.openxmlformats.org/drawingml/2006/table">
            <a:tbl>
              <a:tblPr firstRow="1" bandRow="1">
                <a:tableStyleId>{5C22544A-7EE6-4342-B048-85BDC9FD1C3A}</a:tableStyleId>
              </a:tblPr>
              <a:tblGrid>
                <a:gridCol w="4366057">
                  <a:extLst>
                    <a:ext uri="{9D8B030D-6E8A-4147-A177-3AD203B41FA5}">
                      <a16:colId xmlns:a16="http://schemas.microsoft.com/office/drawing/2014/main" val="2701033506"/>
                    </a:ext>
                  </a:extLst>
                </a:gridCol>
                <a:gridCol w="5551055">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a:t>00_Data_Reference.xlsm</a:t>
                      </a:r>
                    </a:p>
                  </a:txBody>
                  <a:tcPr/>
                </a:tc>
                <a:tc>
                  <a:txBody>
                    <a:bodyPr/>
                    <a:lstStyle/>
                    <a:p>
                      <a:r>
                        <a:rPr lang="en-ZA" sz="1600" dirty="0"/>
                        <a:t>Copy of 01_rrVaa_CompanyName_CAS_Plan.xlsm and provides source data for the presentations: Technology Test, Opening Briefing, Preliminary Findings and Final Findings</a:t>
                      </a:r>
                    </a:p>
                  </a:txBody>
                  <a:tcPr/>
                </a:tc>
                <a:extLst>
                  <a:ext uri="{0D108BD9-81ED-4DB2-BD59-A6C34878D82A}">
                    <a16:rowId xmlns:a16="http://schemas.microsoft.com/office/drawing/2014/main" val="3154345855"/>
                  </a:ext>
                </a:extLst>
              </a:tr>
              <a:tr h="370840">
                <a:tc>
                  <a:txBody>
                    <a:bodyPr/>
                    <a:lstStyle/>
                    <a:p>
                      <a:r>
                        <a:rPr lang="en-ZA" sz="1600" dirty="0" err="1"/>
                        <a:t>10_rrVaa_CompanyName_CAS_Plan.xlsm</a:t>
                      </a:r>
                      <a:endParaRPr lang="en-ZA" sz="1600" dirty="0"/>
                    </a:p>
                  </a:txBody>
                  <a:tcPr/>
                </a:tc>
                <a:tc>
                  <a:txBody>
                    <a:bodyPr/>
                    <a:lstStyle/>
                    <a:p>
                      <a:r>
                        <a:rPr lang="en-ZA" sz="1600" dirty="0"/>
                        <a:t>Main planning workbook. rr is the latest release, Vaa is the latest document version number. Update Vaa when content changes. Demix will update rr when a new release is made of the workbook. The workbook is built on the principle of primary/single source. It is </a:t>
                      </a:r>
                    </a:p>
                    <a:p>
                      <a:pPr marL="285750" indent="-285750">
                        <a:buFontTx/>
                        <a:buChar char="-"/>
                      </a:pPr>
                      <a:r>
                        <a:rPr lang="en-ZA" sz="1600" dirty="0"/>
                        <a:t>copied over </a:t>
                      </a:r>
                      <a:r>
                        <a:rPr lang="en-ZA" sz="1600" dirty="0" err="1"/>
                        <a:t>00_Data_Reference</a:t>
                      </a:r>
                      <a:r>
                        <a:rPr lang="en-ZA" sz="1600" dirty="0"/>
                        <a:t> (see above)</a:t>
                      </a:r>
                    </a:p>
                    <a:p>
                      <a:pPr marL="285750" indent="-285750">
                        <a:buFontTx/>
                        <a:buChar char="-"/>
                      </a:pPr>
                      <a:r>
                        <a:rPr lang="en-ZA" sz="1600" dirty="0"/>
                        <a:t>is the primary source of information for CAS</a:t>
                      </a:r>
                    </a:p>
                    <a:p>
                      <a:pPr marL="285750" indent="-285750">
                        <a:buFontTx/>
                        <a:buChar char="-"/>
                      </a:pPr>
                      <a:r>
                        <a:rPr lang="en-ZA" sz="1600" dirty="0"/>
                        <a:t>provides data for the BASE software</a:t>
                      </a:r>
                    </a:p>
                  </a:txBody>
                  <a:tcPr/>
                </a:tc>
                <a:extLst>
                  <a:ext uri="{0D108BD9-81ED-4DB2-BD59-A6C34878D82A}">
                    <a16:rowId xmlns:a16="http://schemas.microsoft.com/office/drawing/2014/main" val="906902839"/>
                  </a:ext>
                </a:extLst>
              </a:tr>
              <a:tr h="370840">
                <a:tc>
                  <a:txBody>
                    <a:bodyPr/>
                    <a:lstStyle/>
                    <a:p>
                      <a:r>
                        <a:rPr lang="en-ZA" sz="1600" dirty="0" err="1"/>
                        <a:t>11_03v02_CompanyName_TechnologyTest</a:t>
                      </a:r>
                      <a:endParaRPr lang="en-ZA" sz="1600" dirty="0"/>
                    </a:p>
                  </a:txBody>
                  <a:tcPr/>
                </a:tc>
                <a:tc>
                  <a:txBody>
                    <a:bodyPr/>
                    <a:lstStyle/>
                    <a:p>
                      <a:r>
                        <a:rPr lang="en-ZA" sz="1600" dirty="0"/>
                        <a:t>Presentation (can be a participants briefing) but is used the week before phase 2 starts to test the technology. Plan data is linked to </a:t>
                      </a:r>
                      <a:r>
                        <a:rPr lang="en-ZA" sz="1600" dirty="0" err="1"/>
                        <a:t>00_Data_Reference</a:t>
                      </a:r>
                      <a:endParaRPr lang="en-ZA" sz="1600" dirty="0"/>
                    </a:p>
                  </a:txBody>
                  <a:tcPr/>
                </a:tc>
                <a:extLst>
                  <a:ext uri="{0D108BD9-81ED-4DB2-BD59-A6C34878D82A}">
                    <a16:rowId xmlns:a16="http://schemas.microsoft.com/office/drawing/2014/main" val="1964572547"/>
                  </a:ext>
                </a:extLst>
              </a:tr>
            </a:tbl>
          </a:graphicData>
        </a:graphic>
      </p:graphicFrame>
    </p:spTree>
    <p:extLst>
      <p:ext uri="{BB962C8B-B14F-4D97-AF65-F5344CB8AC3E}">
        <p14:creationId xmlns:p14="http://schemas.microsoft.com/office/powerpoint/2010/main" val="642281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3622893849"/>
              </p:ext>
            </p:extLst>
          </p:nvPr>
        </p:nvGraphicFramePr>
        <p:xfrm>
          <a:off x="1055688" y="2060575"/>
          <a:ext cx="9917112" cy="2108200"/>
        </p:xfrm>
        <a:graphic>
          <a:graphicData uri="http://schemas.openxmlformats.org/drawingml/2006/table">
            <a:tbl>
              <a:tblPr firstRow="1" bandRow="1">
                <a:tableStyleId>{5C22544A-7EE6-4342-B048-85BDC9FD1C3A}</a:tableStyleId>
              </a:tblPr>
              <a:tblGrid>
                <a:gridCol w="4513839">
                  <a:extLst>
                    <a:ext uri="{9D8B030D-6E8A-4147-A177-3AD203B41FA5}">
                      <a16:colId xmlns:a16="http://schemas.microsoft.com/office/drawing/2014/main" val="2701033506"/>
                    </a:ext>
                  </a:extLst>
                </a:gridCol>
                <a:gridCol w="5403273">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err="1"/>
                        <a:t>20_rrVaa_CompanyName_OpeningBriefing.pptx</a:t>
                      </a:r>
                      <a:endParaRPr lang="en-ZA" sz="1600" dirty="0"/>
                    </a:p>
                  </a:txBody>
                  <a:tcPr/>
                </a:tc>
                <a:tc>
                  <a:txBody>
                    <a:bodyPr/>
                    <a:lstStyle/>
                    <a:p>
                      <a:r>
                        <a:rPr lang="en-ZA" sz="1600" dirty="0"/>
                        <a:t>Opening briefing presentation. Plan data is linked to </a:t>
                      </a:r>
                      <a:r>
                        <a:rPr lang="en-ZA" sz="1600" dirty="0" err="1"/>
                        <a:t>00_Data_Reference</a:t>
                      </a:r>
                      <a:endParaRPr lang="en-ZA" sz="1600" dirty="0"/>
                    </a:p>
                  </a:txBody>
                  <a:tcPr/>
                </a:tc>
                <a:extLst>
                  <a:ext uri="{0D108BD9-81ED-4DB2-BD59-A6C34878D82A}">
                    <a16:rowId xmlns:a16="http://schemas.microsoft.com/office/drawing/2014/main" val="906902839"/>
                  </a:ext>
                </a:extLst>
              </a:tr>
              <a:tr h="370840">
                <a:tc>
                  <a:txBody>
                    <a:bodyPr/>
                    <a:lstStyle/>
                    <a:p>
                      <a:r>
                        <a:rPr lang="en-ZA" sz="1600" dirty="0" err="1"/>
                        <a:t>21_rrVaa_CompanyName_PreliminaryFindings.pptx</a:t>
                      </a:r>
                      <a:endParaRPr lang="en-ZA" sz="1600" dirty="0"/>
                    </a:p>
                  </a:txBody>
                  <a:tcPr/>
                </a:tc>
                <a:tc>
                  <a:txBody>
                    <a:bodyPr/>
                    <a:lstStyle/>
                    <a:p>
                      <a:r>
                        <a:rPr lang="en-ZA" sz="1600" dirty="0"/>
                        <a:t>Preliminay findings presentation. Plan data is linked to </a:t>
                      </a:r>
                      <a:r>
                        <a:rPr lang="en-ZA" sz="1600" dirty="0" err="1"/>
                        <a:t>00_Data_Reference</a:t>
                      </a:r>
                      <a:endParaRPr lang="en-ZA" sz="1600" dirty="0"/>
                    </a:p>
                  </a:txBody>
                  <a:tcPr/>
                </a:tc>
                <a:extLst>
                  <a:ext uri="{0D108BD9-81ED-4DB2-BD59-A6C34878D82A}">
                    <a16:rowId xmlns:a16="http://schemas.microsoft.com/office/drawing/2014/main" val="1964572547"/>
                  </a:ext>
                </a:extLst>
              </a:tr>
              <a:tr h="370840">
                <a:tc>
                  <a:txBody>
                    <a:bodyPr/>
                    <a:lstStyle/>
                    <a:p>
                      <a:r>
                        <a:rPr lang="en-ZA" sz="1600" dirty="0" err="1"/>
                        <a:t>30_rrVaa_CompanyName_FinalFindings.pptx</a:t>
                      </a:r>
                      <a:endParaRPr lang="en-ZA" sz="1600" dirty="0"/>
                    </a:p>
                  </a:txBody>
                  <a:tcPr/>
                </a:tc>
                <a:tc>
                  <a:txBody>
                    <a:bodyPr/>
                    <a:lstStyle/>
                    <a:p>
                      <a:r>
                        <a:rPr lang="en-ZA" sz="1600" dirty="0"/>
                        <a:t>Final findings presentation. Plan data is linked to </a:t>
                      </a:r>
                      <a:r>
                        <a:rPr lang="en-ZA" sz="1600" dirty="0" err="1"/>
                        <a:t>00_Data_Reference</a:t>
                      </a:r>
                      <a:endParaRPr lang="en-ZA" sz="1600" dirty="0"/>
                    </a:p>
                  </a:txBody>
                  <a:tcPr/>
                </a:tc>
                <a:extLst>
                  <a:ext uri="{0D108BD9-81ED-4DB2-BD59-A6C34878D82A}">
                    <a16:rowId xmlns:a16="http://schemas.microsoft.com/office/drawing/2014/main" val="2798005117"/>
                  </a:ext>
                </a:extLst>
              </a:tr>
            </a:tbl>
          </a:graphicData>
        </a:graphic>
      </p:graphicFrame>
    </p:spTree>
    <p:extLst>
      <p:ext uri="{BB962C8B-B14F-4D97-AF65-F5344CB8AC3E}">
        <p14:creationId xmlns:p14="http://schemas.microsoft.com/office/powerpoint/2010/main" val="416225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923D-248F-45F7-90E6-665FC4B09487}"/>
              </a:ext>
            </a:extLst>
          </p:cNvPr>
          <p:cNvSpPr>
            <a:spLocks noGrp="1"/>
          </p:cNvSpPr>
          <p:nvPr>
            <p:ph type="title"/>
          </p:nvPr>
        </p:nvSpPr>
        <p:spPr/>
        <p:txBody>
          <a:bodyPr/>
          <a:lstStyle/>
          <a:p>
            <a:r>
              <a:rPr lang="en-ZA" dirty="0"/>
              <a:t>List of tools</a:t>
            </a:r>
          </a:p>
        </p:txBody>
      </p:sp>
      <p:graphicFrame>
        <p:nvGraphicFramePr>
          <p:cNvPr id="4" name="Table 4">
            <a:extLst>
              <a:ext uri="{FF2B5EF4-FFF2-40B4-BE49-F238E27FC236}">
                <a16:creationId xmlns:a16="http://schemas.microsoft.com/office/drawing/2014/main" id="{CB1DF026-80AE-4D0F-A007-719300916D2A}"/>
              </a:ext>
            </a:extLst>
          </p:cNvPr>
          <p:cNvGraphicFramePr>
            <a:graphicFrameLocks noGrp="1"/>
          </p:cNvGraphicFramePr>
          <p:nvPr>
            <p:extLst>
              <p:ext uri="{D42A27DB-BD31-4B8C-83A1-F6EECF244321}">
                <p14:modId xmlns:p14="http://schemas.microsoft.com/office/powerpoint/2010/main" val="1008778018"/>
              </p:ext>
            </p:extLst>
          </p:nvPr>
        </p:nvGraphicFramePr>
        <p:xfrm>
          <a:off x="1055688" y="1765011"/>
          <a:ext cx="9910618" cy="3723640"/>
        </p:xfrm>
        <a:graphic>
          <a:graphicData uri="http://schemas.openxmlformats.org/drawingml/2006/table">
            <a:tbl>
              <a:tblPr firstRow="1" bandRow="1">
                <a:tableStyleId>{5C22544A-7EE6-4342-B048-85BDC9FD1C3A}</a:tableStyleId>
              </a:tblPr>
              <a:tblGrid>
                <a:gridCol w="4543007">
                  <a:extLst>
                    <a:ext uri="{9D8B030D-6E8A-4147-A177-3AD203B41FA5}">
                      <a16:colId xmlns:a16="http://schemas.microsoft.com/office/drawing/2014/main" val="2701033506"/>
                    </a:ext>
                  </a:extLst>
                </a:gridCol>
                <a:gridCol w="5367611">
                  <a:extLst>
                    <a:ext uri="{9D8B030D-6E8A-4147-A177-3AD203B41FA5}">
                      <a16:colId xmlns:a16="http://schemas.microsoft.com/office/drawing/2014/main" val="3921710383"/>
                    </a:ext>
                  </a:extLst>
                </a:gridCol>
              </a:tblGrid>
              <a:tr h="370840">
                <a:tc>
                  <a:txBody>
                    <a:bodyPr/>
                    <a:lstStyle/>
                    <a:p>
                      <a:r>
                        <a:rPr lang="en-ZA" sz="1600" dirty="0"/>
                        <a:t> Software tool and documentation</a:t>
                      </a:r>
                    </a:p>
                  </a:txBody>
                  <a:tcPr/>
                </a:tc>
                <a:tc>
                  <a:txBody>
                    <a:bodyPr/>
                    <a:lstStyle/>
                    <a:p>
                      <a:r>
                        <a:rPr lang="en-ZA" sz="1600" dirty="0"/>
                        <a:t>Short description</a:t>
                      </a:r>
                    </a:p>
                  </a:txBody>
                  <a:tcPr/>
                </a:tc>
                <a:extLst>
                  <a:ext uri="{0D108BD9-81ED-4DB2-BD59-A6C34878D82A}">
                    <a16:rowId xmlns:a16="http://schemas.microsoft.com/office/drawing/2014/main" val="1818879091"/>
                  </a:ext>
                </a:extLst>
              </a:tr>
              <a:tr h="370840">
                <a:tc>
                  <a:txBody>
                    <a:bodyPr/>
                    <a:lstStyle/>
                    <a:p>
                      <a:r>
                        <a:rPr lang="en-ZA" sz="1600" dirty="0" err="1"/>
                        <a:t>BASEfiles</a:t>
                      </a:r>
                      <a:r>
                        <a:rPr lang="en-ZA" sz="1600" dirty="0"/>
                        <a:t>\</a:t>
                      </a:r>
                      <a:r>
                        <a:rPr lang="en-ZA" sz="1600" dirty="0" err="1"/>
                        <a:t>50_rrVaa_50_09v01_BASE_OEdbATL_template.xlsx</a:t>
                      </a:r>
                      <a:endParaRPr lang="en-ZA" sz="1600" dirty="0">
                        <a:highlight>
                          <a:srgbClr val="FF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600" dirty="0"/>
                        <a:t>A template used to create the BASE </a:t>
                      </a:r>
                      <a:r>
                        <a:rPr lang="en-ZA" sz="1600" dirty="0" err="1"/>
                        <a:t>OEdb</a:t>
                      </a:r>
                      <a:r>
                        <a:rPr lang="en-ZA" sz="1600" dirty="0"/>
                        <a:t> for the ATL. A 3 in 1. It is a compact OE database that is 1) generated from the random generated sample list of projects/support functions in the 01_rrVaa_CompanyName_CAS_Plan.xlsm  , 2) contains the scripted questions 3) can be used for OE collection by linking the documents to the projects/support functions 4) used by ATMs to testing document sufficiency, 5) used by ATMs to collect affirmations 6) used by ATMs to document strength, weaknesses and notes 7) used by the appraisal team to perform characterisation</a:t>
                      </a:r>
                    </a:p>
                  </a:txBody>
                  <a:tcPr/>
                </a:tc>
                <a:extLst>
                  <a:ext uri="{0D108BD9-81ED-4DB2-BD59-A6C34878D82A}">
                    <a16:rowId xmlns:a16="http://schemas.microsoft.com/office/drawing/2014/main" val="764554125"/>
                  </a:ext>
                </a:extLst>
              </a:tr>
              <a:tr h="370840">
                <a:tc>
                  <a:txBody>
                    <a:bodyPr/>
                    <a:lstStyle/>
                    <a:p>
                      <a:r>
                        <a:rPr lang="en-ZA" sz="1600" dirty="0" err="1"/>
                        <a:t>BASEfiles</a:t>
                      </a:r>
                      <a:r>
                        <a:rPr lang="en-ZA" sz="1600" dirty="0"/>
                        <a:t>\</a:t>
                      </a:r>
                      <a:r>
                        <a:rPr lang="en-ZA" sz="1600" dirty="0" err="1"/>
                        <a:t>60_05v01_BASE_QuestionsAndModel.xlsx</a:t>
                      </a:r>
                      <a:endParaRPr lang="en-ZA" sz="1600" dirty="0"/>
                    </a:p>
                  </a:txBody>
                  <a:tcPr/>
                </a:tc>
                <a:tc>
                  <a:txBody>
                    <a:bodyPr/>
                    <a:lstStyle/>
                    <a:p>
                      <a:r>
                        <a:rPr lang="en-ZA" sz="1600" dirty="0"/>
                        <a:t>A template that contains scripted questions. This can be updated and is injected into the BASE </a:t>
                      </a:r>
                      <a:r>
                        <a:rPr lang="en-ZA" sz="1600" dirty="0" err="1"/>
                        <a:t>OEdb</a:t>
                      </a:r>
                      <a:r>
                        <a:rPr lang="en-ZA" sz="1600" dirty="0"/>
                        <a:t> when it is generated.</a:t>
                      </a:r>
                    </a:p>
                  </a:txBody>
                  <a:tcPr/>
                </a:tc>
                <a:extLst>
                  <a:ext uri="{0D108BD9-81ED-4DB2-BD59-A6C34878D82A}">
                    <a16:rowId xmlns:a16="http://schemas.microsoft.com/office/drawing/2014/main" val="1964572547"/>
                  </a:ext>
                </a:extLst>
              </a:tr>
            </a:tbl>
          </a:graphicData>
        </a:graphic>
      </p:graphicFrame>
    </p:spTree>
    <p:extLst>
      <p:ext uri="{BB962C8B-B14F-4D97-AF65-F5344CB8AC3E}">
        <p14:creationId xmlns:p14="http://schemas.microsoft.com/office/powerpoint/2010/main" val="3747804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77DA-4E72-4200-AA9C-C9542C124654}"/>
              </a:ext>
            </a:extLst>
          </p:cNvPr>
          <p:cNvSpPr>
            <a:spLocks noGrp="1"/>
          </p:cNvSpPr>
          <p:nvPr>
            <p:ph type="title"/>
          </p:nvPr>
        </p:nvSpPr>
        <p:spPr/>
        <p:txBody>
          <a:bodyPr/>
          <a:lstStyle/>
          <a:p>
            <a:r>
              <a:rPr lang="en-ZA" dirty="0"/>
              <a:t>BASE plan, CAS, presentation workflow</a:t>
            </a:r>
          </a:p>
        </p:txBody>
      </p:sp>
      <p:sp>
        <p:nvSpPr>
          <p:cNvPr id="11" name="TextBox 10">
            <a:extLst>
              <a:ext uri="{FF2B5EF4-FFF2-40B4-BE49-F238E27FC236}">
                <a16:creationId xmlns:a16="http://schemas.microsoft.com/office/drawing/2014/main" id="{0A5F922C-8166-4FA7-B6C4-3ADA3DE838D1}"/>
              </a:ext>
            </a:extLst>
          </p:cNvPr>
          <p:cNvSpPr txBox="1"/>
          <p:nvPr/>
        </p:nvSpPr>
        <p:spPr>
          <a:xfrm>
            <a:off x="2579239" y="4062859"/>
            <a:ext cx="6097712" cy="2031325"/>
          </a:xfrm>
          <a:prstGeom prst="rect">
            <a:avLst/>
          </a:prstGeom>
          <a:noFill/>
        </p:spPr>
        <p:txBody>
          <a:bodyPr wrap="square">
            <a:spAutoFit/>
          </a:bodyPr>
          <a:lstStyle/>
          <a:p>
            <a:r>
              <a:rPr lang="en-ZA" sz="1800" b="0" i="0" u="none" strike="noStrike" kern="1200" dirty="0" err="1">
                <a:solidFill>
                  <a:srgbClr val="000000"/>
                </a:solidFill>
                <a:effectLst/>
                <a:latin typeface="Calibri" panose="020F0502020204030204" pitchFamily="34" charset="0"/>
              </a:rPr>
              <a:t>11_03v02_CompanyName_TechnologyTest</a:t>
            </a:r>
            <a:endParaRPr lang="en-ZA" dirty="0"/>
          </a:p>
          <a:p>
            <a:r>
              <a:rPr lang="en-ZA" dirty="0" err="1"/>
              <a:t>20_rrVaa_CompanyName_OpeningBriefing.pptx</a:t>
            </a:r>
            <a:endParaRPr lang="en-ZA" dirty="0"/>
          </a:p>
          <a:p>
            <a:r>
              <a:rPr lang="en-ZA" dirty="0" err="1"/>
              <a:t>21_rrVaa_CompanyName_PreliminaryFindings.pptx</a:t>
            </a:r>
            <a:endParaRPr lang="en-ZA" dirty="0"/>
          </a:p>
          <a:p>
            <a:r>
              <a:rPr lang="en-ZA" dirty="0" err="1"/>
              <a:t>30_rrVaa_CompanyName_FinalFindings.pptx</a:t>
            </a:r>
            <a:endParaRPr lang="en-ZA" dirty="0"/>
          </a:p>
          <a:p>
            <a:endParaRPr lang="en-ZA" sz="1800" dirty="0"/>
          </a:p>
          <a:p>
            <a:endParaRPr lang="en-ZA" sz="1800" dirty="0"/>
          </a:p>
          <a:p>
            <a:endParaRPr lang="en-ZA" dirty="0"/>
          </a:p>
        </p:txBody>
      </p:sp>
      <p:sp>
        <p:nvSpPr>
          <p:cNvPr id="13" name="TextBox 12">
            <a:extLst>
              <a:ext uri="{FF2B5EF4-FFF2-40B4-BE49-F238E27FC236}">
                <a16:creationId xmlns:a16="http://schemas.microsoft.com/office/drawing/2014/main" id="{D3E743C6-19D1-4849-BE45-31A719DC6F14}"/>
              </a:ext>
            </a:extLst>
          </p:cNvPr>
          <p:cNvSpPr txBox="1"/>
          <p:nvPr/>
        </p:nvSpPr>
        <p:spPr>
          <a:xfrm>
            <a:off x="2579239" y="2357631"/>
            <a:ext cx="6097712" cy="369332"/>
          </a:xfrm>
          <a:prstGeom prst="rect">
            <a:avLst/>
          </a:prstGeom>
          <a:noFill/>
        </p:spPr>
        <p:txBody>
          <a:bodyPr wrap="square">
            <a:spAutoFit/>
          </a:bodyPr>
          <a:lstStyle/>
          <a:p>
            <a:r>
              <a:rPr lang="en-ZA" sz="1800" b="0" i="0" u="none" strike="noStrike" kern="1200" dirty="0" err="1">
                <a:solidFill>
                  <a:srgbClr val="000000"/>
                </a:solidFill>
                <a:effectLst/>
                <a:latin typeface="Calibri" panose="020F0502020204030204" pitchFamily="34" charset="0"/>
              </a:rPr>
              <a:t>10_rrVaa_CompanyName_CAS_Plan.xlsm</a:t>
            </a:r>
            <a:endParaRPr lang="en-ZA" sz="1800" dirty="0"/>
          </a:p>
        </p:txBody>
      </p:sp>
      <p:sp>
        <p:nvSpPr>
          <p:cNvPr id="15" name="TextBox 14">
            <a:extLst>
              <a:ext uri="{FF2B5EF4-FFF2-40B4-BE49-F238E27FC236}">
                <a16:creationId xmlns:a16="http://schemas.microsoft.com/office/drawing/2014/main" id="{D08DE6FF-8F52-46F9-B6E1-D5738105C740}"/>
              </a:ext>
            </a:extLst>
          </p:cNvPr>
          <p:cNvSpPr txBox="1"/>
          <p:nvPr/>
        </p:nvSpPr>
        <p:spPr>
          <a:xfrm>
            <a:off x="2812120" y="3198544"/>
            <a:ext cx="609771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800" dirty="0" err="1"/>
              <a:t>00_Data_Reference.xlsm</a:t>
            </a:r>
            <a:endParaRPr lang="en-ZA" sz="1800" dirty="0"/>
          </a:p>
        </p:txBody>
      </p:sp>
      <p:sp>
        <p:nvSpPr>
          <p:cNvPr id="16" name="Arrow: Down 15">
            <a:extLst>
              <a:ext uri="{FF2B5EF4-FFF2-40B4-BE49-F238E27FC236}">
                <a16:creationId xmlns:a16="http://schemas.microsoft.com/office/drawing/2014/main" id="{E629551F-0355-4BBE-8331-E2DEBE615494}"/>
              </a:ext>
            </a:extLst>
          </p:cNvPr>
          <p:cNvSpPr/>
          <p:nvPr/>
        </p:nvSpPr>
        <p:spPr>
          <a:xfrm>
            <a:off x="3399458" y="2829212"/>
            <a:ext cx="66782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Speech Bubble: Rectangle 19">
            <a:extLst>
              <a:ext uri="{FF2B5EF4-FFF2-40B4-BE49-F238E27FC236}">
                <a16:creationId xmlns:a16="http://schemas.microsoft.com/office/drawing/2014/main" id="{F96B91E6-1186-4614-AB21-C00E36C6D9C5}"/>
              </a:ext>
            </a:extLst>
          </p:cNvPr>
          <p:cNvSpPr/>
          <p:nvPr/>
        </p:nvSpPr>
        <p:spPr>
          <a:xfrm>
            <a:off x="309505" y="2132597"/>
            <a:ext cx="1702375" cy="583864"/>
          </a:xfrm>
          <a:prstGeom prst="wedgeRectCallout">
            <a:avLst>
              <a:gd name="adj1" fmla="val 82363"/>
              <a:gd name="adj2" fmla="val 278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Do all planning here in the BASE plan</a:t>
            </a:r>
          </a:p>
        </p:txBody>
      </p:sp>
      <p:sp>
        <p:nvSpPr>
          <p:cNvPr id="21" name="Speech Bubble: Rectangle 20">
            <a:extLst>
              <a:ext uri="{FF2B5EF4-FFF2-40B4-BE49-F238E27FC236}">
                <a16:creationId xmlns:a16="http://schemas.microsoft.com/office/drawing/2014/main" id="{51B3C571-10DA-4E78-9126-4A6DBE5B0111}"/>
              </a:ext>
            </a:extLst>
          </p:cNvPr>
          <p:cNvSpPr/>
          <p:nvPr/>
        </p:nvSpPr>
        <p:spPr>
          <a:xfrm>
            <a:off x="314214" y="3349983"/>
            <a:ext cx="1702375" cy="704258"/>
          </a:xfrm>
          <a:prstGeom prst="wedgeRectCallout">
            <a:avLst>
              <a:gd name="adj1" fmla="val 91416"/>
              <a:gd name="adj2" fmla="val -393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Save to here when needing to update presentations</a:t>
            </a:r>
          </a:p>
        </p:txBody>
      </p:sp>
      <p:sp>
        <p:nvSpPr>
          <p:cNvPr id="22" name="Speech Bubble: Rectangle 21">
            <a:extLst>
              <a:ext uri="{FF2B5EF4-FFF2-40B4-BE49-F238E27FC236}">
                <a16:creationId xmlns:a16="http://schemas.microsoft.com/office/drawing/2014/main" id="{0C31D518-0A3D-4E93-9EDF-911EB3C84415}"/>
              </a:ext>
            </a:extLst>
          </p:cNvPr>
          <p:cNvSpPr/>
          <p:nvPr/>
        </p:nvSpPr>
        <p:spPr>
          <a:xfrm>
            <a:off x="209760" y="4687763"/>
            <a:ext cx="1802120" cy="1217060"/>
          </a:xfrm>
          <a:prstGeom prst="wedgeRectCallout">
            <a:avLst>
              <a:gd name="adj1" fmla="val 78742"/>
              <a:gd name="adj2" fmla="val -553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Open presentations with </a:t>
            </a:r>
            <a:r>
              <a:rPr lang="en-US" sz="1400" dirty="0" err="1"/>
              <a:t>00_Data_Reference</a:t>
            </a:r>
            <a:r>
              <a:rPr lang="en-US" sz="1400" dirty="0"/>
              <a:t> open and update links</a:t>
            </a:r>
          </a:p>
        </p:txBody>
      </p:sp>
      <p:sp>
        <p:nvSpPr>
          <p:cNvPr id="23" name="Arrow: Down 22">
            <a:extLst>
              <a:ext uri="{FF2B5EF4-FFF2-40B4-BE49-F238E27FC236}">
                <a16:creationId xmlns:a16="http://schemas.microsoft.com/office/drawing/2014/main" id="{EB6DA40C-145A-41CA-8888-15FD9242EAE8}"/>
              </a:ext>
            </a:extLst>
          </p:cNvPr>
          <p:cNvSpPr/>
          <p:nvPr/>
        </p:nvSpPr>
        <p:spPr>
          <a:xfrm>
            <a:off x="3399458" y="3567063"/>
            <a:ext cx="66782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Rectangle: Rounded Corners 23">
            <a:extLst>
              <a:ext uri="{FF2B5EF4-FFF2-40B4-BE49-F238E27FC236}">
                <a16:creationId xmlns:a16="http://schemas.microsoft.com/office/drawing/2014/main" id="{757D55C3-F6AB-483E-A8CF-ACE9C349783B}"/>
              </a:ext>
            </a:extLst>
          </p:cNvPr>
          <p:cNvSpPr/>
          <p:nvPr/>
        </p:nvSpPr>
        <p:spPr>
          <a:xfrm>
            <a:off x="8677792" y="2315136"/>
            <a:ext cx="1217078" cy="620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400" dirty="0"/>
              <a:t>CAS</a:t>
            </a:r>
          </a:p>
        </p:txBody>
      </p:sp>
      <p:sp>
        <p:nvSpPr>
          <p:cNvPr id="25" name="Speech Bubble: Rectangle 24">
            <a:extLst>
              <a:ext uri="{FF2B5EF4-FFF2-40B4-BE49-F238E27FC236}">
                <a16:creationId xmlns:a16="http://schemas.microsoft.com/office/drawing/2014/main" id="{5E501417-02A3-4B0B-886C-EF4E23225CD0}"/>
              </a:ext>
            </a:extLst>
          </p:cNvPr>
          <p:cNvSpPr/>
          <p:nvPr/>
        </p:nvSpPr>
        <p:spPr>
          <a:xfrm>
            <a:off x="9170969" y="1497667"/>
            <a:ext cx="1702375" cy="583864"/>
          </a:xfrm>
          <a:prstGeom prst="wedgeRectCallout">
            <a:avLst>
              <a:gd name="adj1" fmla="val -109556"/>
              <a:gd name="adj2" fmla="val 841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Update CAS from BASE plan</a:t>
            </a:r>
          </a:p>
        </p:txBody>
      </p:sp>
      <p:sp>
        <p:nvSpPr>
          <p:cNvPr id="26" name="Arrow: Down 25">
            <a:extLst>
              <a:ext uri="{FF2B5EF4-FFF2-40B4-BE49-F238E27FC236}">
                <a16:creationId xmlns:a16="http://schemas.microsoft.com/office/drawing/2014/main" id="{98461FB5-35C5-4F6C-A913-793CD25CBCAB}"/>
              </a:ext>
            </a:extLst>
          </p:cNvPr>
          <p:cNvSpPr/>
          <p:nvPr/>
        </p:nvSpPr>
        <p:spPr>
          <a:xfrm rot="16200000">
            <a:off x="7012367" y="2306699"/>
            <a:ext cx="397020" cy="498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8" name="Rectangle: Rounded Corners 27">
            <a:extLst>
              <a:ext uri="{FF2B5EF4-FFF2-40B4-BE49-F238E27FC236}">
                <a16:creationId xmlns:a16="http://schemas.microsoft.com/office/drawing/2014/main" id="{1A48081B-DE8D-4F7A-BDCA-499793065D71}"/>
              </a:ext>
            </a:extLst>
          </p:cNvPr>
          <p:cNvSpPr/>
          <p:nvPr/>
        </p:nvSpPr>
        <p:spPr>
          <a:xfrm>
            <a:off x="8677792" y="3114345"/>
            <a:ext cx="1253522" cy="698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BASE Software</a:t>
            </a:r>
          </a:p>
        </p:txBody>
      </p:sp>
      <p:sp>
        <p:nvSpPr>
          <p:cNvPr id="30" name="Arrow: Left-Up 29">
            <a:extLst>
              <a:ext uri="{FF2B5EF4-FFF2-40B4-BE49-F238E27FC236}">
                <a16:creationId xmlns:a16="http://schemas.microsoft.com/office/drawing/2014/main" id="{931577CF-ECC9-48F7-88AC-B526382ED64D}"/>
              </a:ext>
            </a:extLst>
          </p:cNvPr>
          <p:cNvSpPr/>
          <p:nvPr/>
        </p:nvSpPr>
        <p:spPr>
          <a:xfrm rot="5400000">
            <a:off x="6814835" y="2189912"/>
            <a:ext cx="851900" cy="2104024"/>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1" name="Speech Bubble: Rectangle 30">
            <a:extLst>
              <a:ext uri="{FF2B5EF4-FFF2-40B4-BE49-F238E27FC236}">
                <a16:creationId xmlns:a16="http://schemas.microsoft.com/office/drawing/2014/main" id="{96E8E085-3987-48DD-8EBB-B1EEEAE76372}"/>
              </a:ext>
            </a:extLst>
          </p:cNvPr>
          <p:cNvSpPr/>
          <p:nvPr/>
        </p:nvSpPr>
        <p:spPr>
          <a:xfrm>
            <a:off x="10316309" y="3171435"/>
            <a:ext cx="1665931" cy="830656"/>
          </a:xfrm>
          <a:prstGeom prst="wedgeRectCallout">
            <a:avLst>
              <a:gd name="adj1" fmla="val -71535"/>
              <a:gd name="adj2" fmla="val 49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See next slides for BASE software features</a:t>
            </a:r>
          </a:p>
        </p:txBody>
      </p:sp>
      <p:sp>
        <p:nvSpPr>
          <p:cNvPr id="18" name="TextBox 17">
            <a:extLst>
              <a:ext uri="{FF2B5EF4-FFF2-40B4-BE49-F238E27FC236}">
                <a16:creationId xmlns:a16="http://schemas.microsoft.com/office/drawing/2014/main" id="{41355A91-7237-4F06-8579-A884894C63B0}"/>
              </a:ext>
            </a:extLst>
          </p:cNvPr>
          <p:cNvSpPr txBox="1"/>
          <p:nvPr/>
        </p:nvSpPr>
        <p:spPr>
          <a:xfrm>
            <a:off x="10022156" y="5536534"/>
            <a:ext cx="6097712" cy="369332"/>
          </a:xfrm>
          <a:prstGeom prst="rect">
            <a:avLst/>
          </a:prstGeom>
          <a:noFill/>
        </p:spPr>
        <p:txBody>
          <a:bodyPr wrap="square">
            <a:spAutoFit/>
          </a:bodyPr>
          <a:lstStyle/>
          <a:p>
            <a:r>
              <a:rPr lang="en-ZA" dirty="0" err="1"/>
              <a:t>Copact</a:t>
            </a:r>
            <a:r>
              <a:rPr lang="en-ZA" dirty="0"/>
              <a:t> </a:t>
            </a:r>
            <a:r>
              <a:rPr lang="en-ZA" dirty="0" err="1"/>
              <a:t>BASE_OEdb</a:t>
            </a:r>
            <a:endParaRPr lang="en-ZA" dirty="0"/>
          </a:p>
        </p:txBody>
      </p:sp>
      <p:sp>
        <p:nvSpPr>
          <p:cNvPr id="27" name="TextBox 26">
            <a:extLst>
              <a:ext uri="{FF2B5EF4-FFF2-40B4-BE49-F238E27FC236}">
                <a16:creationId xmlns:a16="http://schemas.microsoft.com/office/drawing/2014/main" id="{ACCB8594-777C-44D9-811D-A8B2400EFBDC}"/>
              </a:ext>
            </a:extLst>
          </p:cNvPr>
          <p:cNvSpPr txBox="1"/>
          <p:nvPr/>
        </p:nvSpPr>
        <p:spPr>
          <a:xfrm>
            <a:off x="7991354" y="5487861"/>
            <a:ext cx="1903516" cy="646331"/>
          </a:xfrm>
          <a:prstGeom prst="rect">
            <a:avLst/>
          </a:prstGeom>
          <a:noFill/>
        </p:spPr>
        <p:txBody>
          <a:bodyPr wrap="square">
            <a:spAutoFit/>
          </a:bodyPr>
          <a:lstStyle/>
          <a:p>
            <a:r>
              <a:rPr lang="en-ZA" dirty="0"/>
              <a:t>CMMI institute toolkit</a:t>
            </a:r>
          </a:p>
        </p:txBody>
      </p:sp>
      <p:sp>
        <p:nvSpPr>
          <p:cNvPr id="4" name="Rectangle: Rounded Corners 3">
            <a:extLst>
              <a:ext uri="{FF2B5EF4-FFF2-40B4-BE49-F238E27FC236}">
                <a16:creationId xmlns:a16="http://schemas.microsoft.com/office/drawing/2014/main" id="{ADB4AFFD-AFED-48F7-8AB5-4BAC4E7A52DE}"/>
              </a:ext>
            </a:extLst>
          </p:cNvPr>
          <p:cNvSpPr/>
          <p:nvPr/>
        </p:nvSpPr>
        <p:spPr>
          <a:xfrm>
            <a:off x="2507186" y="5811026"/>
            <a:ext cx="3588814" cy="897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Principle of primary source / single source</a:t>
            </a:r>
          </a:p>
        </p:txBody>
      </p:sp>
      <p:sp>
        <p:nvSpPr>
          <p:cNvPr id="29" name="Arrow: Down 28">
            <a:extLst>
              <a:ext uri="{FF2B5EF4-FFF2-40B4-BE49-F238E27FC236}">
                <a16:creationId xmlns:a16="http://schemas.microsoft.com/office/drawing/2014/main" id="{0B93E83D-0E91-40EF-AB76-0723610F7D00}"/>
              </a:ext>
            </a:extLst>
          </p:cNvPr>
          <p:cNvSpPr/>
          <p:nvPr/>
        </p:nvSpPr>
        <p:spPr>
          <a:xfrm>
            <a:off x="8517575" y="4981204"/>
            <a:ext cx="392257" cy="4591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2" name="Arrow: Down 31">
            <a:extLst>
              <a:ext uri="{FF2B5EF4-FFF2-40B4-BE49-F238E27FC236}">
                <a16:creationId xmlns:a16="http://schemas.microsoft.com/office/drawing/2014/main" id="{A853EF20-9964-4496-832A-AA16955E392B}"/>
              </a:ext>
            </a:extLst>
          </p:cNvPr>
          <p:cNvSpPr/>
          <p:nvPr/>
        </p:nvSpPr>
        <p:spPr>
          <a:xfrm>
            <a:off x="10315428" y="4987820"/>
            <a:ext cx="392257" cy="4591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Arrow: Down 4">
            <a:extLst>
              <a:ext uri="{FF2B5EF4-FFF2-40B4-BE49-F238E27FC236}">
                <a16:creationId xmlns:a16="http://schemas.microsoft.com/office/drawing/2014/main" id="{1B5F83E5-BF37-4CBA-BD18-946AA150A0AC}"/>
              </a:ext>
            </a:extLst>
          </p:cNvPr>
          <p:cNvSpPr/>
          <p:nvPr/>
        </p:nvSpPr>
        <p:spPr>
          <a:xfrm>
            <a:off x="9170969" y="4077134"/>
            <a:ext cx="368451" cy="6746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Rectangle 5">
            <a:extLst>
              <a:ext uri="{FF2B5EF4-FFF2-40B4-BE49-F238E27FC236}">
                <a16:creationId xmlns:a16="http://schemas.microsoft.com/office/drawing/2014/main" id="{8CB8AC37-E307-44F3-A638-98BA4B27D81B}"/>
              </a:ext>
            </a:extLst>
          </p:cNvPr>
          <p:cNvSpPr/>
          <p:nvPr/>
        </p:nvSpPr>
        <p:spPr>
          <a:xfrm>
            <a:off x="8618220" y="4782545"/>
            <a:ext cx="1988820" cy="21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915706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F37DB3-13C1-4773-A246-BBC9AD872195}"/>
              </a:ext>
            </a:extLst>
          </p:cNvPr>
          <p:cNvPicPr>
            <a:picLocks noChangeAspect="1"/>
          </p:cNvPicPr>
          <p:nvPr/>
        </p:nvPicPr>
        <p:blipFill>
          <a:blip r:embed="rId2"/>
          <a:stretch>
            <a:fillRect/>
          </a:stretch>
        </p:blipFill>
        <p:spPr>
          <a:xfrm>
            <a:off x="1055688" y="2060575"/>
            <a:ext cx="9734550" cy="4581525"/>
          </a:xfrm>
          <a:prstGeom prst="rect">
            <a:avLst/>
          </a:prstGeom>
        </p:spPr>
      </p:pic>
      <p:sp>
        <p:nvSpPr>
          <p:cNvPr id="2" name="Title 1">
            <a:extLst>
              <a:ext uri="{FF2B5EF4-FFF2-40B4-BE49-F238E27FC236}">
                <a16:creationId xmlns:a16="http://schemas.microsoft.com/office/drawing/2014/main" id="{84E977DA-4E72-4200-AA9C-C9542C124654}"/>
              </a:ext>
            </a:extLst>
          </p:cNvPr>
          <p:cNvSpPr>
            <a:spLocks noGrp="1"/>
          </p:cNvSpPr>
          <p:nvPr>
            <p:ph type="title"/>
          </p:nvPr>
        </p:nvSpPr>
        <p:spPr/>
        <p:txBody>
          <a:bodyPr/>
          <a:lstStyle/>
          <a:p>
            <a:endParaRPr lang="en-ZA" dirty="0"/>
          </a:p>
        </p:txBody>
      </p:sp>
      <p:sp>
        <p:nvSpPr>
          <p:cNvPr id="6" name="Speech Bubble: Rectangle 5">
            <a:extLst>
              <a:ext uri="{FF2B5EF4-FFF2-40B4-BE49-F238E27FC236}">
                <a16:creationId xmlns:a16="http://schemas.microsoft.com/office/drawing/2014/main" id="{02582011-35F7-4834-B439-362322614A4E}"/>
              </a:ext>
            </a:extLst>
          </p:cNvPr>
          <p:cNvSpPr/>
          <p:nvPr/>
        </p:nvSpPr>
        <p:spPr>
          <a:xfrm>
            <a:off x="6572391" y="2677511"/>
            <a:ext cx="3524716" cy="1414198"/>
          </a:xfrm>
          <a:prstGeom prst="wedgeRectCallout">
            <a:avLst>
              <a:gd name="adj1" fmla="val -120259"/>
              <a:gd name="adj2" fmla="val -16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After random sample, uploads 01_rrVaa_CompanyName_CAS_Plan.xlsm </a:t>
            </a:r>
          </a:p>
          <a:p>
            <a:pPr marL="342900" indent="-342900">
              <a:buAutoNum type="arabicParenR"/>
            </a:pPr>
            <a:r>
              <a:rPr lang="en-ZA" sz="1400" dirty="0"/>
              <a:t>Load: Project and support function info</a:t>
            </a:r>
          </a:p>
          <a:p>
            <a:pPr marL="342900" indent="-342900">
              <a:buAutoNum type="arabicParenR"/>
            </a:pPr>
            <a:r>
              <a:rPr lang="en-ZA" sz="1400" dirty="0"/>
              <a:t>Load: Staff info</a:t>
            </a:r>
          </a:p>
          <a:p>
            <a:pPr marL="342900" indent="-342900">
              <a:buAutoNum type="arabicParenR"/>
            </a:pPr>
            <a:r>
              <a:rPr lang="en-ZA" sz="1400" dirty="0"/>
              <a:t>Load: Process info </a:t>
            </a:r>
          </a:p>
        </p:txBody>
      </p:sp>
      <p:sp>
        <p:nvSpPr>
          <p:cNvPr id="7" name="Speech Bubble: Rectangle 6">
            <a:extLst>
              <a:ext uri="{FF2B5EF4-FFF2-40B4-BE49-F238E27FC236}">
                <a16:creationId xmlns:a16="http://schemas.microsoft.com/office/drawing/2014/main" id="{EBC1445D-68FE-4560-8749-113A0DE3C75E}"/>
              </a:ext>
            </a:extLst>
          </p:cNvPr>
          <p:cNvSpPr/>
          <p:nvPr/>
        </p:nvSpPr>
        <p:spPr>
          <a:xfrm>
            <a:off x="6572391" y="4358696"/>
            <a:ext cx="3524716" cy="1898265"/>
          </a:xfrm>
          <a:prstGeom prst="wedgeRectCallout">
            <a:avLst>
              <a:gd name="adj1" fmla="val -120170"/>
              <a:gd name="adj2" fmla="val -843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Use 1,2 and 3 above to generate the full project/support function – staff – pa list.</a:t>
            </a:r>
          </a:p>
          <a:p>
            <a:r>
              <a:rPr lang="en-ZA" sz="1400" dirty="0"/>
              <a:t>A recommended list is presented (include=x) with duplicates excluded (include= “ “)</a:t>
            </a:r>
          </a:p>
          <a:p>
            <a:r>
              <a:rPr lang="en-ZA" sz="1400" dirty="0"/>
              <a:t>A subset of this list can be selected for interviews by removing duplicate staff, for example extra developers for the same project</a:t>
            </a:r>
          </a:p>
        </p:txBody>
      </p:sp>
      <p:sp>
        <p:nvSpPr>
          <p:cNvPr id="9" name="Speech Bubble: Rectangle 8">
            <a:extLst>
              <a:ext uri="{FF2B5EF4-FFF2-40B4-BE49-F238E27FC236}">
                <a16:creationId xmlns:a16="http://schemas.microsoft.com/office/drawing/2014/main" id="{39512D42-792A-4039-8DAB-99C8A7D2F578}"/>
              </a:ext>
            </a:extLst>
          </p:cNvPr>
          <p:cNvSpPr/>
          <p:nvPr/>
        </p:nvSpPr>
        <p:spPr>
          <a:xfrm>
            <a:off x="2265807" y="4532386"/>
            <a:ext cx="826714" cy="471130"/>
          </a:xfrm>
          <a:prstGeom prst="wedgeRectCallout">
            <a:avLst>
              <a:gd name="adj1" fmla="val -20357"/>
              <a:gd name="adj2" fmla="val -1052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1400" dirty="0"/>
              <a:t>Ignore</a:t>
            </a:r>
          </a:p>
        </p:txBody>
      </p:sp>
    </p:spTree>
    <p:extLst>
      <p:ext uri="{BB962C8B-B14F-4D97-AF65-F5344CB8AC3E}">
        <p14:creationId xmlns:p14="http://schemas.microsoft.com/office/powerpoint/2010/main" val="27837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2D35FD-920C-4CB1-9E0C-15499EE0111D}"/>
              </a:ext>
            </a:extLst>
          </p:cNvPr>
          <p:cNvPicPr>
            <a:picLocks noChangeAspect="1"/>
          </p:cNvPicPr>
          <p:nvPr/>
        </p:nvPicPr>
        <p:blipFill>
          <a:blip r:embed="rId2"/>
          <a:stretch>
            <a:fillRect/>
          </a:stretch>
        </p:blipFill>
        <p:spPr>
          <a:xfrm>
            <a:off x="1116361" y="2164600"/>
            <a:ext cx="7392424" cy="3493680"/>
          </a:xfrm>
          <a:prstGeom prst="rect">
            <a:avLst/>
          </a:prstGeom>
        </p:spPr>
      </p:pic>
      <p:sp>
        <p:nvSpPr>
          <p:cNvPr id="3" name="Content Placeholder 2">
            <a:extLst>
              <a:ext uri="{FF2B5EF4-FFF2-40B4-BE49-F238E27FC236}">
                <a16:creationId xmlns:a16="http://schemas.microsoft.com/office/drawing/2014/main" id="{BD342F81-AD7E-4A7A-9675-88DC2E79140B}"/>
              </a:ext>
            </a:extLst>
          </p:cNvPr>
          <p:cNvSpPr>
            <a:spLocks noGrp="1"/>
          </p:cNvSpPr>
          <p:nvPr>
            <p:ph idx="1"/>
          </p:nvPr>
        </p:nvSpPr>
        <p:spPr/>
        <p:txBody>
          <a:bodyPr/>
          <a:lstStyle/>
          <a:p>
            <a:pPr marL="0" indent="0">
              <a:buNone/>
            </a:pPr>
            <a:r>
              <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rPr>
              <a:t>Used with the CMMI institute’s </a:t>
            </a:r>
            <a:r>
              <a:rPr lang="en-ZA" sz="1800" dirty="0" err="1">
                <a:solidFill>
                  <a:srgbClr val="363639"/>
                </a:solidFill>
                <a:effectLst/>
                <a:latin typeface="Helvetica" panose="020B0604020202020204" pitchFamily="34" charset="0"/>
                <a:ea typeface="Calibri" panose="020F0502020204030204" pitchFamily="34" charset="0"/>
                <a:cs typeface="Calibri" panose="020F0502020204030204" pitchFamily="34" charset="0"/>
              </a:rPr>
              <a:t>MDD</a:t>
            </a:r>
            <a:r>
              <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rPr>
              <a:t>-Toolkit-Appraisal Tool features</a:t>
            </a:r>
          </a:p>
          <a:p>
            <a:pPr marL="0" indent="0">
              <a:buNone/>
            </a:pPr>
            <a:endPar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endParaRPr>
          </a:p>
        </p:txBody>
      </p:sp>
      <p:sp>
        <p:nvSpPr>
          <p:cNvPr id="6" name="Speech Bubble: Rectangle 5">
            <a:extLst>
              <a:ext uri="{FF2B5EF4-FFF2-40B4-BE49-F238E27FC236}">
                <a16:creationId xmlns:a16="http://schemas.microsoft.com/office/drawing/2014/main" id="{9F48DA00-165B-47F3-8B6D-F041EFFD796C}"/>
              </a:ext>
            </a:extLst>
          </p:cNvPr>
          <p:cNvSpPr/>
          <p:nvPr/>
        </p:nvSpPr>
        <p:spPr>
          <a:xfrm>
            <a:off x="40424" y="2576944"/>
            <a:ext cx="1266651" cy="922649"/>
          </a:xfrm>
          <a:prstGeom prst="wedgeRectCallout">
            <a:avLst>
              <a:gd name="adj1" fmla="val 85866"/>
              <a:gd name="adj2" fmla="val -179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Select LA’s main </a:t>
            </a:r>
            <a:r>
              <a:rPr lang="en-ZA" sz="1400" dirty="0" err="1"/>
              <a:t>MDD</a:t>
            </a:r>
            <a:r>
              <a:rPr lang="en-ZA" sz="1400" dirty="0"/>
              <a:t>-Toolkit-Appraisal Tool</a:t>
            </a:r>
          </a:p>
        </p:txBody>
      </p:sp>
      <p:sp>
        <p:nvSpPr>
          <p:cNvPr id="7" name="Speech Bubble: Rectangle 6">
            <a:extLst>
              <a:ext uri="{FF2B5EF4-FFF2-40B4-BE49-F238E27FC236}">
                <a16:creationId xmlns:a16="http://schemas.microsoft.com/office/drawing/2014/main" id="{82E456E3-6EF9-44DB-9778-BE627CE6E43F}"/>
              </a:ext>
            </a:extLst>
          </p:cNvPr>
          <p:cNvSpPr/>
          <p:nvPr/>
        </p:nvSpPr>
        <p:spPr>
          <a:xfrm>
            <a:off x="8838900" y="1948779"/>
            <a:ext cx="1266651" cy="1487056"/>
          </a:xfrm>
          <a:prstGeom prst="wedgeRectCallout">
            <a:avLst>
              <a:gd name="adj1" fmla="val -160364"/>
              <a:gd name="adj2" fmla="val 265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Select ATM </a:t>
            </a:r>
            <a:r>
              <a:rPr lang="en-ZA" sz="1400" dirty="0" err="1"/>
              <a:t>MDD</a:t>
            </a:r>
            <a:r>
              <a:rPr lang="en-ZA" sz="1400" dirty="0"/>
              <a:t>-Toolkit-Appraisal Tool version to upload</a:t>
            </a:r>
          </a:p>
        </p:txBody>
      </p:sp>
      <p:sp>
        <p:nvSpPr>
          <p:cNvPr id="8" name="Speech Bubble: Rectangle 7">
            <a:extLst>
              <a:ext uri="{FF2B5EF4-FFF2-40B4-BE49-F238E27FC236}">
                <a16:creationId xmlns:a16="http://schemas.microsoft.com/office/drawing/2014/main" id="{EF4D124E-8F15-4ACE-B5AF-1E0221454270}"/>
              </a:ext>
            </a:extLst>
          </p:cNvPr>
          <p:cNvSpPr/>
          <p:nvPr/>
        </p:nvSpPr>
        <p:spPr>
          <a:xfrm>
            <a:off x="8838900" y="3618259"/>
            <a:ext cx="2069732" cy="1689720"/>
          </a:xfrm>
          <a:prstGeom prst="wedgeRectCallout">
            <a:avLst>
              <a:gd name="adj1" fmla="val -113360"/>
              <a:gd name="adj2" fmla="val -290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Merge ATM updates into the LA’s main version.</a:t>
            </a:r>
          </a:p>
          <a:p>
            <a:pPr algn="ctr"/>
            <a:r>
              <a:rPr lang="en-ZA" sz="1400" dirty="0"/>
              <a:t>Insert [</a:t>
            </a:r>
            <a:r>
              <a:rPr lang="en-ZA" sz="1400" dirty="0">
                <a:solidFill>
                  <a:schemeClr val="bg1"/>
                </a:solidFill>
              </a:rPr>
              <a:t>UPLOAD</a:t>
            </a:r>
            <a:r>
              <a:rPr lang="en-ZA" sz="1400" dirty="0"/>
              <a:t>] into Column “</a:t>
            </a:r>
            <a:r>
              <a:rPr lang="en-ZA" sz="1400" dirty="0" err="1"/>
              <a:t>RFIs</a:t>
            </a:r>
            <a:r>
              <a:rPr lang="en-ZA" sz="1400" dirty="0"/>
              <a:t>, Questions, Information Needed” </a:t>
            </a:r>
          </a:p>
        </p:txBody>
      </p:sp>
      <p:sp>
        <p:nvSpPr>
          <p:cNvPr id="9" name="Speech Bubble: Rectangle 8">
            <a:extLst>
              <a:ext uri="{FF2B5EF4-FFF2-40B4-BE49-F238E27FC236}">
                <a16:creationId xmlns:a16="http://schemas.microsoft.com/office/drawing/2014/main" id="{CA7CD5F4-B986-4C37-A19A-6A79C05EE203}"/>
              </a:ext>
            </a:extLst>
          </p:cNvPr>
          <p:cNvSpPr/>
          <p:nvPr/>
        </p:nvSpPr>
        <p:spPr>
          <a:xfrm>
            <a:off x="40424" y="3656287"/>
            <a:ext cx="1422708" cy="774331"/>
          </a:xfrm>
          <a:prstGeom prst="wedgeRectCallout">
            <a:avLst>
              <a:gd name="adj1" fmla="val 68214"/>
              <a:gd name="adj2" fmla="val -314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Inert interviewees from the plan</a:t>
            </a:r>
          </a:p>
        </p:txBody>
      </p:sp>
      <p:sp>
        <p:nvSpPr>
          <p:cNvPr id="10" name="Speech Bubble: Rectangle 9">
            <a:extLst>
              <a:ext uri="{FF2B5EF4-FFF2-40B4-BE49-F238E27FC236}">
                <a16:creationId xmlns:a16="http://schemas.microsoft.com/office/drawing/2014/main" id="{113DB798-E9D9-4364-B9C9-148EFDAB9D80}"/>
              </a:ext>
            </a:extLst>
          </p:cNvPr>
          <p:cNvSpPr/>
          <p:nvPr/>
        </p:nvSpPr>
        <p:spPr>
          <a:xfrm>
            <a:off x="40425" y="4533648"/>
            <a:ext cx="1419384" cy="774331"/>
          </a:xfrm>
          <a:prstGeom prst="wedgeRectCallout">
            <a:avLst>
              <a:gd name="adj1" fmla="val 68333"/>
              <a:gd name="adj2" fmla="val -579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Hide all unneeded </a:t>
            </a:r>
            <a:r>
              <a:rPr lang="en-ZA" sz="1400" dirty="0" err="1"/>
              <a:t>OoS</a:t>
            </a:r>
            <a:r>
              <a:rPr lang="en-ZA" sz="1400" dirty="0"/>
              <a:t> rows</a:t>
            </a:r>
          </a:p>
        </p:txBody>
      </p:sp>
      <p:sp>
        <p:nvSpPr>
          <p:cNvPr id="11" name="Speech Bubble: Rectangle 10">
            <a:extLst>
              <a:ext uri="{FF2B5EF4-FFF2-40B4-BE49-F238E27FC236}">
                <a16:creationId xmlns:a16="http://schemas.microsoft.com/office/drawing/2014/main" id="{987D8FC4-1E01-4A9D-9454-FE0902399047}"/>
              </a:ext>
            </a:extLst>
          </p:cNvPr>
          <p:cNvSpPr/>
          <p:nvPr/>
        </p:nvSpPr>
        <p:spPr>
          <a:xfrm>
            <a:off x="4116355" y="2576944"/>
            <a:ext cx="1625005" cy="922649"/>
          </a:xfrm>
          <a:prstGeom prst="wedgeRectCallout">
            <a:avLst>
              <a:gd name="adj1" fmla="val -41762"/>
              <a:gd name="adj2" fmla="val 71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Extract II-GOV ratings</a:t>
            </a:r>
          </a:p>
        </p:txBody>
      </p:sp>
      <p:sp>
        <p:nvSpPr>
          <p:cNvPr id="12" name="Speech Bubble: Rectangle 11">
            <a:extLst>
              <a:ext uri="{FF2B5EF4-FFF2-40B4-BE49-F238E27FC236}">
                <a16:creationId xmlns:a16="http://schemas.microsoft.com/office/drawing/2014/main" id="{37750048-310A-40B4-BFC3-8100A7C1F627}"/>
              </a:ext>
            </a:extLst>
          </p:cNvPr>
          <p:cNvSpPr/>
          <p:nvPr/>
        </p:nvSpPr>
        <p:spPr>
          <a:xfrm>
            <a:off x="2244072" y="5354929"/>
            <a:ext cx="1625005" cy="922649"/>
          </a:xfrm>
          <a:prstGeom prst="wedgeRectCallout">
            <a:avLst>
              <a:gd name="adj1" fmla="val -44105"/>
              <a:gd name="adj2" fmla="val -801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Extract findings, strengths, weakness, recommendations</a:t>
            </a:r>
          </a:p>
        </p:txBody>
      </p:sp>
      <p:sp>
        <p:nvSpPr>
          <p:cNvPr id="13" name="Speech Bubble: Rectangle 12">
            <a:extLst>
              <a:ext uri="{FF2B5EF4-FFF2-40B4-BE49-F238E27FC236}">
                <a16:creationId xmlns:a16="http://schemas.microsoft.com/office/drawing/2014/main" id="{74E4EF63-2876-42BF-A709-8065664DEED1}"/>
              </a:ext>
            </a:extLst>
          </p:cNvPr>
          <p:cNvSpPr/>
          <p:nvPr/>
        </p:nvSpPr>
        <p:spPr>
          <a:xfrm>
            <a:off x="5060216" y="4540908"/>
            <a:ext cx="1625005" cy="922649"/>
          </a:xfrm>
          <a:prstGeom prst="wedgeRectCallout">
            <a:avLst>
              <a:gd name="adj1" fmla="val -79339"/>
              <a:gd name="adj2" fmla="val -599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Remove [“Uploaded”] notifications from notes </a:t>
            </a:r>
          </a:p>
        </p:txBody>
      </p:sp>
    </p:spTree>
    <p:extLst>
      <p:ext uri="{BB962C8B-B14F-4D97-AF65-F5344CB8AC3E}">
        <p14:creationId xmlns:p14="http://schemas.microsoft.com/office/powerpoint/2010/main" val="180072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11327B-CB81-4862-A193-B981F6009373}"/>
              </a:ext>
            </a:extLst>
          </p:cNvPr>
          <p:cNvPicPr>
            <a:picLocks noChangeAspect="1"/>
          </p:cNvPicPr>
          <p:nvPr/>
        </p:nvPicPr>
        <p:blipFill>
          <a:blip r:embed="rId2"/>
          <a:stretch>
            <a:fillRect/>
          </a:stretch>
        </p:blipFill>
        <p:spPr>
          <a:xfrm>
            <a:off x="1500028" y="2029678"/>
            <a:ext cx="7265523" cy="3696246"/>
          </a:xfrm>
          <a:prstGeom prst="rect">
            <a:avLst/>
          </a:prstGeom>
        </p:spPr>
      </p:pic>
      <p:sp>
        <p:nvSpPr>
          <p:cNvPr id="3" name="Content Placeholder 2">
            <a:extLst>
              <a:ext uri="{FF2B5EF4-FFF2-40B4-BE49-F238E27FC236}">
                <a16:creationId xmlns:a16="http://schemas.microsoft.com/office/drawing/2014/main" id="{BD342F81-AD7E-4A7A-9675-88DC2E79140B}"/>
              </a:ext>
            </a:extLst>
          </p:cNvPr>
          <p:cNvSpPr>
            <a:spLocks noGrp="1"/>
          </p:cNvSpPr>
          <p:nvPr>
            <p:ph idx="1"/>
          </p:nvPr>
        </p:nvSpPr>
        <p:spPr/>
        <p:txBody>
          <a:bodyPr/>
          <a:lstStyle/>
          <a:p>
            <a:pPr marL="0" indent="0">
              <a:buNone/>
            </a:pPr>
            <a:r>
              <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rPr>
              <a:t>Used with the CAS_Plan.xlsm to generate a compact OE database.</a:t>
            </a:r>
          </a:p>
          <a:p>
            <a:pPr marL="0" indent="0">
              <a:buNone/>
            </a:pPr>
            <a:endParaRPr lang="en-ZA" sz="1800" dirty="0">
              <a:solidFill>
                <a:srgbClr val="363639"/>
              </a:solidFill>
              <a:effectLst/>
              <a:latin typeface="Helvetica" panose="020B0604020202020204" pitchFamily="34" charset="0"/>
              <a:ea typeface="Calibri" panose="020F0502020204030204" pitchFamily="34" charset="0"/>
              <a:cs typeface="Calibri" panose="020F0502020204030204" pitchFamily="34" charset="0"/>
            </a:endParaRPr>
          </a:p>
        </p:txBody>
      </p:sp>
      <p:sp>
        <p:nvSpPr>
          <p:cNvPr id="6" name="Speech Bubble: Rectangle 5">
            <a:extLst>
              <a:ext uri="{FF2B5EF4-FFF2-40B4-BE49-F238E27FC236}">
                <a16:creationId xmlns:a16="http://schemas.microsoft.com/office/drawing/2014/main" id="{9F48DA00-165B-47F3-8B6D-F041EFFD796C}"/>
              </a:ext>
            </a:extLst>
          </p:cNvPr>
          <p:cNvSpPr/>
          <p:nvPr/>
        </p:nvSpPr>
        <p:spPr>
          <a:xfrm>
            <a:off x="326678" y="2265386"/>
            <a:ext cx="1266651" cy="1001796"/>
          </a:xfrm>
          <a:prstGeom prst="wedgeRectCallout">
            <a:avLst>
              <a:gd name="adj1" fmla="val 83450"/>
              <a:gd name="adj2" fmla="val -5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Select a BASE </a:t>
            </a:r>
            <a:r>
              <a:rPr lang="en-ZA" sz="1400" dirty="0" err="1"/>
              <a:t>OEdb</a:t>
            </a:r>
            <a:r>
              <a:rPr lang="en-ZA" sz="1400" dirty="0"/>
              <a:t> to create (template) </a:t>
            </a:r>
          </a:p>
        </p:txBody>
      </p:sp>
      <p:sp>
        <p:nvSpPr>
          <p:cNvPr id="7" name="Speech Bubble: Rectangle 6">
            <a:extLst>
              <a:ext uri="{FF2B5EF4-FFF2-40B4-BE49-F238E27FC236}">
                <a16:creationId xmlns:a16="http://schemas.microsoft.com/office/drawing/2014/main" id="{82E456E3-6EF9-44DB-9778-BE627CE6E43F}"/>
              </a:ext>
            </a:extLst>
          </p:cNvPr>
          <p:cNvSpPr/>
          <p:nvPr/>
        </p:nvSpPr>
        <p:spPr>
          <a:xfrm>
            <a:off x="8765551" y="1317047"/>
            <a:ext cx="1266651" cy="1487056"/>
          </a:xfrm>
          <a:prstGeom prst="wedgeRectCallout">
            <a:avLst>
              <a:gd name="adj1" fmla="val -185682"/>
              <a:gd name="adj2" fmla="val 394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Select a ATM’s compact db with his/her change</a:t>
            </a:r>
          </a:p>
        </p:txBody>
      </p:sp>
      <p:sp>
        <p:nvSpPr>
          <p:cNvPr id="8" name="Speech Bubble: Rectangle 7">
            <a:extLst>
              <a:ext uri="{FF2B5EF4-FFF2-40B4-BE49-F238E27FC236}">
                <a16:creationId xmlns:a16="http://schemas.microsoft.com/office/drawing/2014/main" id="{EF4D124E-8F15-4ACE-B5AF-1E0221454270}"/>
              </a:ext>
            </a:extLst>
          </p:cNvPr>
          <p:cNvSpPr/>
          <p:nvPr/>
        </p:nvSpPr>
        <p:spPr>
          <a:xfrm>
            <a:off x="6096000" y="3842901"/>
            <a:ext cx="1702213" cy="1578654"/>
          </a:xfrm>
          <a:prstGeom prst="wedgeRectCallout">
            <a:avLst>
              <a:gd name="adj1" fmla="val -126618"/>
              <a:gd name="adj2" fmla="val -50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Run Build </a:t>
            </a:r>
            <a:r>
              <a:rPr lang="en-ZA" sz="1400" dirty="0" err="1"/>
              <a:t>tmpDictionary</a:t>
            </a:r>
            <a:r>
              <a:rPr lang="en-ZA" sz="1400" dirty="0"/>
              <a:t> first</a:t>
            </a:r>
          </a:p>
          <a:p>
            <a:pPr algn="ctr"/>
            <a:r>
              <a:rPr lang="en-ZA" sz="1400" dirty="0"/>
              <a:t>Then build an </a:t>
            </a:r>
            <a:r>
              <a:rPr lang="en-ZA" sz="1400" dirty="0" err="1"/>
              <a:t>OU</a:t>
            </a:r>
            <a:r>
              <a:rPr lang="en-ZA" sz="1400" dirty="0"/>
              <a:t> maps</a:t>
            </a:r>
          </a:p>
          <a:p>
            <a:pPr algn="ctr"/>
            <a:r>
              <a:rPr lang="en-ZA" sz="1400" dirty="0"/>
              <a:t>Note: does not build all yet. Needs enhancement</a:t>
            </a:r>
          </a:p>
        </p:txBody>
      </p:sp>
      <p:sp>
        <p:nvSpPr>
          <p:cNvPr id="9" name="Speech Bubble: Rectangle 8">
            <a:extLst>
              <a:ext uri="{FF2B5EF4-FFF2-40B4-BE49-F238E27FC236}">
                <a16:creationId xmlns:a16="http://schemas.microsoft.com/office/drawing/2014/main" id="{CA7CD5F4-B986-4C37-A19A-6A79C05EE203}"/>
              </a:ext>
            </a:extLst>
          </p:cNvPr>
          <p:cNvSpPr/>
          <p:nvPr/>
        </p:nvSpPr>
        <p:spPr>
          <a:xfrm>
            <a:off x="143838" y="3349375"/>
            <a:ext cx="1726059" cy="1465555"/>
          </a:xfrm>
          <a:prstGeom prst="wedgeRectCallout">
            <a:avLst>
              <a:gd name="adj1" fmla="val 60732"/>
              <a:gd name="adj2" fmla="val -445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Generate a BASE </a:t>
            </a:r>
            <a:r>
              <a:rPr lang="en-ZA" sz="1400" dirty="0" err="1"/>
              <a:t>OEdb</a:t>
            </a:r>
            <a:r>
              <a:rPr lang="en-ZA" sz="1400" dirty="0"/>
              <a:t> for this appraisal based on 01_rrVaa_CompanyName_CAS_Plan.xlsm </a:t>
            </a:r>
          </a:p>
        </p:txBody>
      </p:sp>
      <p:sp>
        <p:nvSpPr>
          <p:cNvPr id="10" name="Speech Bubble: Rectangle 9">
            <a:extLst>
              <a:ext uri="{FF2B5EF4-FFF2-40B4-BE49-F238E27FC236}">
                <a16:creationId xmlns:a16="http://schemas.microsoft.com/office/drawing/2014/main" id="{113DB798-E9D9-4364-B9C9-148EFDAB9D80}"/>
              </a:ext>
            </a:extLst>
          </p:cNvPr>
          <p:cNvSpPr/>
          <p:nvPr/>
        </p:nvSpPr>
        <p:spPr>
          <a:xfrm>
            <a:off x="423144" y="5228854"/>
            <a:ext cx="2036562" cy="1465555"/>
          </a:xfrm>
          <a:prstGeom prst="wedgeRectCallout">
            <a:avLst>
              <a:gd name="adj1" fmla="val 34070"/>
              <a:gd name="adj2" fmla="val -1341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Test the links in the BASE </a:t>
            </a:r>
            <a:r>
              <a:rPr lang="en-ZA" sz="1400" dirty="0" err="1"/>
              <a:t>OEdb</a:t>
            </a:r>
            <a:r>
              <a:rPr lang="en-ZA" sz="1400" dirty="0"/>
              <a:t>. Test if English translation of documents are present (-engl) and add ‘n link to the enlsih version</a:t>
            </a:r>
          </a:p>
        </p:txBody>
      </p:sp>
      <p:sp>
        <p:nvSpPr>
          <p:cNvPr id="11" name="Speech Bubble: Rectangle 10">
            <a:extLst>
              <a:ext uri="{FF2B5EF4-FFF2-40B4-BE49-F238E27FC236}">
                <a16:creationId xmlns:a16="http://schemas.microsoft.com/office/drawing/2014/main" id="{987D8FC4-1E01-4A9D-9454-FE0902399047}"/>
              </a:ext>
            </a:extLst>
          </p:cNvPr>
          <p:cNvSpPr/>
          <p:nvPr/>
        </p:nvSpPr>
        <p:spPr>
          <a:xfrm>
            <a:off x="2784249" y="5246232"/>
            <a:ext cx="1625005" cy="922649"/>
          </a:xfrm>
          <a:prstGeom prst="wedgeRectCallout">
            <a:avLst>
              <a:gd name="adj1" fmla="val -32470"/>
              <a:gd name="adj2" fmla="val -1490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Extract findings from the BASE </a:t>
            </a:r>
            <a:r>
              <a:rPr lang="en-ZA" sz="1400" dirty="0" err="1"/>
              <a:t>OEdb</a:t>
            </a:r>
            <a:endParaRPr lang="en-ZA" sz="1400" dirty="0"/>
          </a:p>
        </p:txBody>
      </p:sp>
      <p:sp>
        <p:nvSpPr>
          <p:cNvPr id="12" name="Speech Bubble: Rectangle 11">
            <a:extLst>
              <a:ext uri="{FF2B5EF4-FFF2-40B4-BE49-F238E27FC236}">
                <a16:creationId xmlns:a16="http://schemas.microsoft.com/office/drawing/2014/main" id="{37750048-310A-40B4-BFC3-8100A7C1F627}"/>
              </a:ext>
            </a:extLst>
          </p:cNvPr>
          <p:cNvSpPr/>
          <p:nvPr/>
        </p:nvSpPr>
        <p:spPr>
          <a:xfrm>
            <a:off x="8406790" y="2931784"/>
            <a:ext cx="1805653" cy="1465555"/>
          </a:xfrm>
          <a:prstGeom prst="wedgeRectCallout">
            <a:avLst>
              <a:gd name="adj1" fmla="val -123190"/>
              <a:gd name="adj2" fmla="val -99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Merge the ATMs changes on the compact OE db with the LAs main compact OE db</a:t>
            </a:r>
          </a:p>
        </p:txBody>
      </p:sp>
      <p:sp>
        <p:nvSpPr>
          <p:cNvPr id="13" name="Speech Bubble: Rectangle 12">
            <a:extLst>
              <a:ext uri="{FF2B5EF4-FFF2-40B4-BE49-F238E27FC236}">
                <a16:creationId xmlns:a16="http://schemas.microsoft.com/office/drawing/2014/main" id="{2053B7A0-117E-4EC9-BE69-8BC4F5DF1318}"/>
              </a:ext>
            </a:extLst>
          </p:cNvPr>
          <p:cNvSpPr/>
          <p:nvPr/>
        </p:nvSpPr>
        <p:spPr>
          <a:xfrm>
            <a:off x="4529875" y="5475791"/>
            <a:ext cx="1625005" cy="922649"/>
          </a:xfrm>
          <a:prstGeom prst="wedgeRectCallout">
            <a:avLst>
              <a:gd name="adj1" fmla="val -52070"/>
              <a:gd name="adj2" fmla="val -1735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Remove project specific info for </a:t>
            </a:r>
            <a:r>
              <a:rPr lang="en-ZA" sz="1400" dirty="0" err="1"/>
              <a:t>C&amp;NA</a:t>
            </a:r>
            <a:r>
              <a:rPr lang="en-ZA" sz="1400" dirty="0"/>
              <a:t> </a:t>
            </a:r>
            <a:r>
              <a:rPr lang="en-ZA" sz="1400" dirty="0" err="1"/>
              <a:t>purpuses</a:t>
            </a:r>
            <a:endParaRPr lang="en-ZA" sz="1400" dirty="0"/>
          </a:p>
        </p:txBody>
      </p:sp>
    </p:spTree>
    <p:extLst>
      <p:ext uri="{BB962C8B-B14F-4D97-AF65-F5344CB8AC3E}">
        <p14:creationId xmlns:p14="http://schemas.microsoft.com/office/powerpoint/2010/main" val="2495827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41F74863103D4C9C3AA0A07291BB02" ma:contentTypeVersion="12" ma:contentTypeDescription="Create a new document." ma:contentTypeScope="" ma:versionID="b6917a42179461cc29e626d7b562cefd">
  <xsd:schema xmlns:xsd="http://www.w3.org/2001/XMLSchema" xmlns:xs="http://www.w3.org/2001/XMLSchema" xmlns:p="http://schemas.microsoft.com/office/2006/metadata/properties" xmlns:ns2="25bcabcf-d275-4206-9fb1-2f2d419cd22b" xmlns:ns3="ec500478-62e0-46fc-87f1-cfa988e486b4" targetNamespace="http://schemas.microsoft.com/office/2006/metadata/properties" ma:root="true" ma:fieldsID="2a71d797267f4c7d6ca005f01f7b1c6c" ns2:_="" ns3:_="">
    <xsd:import namespace="25bcabcf-d275-4206-9fb1-2f2d419cd22b"/>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cabcf-d275-4206-9fb1-2f2d419cd2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6A4D6A-DB22-42E8-ACBD-6078C43897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cabcf-d275-4206-9fb1-2f2d419cd22b"/>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683</TotalTime>
  <Words>1113</Words>
  <Application>Microsoft Office PowerPoint</Application>
  <PresentationFormat>Widescreen</PresentationFormat>
  <Paragraphs>105</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Helvetica</vt:lpstr>
      <vt:lpstr>Office Theme</vt:lpstr>
      <vt:lpstr>Demix BASE Tools - Benchmark Appraisal Support Environment Tools –   Version 04</vt:lpstr>
      <vt:lpstr>PowerPoint Presentation</vt:lpstr>
      <vt:lpstr>List of tools</vt:lpstr>
      <vt:lpstr>List of tools</vt:lpstr>
      <vt:lpstr>List of tools</vt:lpstr>
      <vt:lpstr>BASE plan, CAS, presentation workflow</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48</cp:revision>
  <cp:lastPrinted>2020-11-23T18:22:15Z</cp:lastPrinted>
  <dcterms:created xsi:type="dcterms:W3CDTF">2020-11-22T06:57:57Z</dcterms:created>
  <dcterms:modified xsi:type="dcterms:W3CDTF">2021-02-13T08:58:18Z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0x010100F041F74863103D4C9C3AA0A07291BB02</vt:lpwstr>
  </property>
</Properties>
</file>