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493" r:id="rId6"/>
    <p:sldId id="1517" r:id="rId7"/>
    <p:sldId id="911" r:id="rId8"/>
    <p:sldId id="270" r:id="rId9"/>
    <p:sldId id="928" r:id="rId10"/>
    <p:sldId id="913" r:id="rId11"/>
    <p:sldId id="1497" r:id="rId12"/>
    <p:sldId id="1516" r:id="rId13"/>
    <p:sldId id="310" r:id="rId14"/>
    <p:sldId id="274" r:id="rId15"/>
    <p:sldId id="1513" r:id="rId16"/>
    <p:sldId id="914" r:id="rId17"/>
    <p:sldId id="915" r:id="rId18"/>
    <p:sldId id="1506" r:id="rId19"/>
    <p:sldId id="1507" r:id="rId20"/>
    <p:sldId id="912" r:id="rId21"/>
    <p:sldId id="919" r:id="rId22"/>
    <p:sldId id="926" r:id="rId23"/>
    <p:sldId id="924" r:id="rId24"/>
    <p:sldId id="1514" r:id="rId25"/>
    <p:sldId id="483" r:id="rId26"/>
    <p:sldId id="298" r:id="rId27"/>
    <p:sldId id="15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leen Harrison" initials="KH" lastIdx="5" clrIdx="0">
    <p:extLst>
      <p:ext uri="{19B8F6BF-5375-455C-9EA6-DF929625EA0E}">
        <p15:presenceInfo xmlns:p15="http://schemas.microsoft.com/office/powerpoint/2012/main" userId="S::kharrison@cmmiinstitute.com::066fb363-8edf-4a5b-8ebc-c72612b552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572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12530-4A8B-41BC-A28E-0663BC573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BDF21-21FA-4508-B148-E15B854EE3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9E496-E8FF-4856-B08F-DBE14D18B23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EC23-CDF3-4827-AE9E-C49A859BD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880-E203-4DFE-B721-9D7EB321BB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40B20-082D-4EEF-8BA5-D9F0CCFBD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6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63B-EF0F-9942-98B2-F67CC88AF23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3DA5-2DE0-6D49-B0F1-8E4B6A1CB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Introduction. Also an opportunity to talk a bit about </a:t>
            </a:r>
            <a:r>
              <a:rPr lang="en-ZA" altLang="zh-CN" dirty="0" err="1"/>
              <a:t>Demix</a:t>
            </a:r>
            <a:endParaRPr lang="en-ZA" altLang="zh-CN" dirty="0"/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 err="1"/>
              <a:t>Demix</a:t>
            </a:r>
            <a:r>
              <a:rPr lang="en-ZA" altLang="zh-CN" dirty="0"/>
              <a:t> has </a:t>
            </a:r>
            <a:r>
              <a:rPr lang="en-ZA" altLang="zh-CN" dirty="0" err="1"/>
              <a:t>LAs</a:t>
            </a:r>
            <a:r>
              <a:rPr lang="en-ZA" altLang="zh-CN" dirty="0"/>
              <a:t> from across the globe and performs appraisals around the world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is one of the largest CMMI services providers globally</a:t>
            </a:r>
          </a:p>
          <a:p>
            <a:pPr marL="171450" marR="0" indent="-17145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ZA" altLang="zh-CN" dirty="0"/>
              <a:t>Demix also provide other citification services, such as ISO, COBIT, MAX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altLang="zh-CN" dirty="0"/>
              <a:t>It is a pleasure and honour to be here with you today. We are looking forward to work with you and your team over the coming days.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早晨好。今天我很高興和榮幸來到這裡，我期待著在未來的几天里與您和您的團隊一起工作。</a:t>
            </a:r>
          </a:p>
          <a:p>
            <a:pPr marL="0" marR="0" indent="0" algn="l" defTabSz="914400" rtl="0" eaLnBrk="0" fontAlgn="base" latinLnBrk="0" hangingPunct="0">
              <a:lnSpc>
                <a:spcPct val="89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altLang="zh-CN" dirty="0"/>
          </a:p>
        </p:txBody>
      </p:sp>
    </p:spTree>
    <p:extLst>
      <p:ext uri="{BB962C8B-B14F-4D97-AF65-F5344CB8AC3E}">
        <p14:creationId xmlns:p14="http://schemas.microsoft.com/office/powerpoint/2010/main" val="3008295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ATL can show the chart from the generated random sample, but there must be a description of the sampled projects and their selected CA/PA grouping.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each practice, enter the OU-Level characterization (FM, LM, PM, DM, NY). The chart will set a color.</a:t>
            </a:r>
          </a:p>
          <a:p>
            <a:endParaRPr lang="en-US"/>
          </a:p>
          <a:p>
            <a:r>
              <a:rPr lang="en-US"/>
              <a:t>Based on the characterizations of all practices in each practice level, set the Practice Level rating to “S” (Satisfied) or “U” (Unsatisfied).</a:t>
            </a:r>
          </a:p>
          <a:p>
            <a:endParaRPr lang="en-US"/>
          </a:p>
          <a:p>
            <a:r>
              <a:rPr lang="en-US"/>
              <a:t>The PA Rating is the Highest Practice Level at which all practices for it, and all lower Practice Levels, are Satisfied.</a:t>
            </a:r>
          </a:p>
          <a:p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For details, see the MDD, Activity 2.3.2 Determine Practice Group Ratings, and Activity </a:t>
            </a:r>
            <a:r>
              <a:rPr lang="en-US" b="0"/>
              <a:t>2.3.3 </a:t>
            </a:r>
            <a:r>
              <a:rPr 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Practice Area and Maturity Level or Capability Level Profile Rating.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E611DA0-981B-B047-981C-E490A72360DD}" type="slidenum">
              <a:rPr lang="en-US" altLang="en-US" sz="1200" b="0">
                <a:solidFill>
                  <a:schemeClr val="tx1"/>
                </a:solidFill>
              </a:rPr>
              <a:pPr/>
              <a:t>23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5525" y="231775"/>
            <a:ext cx="4959350" cy="279082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098800"/>
            <a:ext cx="6075363" cy="557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2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in this section should come from the appraisal plan. The idea here is not to duplicate the contents of the plan, but to provide a summary for the Appraisal Sponsor, and the personnel from the OU who will see these findings.</a:t>
            </a:r>
          </a:p>
          <a:p>
            <a:endParaRPr lang="en-US"/>
          </a:p>
          <a:p>
            <a:r>
              <a:rPr lang="en-US"/>
              <a:t>The ATL may add additional information to the final findings presentation, but this minimum content must be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5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72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This is information that must be recorded in the appraisal plan.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90328F4-35F9-3242-B9C3-9FCDBB1E7F95}" type="slidenum">
              <a:rPr lang="en-US" altLang="en-US" sz="1200" b="0">
                <a:solidFill>
                  <a:schemeClr val="tx1"/>
                </a:solidFill>
              </a:rPr>
              <a:pPr/>
              <a:t>6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1863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B35EA84-EF00-9842-8E6A-A2B5DD6BA8D8}" type="slidenum">
              <a:rPr lang="en-US" altLang="en-US" sz="1200" b="0">
                <a:solidFill>
                  <a:schemeClr val="tx1"/>
                </a:solidFill>
              </a:rPr>
              <a:pPr/>
              <a:t>7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6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56163"/>
            <a:ext cx="5680075" cy="4600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84" tIns="49492" rIns="98984" bIns="49492"/>
          <a:lstStyle/>
          <a:p>
            <a:r>
              <a:rPr lang="en-ZA" altLang="zh-CN" dirty="0"/>
              <a:t>1, what ever you share</a:t>
            </a:r>
            <a:r>
              <a:rPr lang="en-ZA" altLang="zh-CN" baseline="0" dirty="0"/>
              <a:t> is confidential with the ATM’s and </a:t>
            </a:r>
          </a:p>
          <a:p>
            <a:r>
              <a:rPr lang="en-ZA" altLang="zh-CN" baseline="0"/>
              <a:t>2</a:t>
            </a:r>
            <a:r>
              <a:rPr lang="en-ZA" altLang="zh-CN" baseline="0" dirty="0"/>
              <a:t>, non – your </a:t>
            </a:r>
            <a:r>
              <a:rPr lang="en-ZA" altLang="zh-CN" baseline="0"/>
              <a:t>name will </a:t>
            </a:r>
            <a:r>
              <a:rPr lang="en-ZA" altLang="zh-CN" baseline="0" dirty="0"/>
              <a:t>not appear in any </a:t>
            </a:r>
            <a:r>
              <a:rPr lang="en-ZA" altLang="zh-CN" baseline="0"/>
              <a:t>reports        </a:t>
            </a:r>
          </a:p>
          <a:p>
            <a:r>
              <a:rPr lang="en-ZA" altLang="zh-CN" baseline="0"/>
              <a:t>collaboratively </a:t>
            </a:r>
            <a:r>
              <a:rPr lang="en-ZA" altLang="zh-CN" baseline="0" dirty="0"/>
              <a:t>– we have representation from your side as well as ours  last at the end there are always weaknesses and from there an improvement action is always undertaken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5418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30275"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BEF3818-E2D8-F947-8FE2-5E7634526F96}" type="slidenum">
              <a:rPr lang="en-US" altLang="en-US" sz="1200" b="0">
                <a:solidFill>
                  <a:schemeClr val="tx1"/>
                </a:solidFill>
              </a:rPr>
              <a:pPr/>
              <a:t>10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8" y="614363"/>
            <a:ext cx="6534150" cy="36766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Take basic information from the appraisal plan.</a:t>
            </a:r>
          </a:p>
        </p:txBody>
      </p:sp>
    </p:spTree>
    <p:extLst>
      <p:ext uri="{BB962C8B-B14F-4D97-AF65-F5344CB8AC3E}">
        <p14:creationId xmlns:p14="http://schemas.microsoft.com/office/powerpoint/2010/main" val="14189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Make sure the version of the model is correct when this slide is built. Replace the bold, italicized </a:t>
            </a:r>
            <a:r>
              <a:rPr lang="en-US" b="1" i="1"/>
              <a:t>x</a:t>
            </a:r>
            <a:r>
              <a:rPr lang="en-US" b="0" i="0"/>
              <a:t> with the correct version number.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13DA5-2DE0-6D49-B0F1-8E4B6A1CBA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DBD-6861-9443-ABFC-B68F7FC4F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EBE0-674E-E14C-BF5A-2277457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4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61E6-C672-9B40-B472-25BC7EE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E2238-F94B-2141-B1ED-7911EB86C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02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CBEBA-2D10-D04A-9561-8952D30E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7525"/>
            <a:ext cx="2628900" cy="5179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68D5F-AEB5-1240-BFCF-EF0B5070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527"/>
            <a:ext cx="7734300" cy="51794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731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 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99" y="907750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E75C74-DD57-384F-B628-ADA3B172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463040"/>
            <a:ext cx="11265408" cy="1572768"/>
          </a:xfrm>
        </p:spPr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2990088"/>
            <a:ext cx="11265408" cy="3097485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Strengths: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Weaknesses:</a:t>
            </a:r>
          </a:p>
          <a:p>
            <a:pPr lvl="0"/>
            <a:endParaRPr lang="en-US" sz="2400" b="1"/>
          </a:p>
          <a:p>
            <a:pPr lvl="0"/>
            <a:endParaRPr lang="en-US" sz="2400" b="1"/>
          </a:p>
          <a:p>
            <a:pPr lvl="0"/>
            <a:r>
              <a:rPr lang="en-US" sz="2400" b="1"/>
              <a:t>Notes: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26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_Additional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8C46-1EE2-E54F-AB47-9C1D0F75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916063"/>
            <a:ext cx="10021824" cy="539496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3530BF-B16C-334F-B4C4-FA885006EC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6344" y="1463040"/>
            <a:ext cx="11265408" cy="4417807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z="2400" b="1"/>
              <a:t>&lt;Additional Findings&gt;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58735"/>
            <a:ext cx="10363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6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2D3-B5B2-604E-8894-27346F93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0509"/>
            <a:ext cx="10397836" cy="602284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33C6-B055-6244-B86B-3C81D067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2" y="1645919"/>
            <a:ext cx="10397837" cy="4531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50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A10-6417-4845-A710-C912A19B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0AD3-2F11-2548-A8B7-E12BBE4F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1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8F-4DD4-B34F-ACAA-8CEF3DD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5F42-98CE-024C-AE1D-1D828A0A6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2D5B5-C925-D342-A0BB-7B5AC438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4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FD3-29DE-9349-A0DA-3033DCE9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6B9A2-28E2-FC4E-BB3E-D80D5584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8654B-5FDB-DE43-BE9E-C62E6CC2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11820-D9F0-F84A-8BA7-C696340CA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82BB8-18EA-6F4F-AC36-5A96594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82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C732-D1A0-3345-8796-9B608802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3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7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DD0-C745-004E-BBC9-C79A3AB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5FFB-2029-4641-A69B-2EB72A2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7B1C-5062-C644-8590-D10E966CE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4312"/>
            <a:ext cx="3932237" cy="3574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1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DDE-5CF8-9147-A11B-0EFC6B81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5909-A9FE-7341-A8D9-1CB7D35C5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37FC7-DD0D-6141-93DD-4C2B36A2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02624"/>
            <a:ext cx="3932237" cy="356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86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E2FE11-7EFA-4C7B-A5E5-4A66E770BA9E}"/>
              </a:ext>
            </a:extLst>
          </p:cNvPr>
          <p:cNvSpPr/>
          <p:nvPr userDrawn="1"/>
        </p:nvSpPr>
        <p:spPr>
          <a:xfrm>
            <a:off x="0" y="0"/>
            <a:ext cx="9994900" cy="908049"/>
          </a:xfrm>
          <a:prstGeom prst="rect">
            <a:avLst/>
          </a:prstGeom>
          <a:gradFill flip="none" rotWithShape="1">
            <a:gsLst>
              <a:gs pos="0">
                <a:srgbClr val="004D8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E68F727-B9D3-4EEB-AB8B-1CED172E44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58" y="0"/>
            <a:ext cx="2748742" cy="90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317E6-2BC9-4091-BF20-ABBFE08BE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9546" r="22589"/>
          <a:stretch/>
        </p:blipFill>
        <p:spPr>
          <a:xfrm>
            <a:off x="11927544" y="499752"/>
            <a:ext cx="158750" cy="1889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DA56B-DFD6-9B40-BB39-797690CA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49"/>
            <a:ext cx="10515600" cy="782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D0E0-2188-A543-BA66-C44F0D72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D14D-7206-614E-9BDE-7A2B1DCC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0C077D-8819-4F9D-8722-D73A05643AAF}"/>
              </a:ext>
            </a:extLst>
          </p:cNvPr>
          <p:cNvSpPr txBox="1">
            <a:spLocks/>
          </p:cNvSpPr>
          <p:nvPr userDrawn="1"/>
        </p:nvSpPr>
        <p:spPr>
          <a:xfrm>
            <a:off x="8229600" y="6403975"/>
            <a:ext cx="3735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© ISACA 2021. All Rights Reserved.​</a:t>
            </a:r>
            <a:r>
              <a:rPr lang="en-US" dirty="0"/>
              <a:t>  |  </a:t>
            </a:r>
            <a:fld id="{85F78CEA-3B00-9E49-94E0-DC9AF1E867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871D06-6ED0-464B-BBB6-E62FF3A17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t="26266" r="8573" b="24948"/>
          <a:stretch/>
        </p:blipFill>
        <p:spPr>
          <a:xfrm>
            <a:off x="182469" y="6358332"/>
            <a:ext cx="1371600" cy="3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file:///G:\2021-04-12to04-16%20(A5)%20C53517%20SoftMARS\00_Data_Reference.xlsm!pptxCover!R4C2:R12C2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file:///G:\2021-04-12to04-16%20(A5)%20C53517%20SoftMARS\00_Data_Reference.xlsm!pptxCover!R19C2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G:\2021-04-12to04-16%20(A5)%20C53517%20SoftMARS\00_Data_Reference.xlsm!pptxCover!R15C2:R17C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9C1:R30C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0:R24C1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3!R2C1:R24C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5C1:R7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4!R10C1:R27C2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file:///G:\2021-04-12to04-16%20(A5)%20C53517%20SoftMARS\00_Data_Reference.xlsm!pptxLink5!R1C1:R11C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file:///G:\2021-04-12to04-16%20(A5)%20C53517%20SoftMARS\00_Data_Reference.xlsm!pptxLink5!R15C1:R21C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OULC!R50C2:R89C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eg"/><Relationship Id="rId3" Type="http://schemas.openxmlformats.org/officeDocument/2006/relationships/image" Target="../media/image7.jpeg"/><Relationship Id="rId21" Type="http://schemas.openxmlformats.org/officeDocument/2006/relationships/image" Target="../media/image25.gif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gif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file:///G:\2021-04-12to04-16%20(A5)%20C53517%20SoftMARS\00_Data_Reference.xlsm!pptxLink2!R6C1:R19C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file:///G:\2021-04-12to04-16%20(A5)%20C53517%20SoftMARS\00_Data_Reference.xlsm!pptxLink1!R32C1:R39C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lete/Schedule.pdf" TargetMode="External"/><Relationship Id="rId2" Type="http://schemas.openxmlformats.org/officeDocument/2006/relationships/hyperlink" Target="Schedule.pdf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mix.org/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ixium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1C1:R7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1!R9C1:R17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2021-04-12to04-16%20(A5)%20C53517%20SoftMARS\00_Data_Reference.xlsm!pptxLink2!R1C1:R4C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60CCB3-17E5-4DE9-9235-B3AD912C038A}"/>
              </a:ext>
            </a:extLst>
          </p:cNvPr>
          <p:cNvSpPr txBox="1">
            <a:spLocks/>
          </p:cNvSpPr>
          <p:nvPr/>
        </p:nvSpPr>
        <p:spPr>
          <a:xfrm>
            <a:off x="1524000" y="922975"/>
            <a:ext cx="9144000" cy="898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Opening Briefing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6609E4-9291-48F4-B53A-32D535DF07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85365"/>
              </p:ext>
            </p:extLst>
          </p:nvPr>
        </p:nvGraphicFramePr>
        <p:xfrm>
          <a:off x="3448050" y="2025650"/>
          <a:ext cx="52959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296056" imgH="2940212" progId="Excel.SheetMacroEnabled.12">
                  <p:link updateAutomatic="1"/>
                </p:oleObj>
              </mc:Choice>
              <mc:Fallback>
                <p:oleObj name="Macro-Enabled Worksheet" r:id="rId2" imgW="5296056" imgH="29402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8050" y="2025650"/>
                        <a:ext cx="5295900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376B0D6-A6B1-4DF8-BDB4-D2848D895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6626"/>
              </p:ext>
            </p:extLst>
          </p:nvPr>
        </p:nvGraphicFramePr>
        <p:xfrm>
          <a:off x="3448050" y="5380038"/>
          <a:ext cx="52959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5296056" imgH="666681" progId="Excel.SheetMacroEnabled.12">
                  <p:link updateAutomatic="1"/>
                </p:oleObj>
              </mc:Choice>
              <mc:Fallback>
                <p:oleObj name="Macro-Enabled Worksheet" r:id="rId4" imgW="5296056" imgH="66668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5380038"/>
                        <a:ext cx="529590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7D4C578-AC32-48CE-9F53-D134228BD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53197"/>
              </p:ext>
            </p:extLst>
          </p:nvPr>
        </p:nvGraphicFramePr>
        <p:xfrm>
          <a:off x="3448050" y="5035550"/>
          <a:ext cx="5295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5296056" imgH="273073" progId="Excel.SheetMacroEnabled.12">
                  <p:link updateAutomatic="1"/>
                </p:oleObj>
              </mc:Choice>
              <mc:Fallback>
                <p:oleObj name="Macro-Enabled Worksheet" r:id="rId6" imgW="5296056" imgH="2730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8050" y="5035550"/>
                        <a:ext cx="52959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62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Team and Support Personnel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3DED29-120D-471F-9378-D0E2D23DD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012749"/>
              </p:ext>
            </p:extLst>
          </p:nvPr>
        </p:nvGraphicFramePr>
        <p:xfrm>
          <a:off x="1146575" y="2016388"/>
          <a:ext cx="840740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987573" progId="Excel.SheetMacroEnabled.12">
                  <p:link updateAutomatic="1"/>
                </p:oleObj>
              </mc:Choice>
              <mc:Fallback>
                <p:oleObj name="Macro-Enabled Worksheet" r:id="rId3" imgW="8407504" imgH="19875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016388"/>
                        <a:ext cx="8407400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67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71C060-B5FB-4CAC-B3C0-335E97883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423317"/>
              </p:ext>
            </p:extLst>
          </p:nvPr>
        </p:nvGraphicFramePr>
        <p:xfrm>
          <a:off x="1385637" y="1494547"/>
          <a:ext cx="5284788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08620" imgH="5746588" progId="Excel.SheetMacroEnabled.12">
                  <p:link updateAutomatic="1"/>
                </p:oleObj>
              </mc:Choice>
              <mc:Fallback>
                <p:oleObj name="Macro-Enabled Worksheet" r:id="rId3" imgW="6508620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637" y="1494547"/>
                        <a:ext cx="5284788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0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>
          <a:xfrm>
            <a:off x="1055688" y="892263"/>
            <a:ext cx="10397836" cy="602284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Appraisal Scope – Benchmark Model 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B8C7DCB-D8D5-48F1-AB17-58B3C599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1991"/>
              </p:ext>
            </p:extLst>
          </p:nvPr>
        </p:nvGraphicFramePr>
        <p:xfrm>
          <a:off x="1309913" y="1494547"/>
          <a:ext cx="5704830" cy="461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099144" imgH="5746588" progId="Excel.SheetMacroEnabled.12">
                  <p:link updateAutomatic="1"/>
                </p:oleObj>
              </mc:Choice>
              <mc:Fallback>
                <p:oleObj name="Macro-Enabled Worksheet" r:id="rId3" imgW="7099144" imgH="574658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913" y="1494547"/>
                        <a:ext cx="5704830" cy="461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38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Scope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A708DE6-D001-4244-B98E-B63313BE2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56906"/>
              </p:ext>
            </p:extLst>
          </p:nvPr>
        </p:nvGraphicFramePr>
        <p:xfrm>
          <a:off x="1288618" y="2655457"/>
          <a:ext cx="8407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336665" progId="Excel.SheetMacroEnabled.12">
                  <p:link updateAutomatic="1"/>
                </p:oleObj>
              </mc:Choice>
              <mc:Fallback>
                <p:oleObj name="Macro-Enabled Worksheet" r:id="rId3" imgW="8407504" imgH="33666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618" y="2655457"/>
                        <a:ext cx="84074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38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ea typeface="ＭＳ Ｐゴシック" charset="-128"/>
              </a:rPr>
              <a:t>Appraisal Scope – Organizational Sample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21A5A95-7C57-4184-BE79-BFD78ABD8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6264"/>
              </p:ext>
            </p:extLst>
          </p:nvPr>
        </p:nvGraphicFramePr>
        <p:xfrm>
          <a:off x="1144233" y="1954536"/>
          <a:ext cx="812800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3817600" imgH="3441885" progId="Excel.SheetMacroEnabled.12">
                  <p:link updateAutomatic="1"/>
                </p:oleObj>
              </mc:Choice>
              <mc:Fallback>
                <p:oleObj name="Macro-Enabled Worksheet" r:id="rId3" imgW="13817600" imgH="34418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233" y="1954536"/>
                        <a:ext cx="8128000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73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r>
              <a:rPr lang="en-ZA" dirty="0"/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6231BD-1CF8-4E2C-91EE-CA03ACCEA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554855"/>
              </p:ext>
            </p:extLst>
          </p:nvPr>
        </p:nvGraphicFramePr>
        <p:xfrm>
          <a:off x="1183812" y="2189316"/>
          <a:ext cx="7215873" cy="1610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3812" y="2189316"/>
                        <a:ext cx="7215873" cy="1610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3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43C-9D08-4642-A4DF-AF55E65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Appraisal Scope – Organizational Sample</a:t>
            </a:r>
            <a:endParaRPr lang="en-ZA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1241FDA-B478-4897-9165-9C37E1FE2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68676"/>
              </p:ext>
            </p:extLst>
          </p:nvPr>
        </p:nvGraphicFramePr>
        <p:xfrm>
          <a:off x="1162506" y="1882390"/>
          <a:ext cx="7883839" cy="253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1404496" imgH="3473473" progId="Excel.SheetMacroEnabled.12">
                  <p:link updateAutomatic="1"/>
                </p:oleObj>
              </mc:Choice>
              <mc:Fallback>
                <p:oleObj name="Macro-Enabled Worksheet" r:id="rId2" imgW="11404496" imgH="347347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2506" y="1882390"/>
                        <a:ext cx="7883839" cy="253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37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outhcentralus1-mediap.svc.ms/transform/thumbnail?provider=spo&amp;inputFormat=png&amp;cs=fFNQTw&amp;docid=https%3A%2F%2Fcmmiinstitute951.sharepoint.com%3A443%2F_api%2Fv2.0%2Fdrives%2Fb!7IlM4k3Pp025a_nAxmhlEBq9nP-OpJ5AgP4b4gCMSh3CEvcsbH28S460E4Uj24da%2Fitems%2F01RKHJKOJEXI5QX7ODNFH372QO6YW54JXJ%3Fversion%3DPublished&amp;access_token=eyJ0eXAiOiJKV1QiLCJhbGciOiJub25lIn0.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.V21CS21McWlOQ3JNdjhaMEFMQm9qcEFsaU9sM2N1VzBndE9NWUJ2ck53OD0&amp;encodeFailures=1&amp;width=1000&amp;height=583&amp;srcWidth=1000&amp;srcHeight=583">
            <a:extLst>
              <a:ext uri="{FF2B5EF4-FFF2-40B4-BE49-F238E27FC236}">
                <a16:creationId xmlns:a16="http://schemas.microsoft.com/office/drawing/2014/main" id="{47AE2C04-8F9A-4703-B26A-CB76BF8D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34" y="1275558"/>
            <a:ext cx="8062137" cy="470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2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3DEF144-708A-4FEC-9EEA-C59932602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90045"/>
              </p:ext>
            </p:extLst>
          </p:nvPr>
        </p:nvGraphicFramePr>
        <p:xfrm>
          <a:off x="1301149" y="1088336"/>
          <a:ext cx="7324832" cy="491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12807820" imgH="8597854" progId="Excel.SheetMacroEnabled.12">
                  <p:link updateAutomatic="1"/>
                </p:oleObj>
              </mc:Choice>
              <mc:Fallback>
                <p:oleObj name="Macro-Enabled Worksheet" r:id="rId3" imgW="12807820" imgH="8597854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149" y="1088336"/>
                        <a:ext cx="7324832" cy="4917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9C5D04-9640-3B48-820B-127523AD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28" y="233529"/>
            <a:ext cx="10515600" cy="602284"/>
          </a:xfrm>
        </p:spPr>
        <p:txBody>
          <a:bodyPr/>
          <a:lstStyle/>
          <a:p>
            <a:r>
              <a:rPr lang="en-US" dirty="0"/>
              <a:t>Ratings for Technology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8894F-6E9F-4254-B365-2F77C95564B1}"/>
              </a:ext>
            </a:extLst>
          </p:cNvPr>
          <p:cNvSpPr/>
          <p:nvPr/>
        </p:nvSpPr>
        <p:spPr>
          <a:xfrm rot="19278004">
            <a:off x="7195353" y="4549951"/>
            <a:ext cx="293061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0673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7C9-2410-0F46-A0CE-9498896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 Definitions – Required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82AE-496D-8E4C-B62D-137BEFC3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/>
              <a:t>Required Findings Categories:</a:t>
            </a:r>
          </a:p>
          <a:p>
            <a:pPr lvl="1"/>
            <a:r>
              <a:rPr lang="en-US" u="sng"/>
              <a:t>Weaknesses</a:t>
            </a:r>
            <a:r>
              <a:rPr lang="en-US"/>
              <a:t> - A type of preliminary or final finding, which is an ineffective, or lack of, implementation of one or more processes that meet the intent and value of a practice based on verified objective evidence, and applicable across the project(s) and organizational support functions or Organizational Unit as a whole. This is realized either by a) the process itself does not address a CMMI practice requirement, or b) the project(s) or organizational support functions are not following their process that IS compliant with the intent and value of the applicable CMMI practice.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u="sng"/>
              <a:t>Strengths</a:t>
            </a:r>
            <a:r>
              <a:rPr lang="en-US"/>
              <a:t> - A type of preliminary or final finding, which is an exemplary or noteworthy implementation of a process that meets the intent and value of a CMMI model practice.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2315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Box 4"/>
          <p:cNvSpPr txBox="1">
            <a:spLocks noChangeArrowheads="1"/>
          </p:cNvSpPr>
          <p:nvPr/>
        </p:nvSpPr>
        <p:spPr bwMode="auto">
          <a:xfrm>
            <a:off x="2111571" y="3129444"/>
            <a:ext cx="80772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ZA" altLang="zh-CN" sz="1800" dirty="0">
                <a:latin typeface="+mn-lt"/>
              </a:rPr>
              <a:t>It is a pleasure and an honour to be here with you today. We are looking forward to working with you and your team over the coming days.</a:t>
            </a:r>
          </a:p>
          <a:p>
            <a:pPr algn="just" eaLnBrk="1" hangingPunct="1"/>
            <a:r>
              <a:rPr lang="zh-TW" altLang="en-US" sz="1800" dirty="0">
                <a:latin typeface="+mn-lt"/>
              </a:rPr>
              <a:t>今天我很高興和榮幸來到這裡，我期待著在未來的几天里與您和您的團隊一起工作。</a:t>
            </a:r>
            <a:endParaRPr lang="en-ZA" altLang="zh-CN" sz="1800" dirty="0">
              <a:latin typeface="+mn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954CA7-005C-4F39-92CE-D8155080E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70" y="4964680"/>
            <a:ext cx="728200" cy="810578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50841FAF-D96B-4746-B5BE-9D26E787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0" t="18576" r="13021" b="14083"/>
          <a:stretch/>
        </p:blipFill>
        <p:spPr>
          <a:xfrm>
            <a:off x="6367966" y="4942063"/>
            <a:ext cx="812573" cy="855812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E788F89-59DA-4112-8599-0FCF45176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97" y="4977007"/>
            <a:ext cx="812573" cy="7859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B2B80C-7265-40EB-97CE-CE0C4FE7D9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2007" r="14562" b="-2007"/>
          <a:stretch/>
        </p:blipFill>
        <p:spPr>
          <a:xfrm>
            <a:off x="8595873" y="4964680"/>
            <a:ext cx="1116817" cy="8105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BEE5F4-012C-410B-AC0D-D34E631EDC0C}"/>
              </a:ext>
            </a:extLst>
          </p:cNvPr>
          <p:cNvGrpSpPr/>
          <p:nvPr/>
        </p:nvGrpSpPr>
        <p:grpSpPr>
          <a:xfrm>
            <a:off x="9787040" y="5065095"/>
            <a:ext cx="846120" cy="609751"/>
            <a:chOff x="152400" y="4012035"/>
            <a:chExt cx="1986438" cy="117974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02AEB9D-8841-45F7-8CAB-1B38968DF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20" b="21052"/>
            <a:stretch/>
          </p:blipFill>
          <p:spPr>
            <a:xfrm>
              <a:off x="152400" y="4058960"/>
              <a:ext cx="1986438" cy="113282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9B4C94-FB3C-43D3-BABE-98A6FFD0C43F}"/>
                </a:ext>
              </a:extLst>
            </p:cNvPr>
            <p:cNvGrpSpPr/>
            <p:nvPr/>
          </p:nvGrpSpPr>
          <p:grpSpPr>
            <a:xfrm>
              <a:off x="252395" y="4012035"/>
              <a:ext cx="1756513" cy="441334"/>
              <a:chOff x="3505200" y="5861931"/>
              <a:chExt cx="1754272" cy="58475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8A3EA6-FBEC-43F7-A250-298AFED49EDC}"/>
                  </a:ext>
                </a:extLst>
              </p:cNvPr>
              <p:cNvSpPr/>
              <p:nvPr/>
            </p:nvSpPr>
            <p:spPr>
              <a:xfrm>
                <a:off x="3505200" y="5861931"/>
                <a:ext cx="1754272" cy="5847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638D3C24-2693-4B6E-8918-A946A332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05200" y="5861931"/>
                <a:ext cx="1754272" cy="584757"/>
              </a:xfrm>
              <a:prstGeom prst="rect">
                <a:avLst/>
              </a:prstGeom>
            </p:spPr>
          </p:pic>
        </p:grpSp>
      </p:grp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28DADE8-D1C4-46AD-8EA1-39B725B1FB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89" y="5002169"/>
            <a:ext cx="1266632" cy="7356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30F9EC6-7007-442F-9B14-472D7912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21" y="5002169"/>
            <a:ext cx="728200" cy="7356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C067E0-B1E2-4ABB-954D-E36139045F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20" y="5113775"/>
            <a:ext cx="592894" cy="5123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A8C5C63-6380-45A7-84FE-5E6876A17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231" y="5019498"/>
            <a:ext cx="670188" cy="700942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194C16C1-AB6D-486E-B218-635DBF4B8F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73" y="4948626"/>
            <a:ext cx="812573" cy="842689"/>
          </a:xfrm>
          <a:prstGeom prst="rect">
            <a:avLst/>
          </a:prstGeom>
        </p:spPr>
      </p:pic>
      <p:pic>
        <p:nvPicPr>
          <p:cNvPr id="29" name="Picture 2" descr="http://eurasiangroup.org/clones/photos/photo3/Flag_China.gif">
            <a:extLst>
              <a:ext uri="{FF2B5EF4-FFF2-40B4-BE49-F238E27FC236}">
                <a16:creationId xmlns:a16="http://schemas.microsoft.com/office/drawing/2014/main" id="{F8ED0ECF-3A0F-48AA-AB5B-3634F68E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29" y="1231048"/>
            <a:ext cx="1268760" cy="71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 descr="https://www.cia.gov/library/publications/the-world-factbook/graphics/flags/large/sf-lgflag.gif">
            <a:extLst>
              <a:ext uri="{FF2B5EF4-FFF2-40B4-BE49-F238E27FC236}">
                <a16:creationId xmlns:a16="http://schemas.microsoft.com/office/drawing/2014/main" id="{A40E6561-AE63-4D7D-AF73-D61126FB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61" y="1236619"/>
            <a:ext cx="1231569" cy="71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diabetesmine.com/wp-content/uploads/2011/02/spain-flag.gif">
            <a:extLst>
              <a:ext uri="{FF2B5EF4-FFF2-40B4-BE49-F238E27FC236}">
                <a16:creationId xmlns:a16="http://schemas.microsoft.com/office/drawing/2014/main" id="{020D72D2-1345-4349-9384-48926A5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23" y="1245991"/>
            <a:ext cx="1268762" cy="71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http://1.bp.blogspot.com/-dCG_ru9E2jY/Twy2lX1A4MI/AAAAAAABCVQ/sk5d4dhnIhM/s1600/Switzerland_Flag.jpg">
            <a:extLst>
              <a:ext uri="{FF2B5EF4-FFF2-40B4-BE49-F238E27FC236}">
                <a16:creationId xmlns:a16="http://schemas.microsoft.com/office/drawing/2014/main" id="{2AFDF454-7646-4BF8-A15A-C80E0053A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197" y="2102953"/>
            <a:ext cx="1264748" cy="7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>
            <a:extLst>
              <a:ext uri="{FF2B5EF4-FFF2-40B4-BE49-F238E27FC236}">
                <a16:creationId xmlns:a16="http://schemas.microsoft.com/office/drawing/2014/main" id="{59C78418-5B09-4F3F-9C16-8D2F46DB8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4" y="2135999"/>
            <a:ext cx="1264745" cy="69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41EDA5-7672-438D-A354-60DCAB7CDB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41161" y="1228288"/>
            <a:ext cx="1268762" cy="718248"/>
          </a:xfrm>
          <a:prstGeom prst="rect">
            <a:avLst/>
          </a:prstGeom>
        </p:spPr>
      </p:pic>
      <p:pic>
        <p:nvPicPr>
          <p:cNvPr id="59" name="Picture 58" descr="http://www.onlinenewspapers.com/images/germany.gif">
            <a:extLst>
              <a:ext uri="{FF2B5EF4-FFF2-40B4-BE49-F238E27FC236}">
                <a16:creationId xmlns:a16="http://schemas.microsoft.com/office/drawing/2014/main" id="{825F9590-2647-4226-A3C5-C5E3DE75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05" y="1245991"/>
            <a:ext cx="1268763" cy="7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28B9EB-0448-488C-8BF9-00390EA7CA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34" y="1231048"/>
            <a:ext cx="1274979" cy="723819"/>
          </a:xfrm>
          <a:prstGeom prst="rect">
            <a:avLst/>
          </a:prstGeom>
        </p:spPr>
      </p:pic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863F850D-3761-4CB6-899A-704C3B8F7DE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21" y="2141246"/>
            <a:ext cx="1233910" cy="6819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F9DF30E-9369-4D20-A80C-36EA3BB7D7E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29637" y="2102953"/>
            <a:ext cx="1264745" cy="735807"/>
          </a:xfrm>
          <a:prstGeom prst="rect">
            <a:avLst/>
          </a:prstGeom>
        </p:spPr>
      </p:pic>
      <p:pic>
        <p:nvPicPr>
          <p:cNvPr id="63" name="Picture 2" descr="Flag of the United Arab Emirates.svg">
            <a:extLst>
              <a:ext uri="{FF2B5EF4-FFF2-40B4-BE49-F238E27FC236}">
                <a16:creationId xmlns:a16="http://schemas.microsoft.com/office/drawing/2014/main" id="{F24BF515-17D5-4E4C-BF5B-9426286B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74" y="2121261"/>
            <a:ext cx="1258708" cy="68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725D56-BE4B-4459-B6FE-F5483EF2F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46509"/>
              </p:ext>
            </p:extLst>
          </p:nvPr>
        </p:nvGraphicFramePr>
        <p:xfrm>
          <a:off x="1055688" y="1563688"/>
          <a:ext cx="75692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7569407" imgH="3155927" progId="Excel.SheetMacroEnabled.12">
                  <p:link updateAutomatic="1"/>
                </p:oleObj>
              </mc:Choice>
              <mc:Fallback>
                <p:oleObj name="Macro-Enabled Worksheet" r:id="rId2" imgW="7569407" imgH="31559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688" y="1563688"/>
                        <a:ext cx="7569200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74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16E6-A265-E647-863D-E6356B5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214371"/>
            <a:ext cx="10397836" cy="602284"/>
          </a:xfrm>
        </p:spPr>
        <p:txBody>
          <a:bodyPr/>
          <a:lstStyle/>
          <a:p>
            <a:r>
              <a:rPr lang="en-US" dirty="0"/>
              <a:t>Appraisal Outputs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EF63E8-7549-4BEB-A50D-A9F4321F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8256"/>
              </p:ext>
            </p:extLst>
          </p:nvPr>
        </p:nvGraphicFramePr>
        <p:xfrm>
          <a:off x="1119188" y="1630363"/>
          <a:ext cx="84074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407504" imgH="2813027" progId="Excel.SheetMacroEnabled.12">
                  <p:link updateAutomatic="1"/>
                </p:oleObj>
              </mc:Choice>
              <mc:Fallback>
                <p:oleObj name="Macro-Enabled Worksheet" r:id="rId2" imgW="8407504" imgH="281302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9188" y="1630363"/>
                        <a:ext cx="8407400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49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>
                <a:hlinkClick r:id="rId2" action="ppaction://hlinkfile"/>
              </a:rPr>
              <a:t>Appraisal Schedule</a:t>
            </a:r>
            <a:endParaRPr lang="en-ZA" dirty="0">
              <a:hlinkClick r:id="rId3" action="ppaction://hlinkfile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794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621809" y="1669312"/>
            <a:ext cx="4069207" cy="406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67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ED6D-359B-4DB9-A138-F6149B35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8C33A-3F28-4A57-89CE-6D34B3F7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pptx has embedded links to </a:t>
            </a:r>
            <a:r>
              <a:rPr lang="en-US" sz="2000" dirty="0" err="1"/>
              <a:t>00_Data_Reference.xlsm</a:t>
            </a:r>
            <a:endParaRPr lang="en-US" sz="2000" dirty="0"/>
          </a:p>
          <a:p>
            <a:r>
              <a:rPr lang="en-US" sz="2000" dirty="0"/>
              <a:t>The latest information and version of the Benchmark Appraiser Support Environment (BASE) can be accessed at </a:t>
            </a:r>
            <a:r>
              <a:rPr lang="en-US" sz="2000" dirty="0" err="1">
                <a:hlinkClick r:id="rId2"/>
              </a:rPr>
              <a:t>www.demix.org</a:t>
            </a:r>
            <a:r>
              <a:rPr lang="en-US" sz="2000" dirty="0">
                <a:hlinkClick r:id="rId2"/>
              </a:rPr>
              <a:t>/tools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27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AC6-8B5D-4EE0-897A-9EECC028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2" y="908050"/>
            <a:ext cx="10397836" cy="602284"/>
          </a:xfrm>
        </p:spPr>
        <p:txBody>
          <a:bodyPr/>
          <a:lstStyle/>
          <a:p>
            <a:r>
              <a:rPr lang="en-ZA" dirty="0" err="1"/>
              <a:t>DEMIXIUM</a:t>
            </a:r>
            <a:r>
              <a:rPr lang="en-ZA" dirty="0"/>
              <a:t>™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02E9-B639-4352-9CD8-7319ACA08735}"/>
              </a:ext>
            </a:extLst>
          </p:cNvPr>
          <p:cNvGrpSpPr/>
          <p:nvPr/>
        </p:nvGrpSpPr>
        <p:grpSpPr>
          <a:xfrm>
            <a:off x="4465481" y="1878295"/>
            <a:ext cx="2719052" cy="4415485"/>
            <a:chOff x="4440140" y="1417173"/>
            <a:chExt cx="2719052" cy="4415485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2D3100A3-8319-4488-9BD8-FA36065DF984}"/>
                </a:ext>
              </a:extLst>
            </p:cNvPr>
            <p:cNvSpPr/>
            <p:nvPr/>
          </p:nvSpPr>
          <p:spPr>
            <a:xfrm>
              <a:off x="4638776" y="1417173"/>
              <a:ext cx="2321781" cy="3657600"/>
            </a:xfrm>
            <a:prstGeom prst="upArrow">
              <a:avLst/>
            </a:prstGeom>
            <a:solidFill>
              <a:srgbClr val="299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8F0F7F-3E23-4ED2-ABCC-98187E77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0140" y="2583208"/>
              <a:ext cx="2719052" cy="32494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D84EF48-EF5E-49FA-B6A9-E5C80B9C0007}"/>
              </a:ext>
            </a:extLst>
          </p:cNvPr>
          <p:cNvSpPr txBox="1"/>
          <p:nvPr/>
        </p:nvSpPr>
        <p:spPr>
          <a:xfrm>
            <a:off x="951442" y="1307835"/>
            <a:ext cx="343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err="1"/>
              <a:t>Demixium</a:t>
            </a:r>
            <a:r>
              <a:rPr lang="en-ZA" dirty="0"/>
              <a:t>™ Copyright Demix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21C6B-98B3-4617-86D6-C346F83D70CA}"/>
              </a:ext>
            </a:extLst>
          </p:cNvPr>
          <p:cNvSpPr txBox="1"/>
          <p:nvPr/>
        </p:nvSpPr>
        <p:spPr>
          <a:xfrm>
            <a:off x="2777670" y="5844796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1600" dirty="0" err="1">
                <a:hlinkClick r:id="rId3"/>
              </a:rPr>
              <a:t>www.demixium.com</a:t>
            </a:r>
            <a:endParaRPr lang="en-ZA" sz="1600" dirty="0"/>
          </a:p>
          <a:p>
            <a:pPr algn="ctr"/>
            <a:r>
              <a:rPr lang="en-ZA" sz="1600" b="0" i="0">
                <a:solidFill>
                  <a:srgbClr val="000000"/>
                </a:solidFill>
                <a:effectLst/>
                <a:latin typeface="Open Sans"/>
              </a:rPr>
              <a:t>Knowledge | Experience | Results</a:t>
            </a:r>
            <a:r>
              <a:rPr lang="en-ZA" sz="1600"/>
              <a:t> 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363692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29AD6-E198-3A47-A696-9DF21F27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+mn-lt"/>
              </a:rPr>
              <a:t>Appraisal Overview</a:t>
            </a:r>
          </a:p>
        </p:txBody>
      </p:sp>
    </p:spTree>
    <p:extLst>
      <p:ext uri="{BB962C8B-B14F-4D97-AF65-F5344CB8AC3E}">
        <p14:creationId xmlns:p14="http://schemas.microsoft.com/office/powerpoint/2010/main" val="309893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>
          <a:xfrm>
            <a:off x="962488" y="1039828"/>
            <a:ext cx="10515600" cy="602284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0AE3C5-02B2-478A-9C10-6BAB587F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4859"/>
              </p:ext>
            </p:extLst>
          </p:nvPr>
        </p:nvGraphicFramePr>
        <p:xfrm>
          <a:off x="1146575" y="2136174"/>
          <a:ext cx="840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206592" progId="Excel.SheetMacroEnabled.12">
                  <p:link updateAutomatic="1"/>
                </p:oleObj>
              </mc:Choice>
              <mc:Fallback>
                <p:oleObj name="Macro-Enabled Worksheet" r:id="rId3" imgW="8407504" imgH="120659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575" y="2136174"/>
                        <a:ext cx="84074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Appraisal Overview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5DE000F-8325-459E-8AB6-AF6BD5153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492"/>
              </p:ext>
            </p:extLst>
          </p:nvPr>
        </p:nvGraphicFramePr>
        <p:xfrm>
          <a:off x="1111065" y="2059852"/>
          <a:ext cx="84074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8407504" imgH="1492135" progId="Excel.SheetMacroEnabled.12">
                  <p:link updateAutomatic="1"/>
                </p:oleObj>
              </mc:Choice>
              <mc:Fallback>
                <p:oleObj name="Macro-Enabled Worksheet" r:id="rId3" imgW="8407504" imgH="149213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065" y="2059852"/>
                        <a:ext cx="8407400" cy="149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8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Business and Appraisal Objectives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41738B5-23C6-457B-BB18-AD965FCE0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56727"/>
              </p:ext>
            </p:extLst>
          </p:nvPr>
        </p:nvGraphicFramePr>
        <p:xfrm>
          <a:off x="1139825" y="2124075"/>
          <a:ext cx="75692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569407" imgH="1384485" progId="Excel.SheetMacroEnabled.12">
                  <p:link updateAutomatic="1"/>
                </p:oleObj>
              </mc:Choice>
              <mc:Fallback>
                <p:oleObj name="Macro-Enabled Worksheet" r:id="rId3" imgW="7569407" imgH="1384485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124075"/>
                        <a:ext cx="7569200" cy="138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9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020" y="995024"/>
            <a:ext cx="7772400" cy="609600"/>
          </a:xfrm>
          <a:noFill/>
        </p:spPr>
        <p:txBody>
          <a:bodyPr vert="horz" wrap="none" lIns="90488" tIns="44450" rIns="90488" bIns="44450" rtlCol="0" anchor="ctr">
            <a:norm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en-US" altLang="zh-CN" dirty="0">
                <a:latin typeface="Arial" charset="0"/>
              </a:rPr>
              <a:t>Appraisal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55688" y="1848439"/>
            <a:ext cx="7772400" cy="3809248"/>
          </a:xfrm>
        </p:spPr>
        <p:txBody>
          <a:bodyPr vert="horz" lIns="63500" tIns="25400" rIns="63500" bIns="25400" rtlCol="0">
            <a:spAutoFit/>
          </a:bodyPr>
          <a:lstStyle/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Start with a process framework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以一个过程框架作为开始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Observe strict confidentiality and non-attribution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严格遵循保密性和不归因性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Involve senior management as appraisal sponsor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把高层作为评估发起人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Approach appraisal collaboratively to the extent possible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评估需要协调合作进行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ZA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Focus on action</a:t>
            </a:r>
            <a:endParaRPr lang="en-Z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ZA" sz="1800" dirty="0" err="1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关注行动</a:t>
            </a:r>
            <a:endParaRPr lang="en-ZA" sz="1800" dirty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F63-43DB-4D03-99F8-9DDEC68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Virtual appraisals –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612D-EFDE-4142-8FD5-20FE51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/>
              <a:t>A virtual appraisal code of conduct must include the following rules at a minimum: (ISACA </a:t>
            </a:r>
            <a:r>
              <a:rPr lang="en-ZA" sz="1800" dirty="0" err="1"/>
              <a:t>MDD</a:t>
            </a:r>
            <a:r>
              <a:rPr lang="en-ZA" sz="1800" dirty="0"/>
              <a:t> </a:t>
            </a:r>
            <a:r>
              <a:rPr lang="en-ZA" sz="1800" dirty="0" err="1"/>
              <a:t>v2.2</a:t>
            </a:r>
            <a:r>
              <a:rPr lang="en-ZA" sz="1800" dirty="0"/>
              <a:t>)</a:t>
            </a:r>
          </a:p>
          <a:p>
            <a:r>
              <a:rPr lang="en-ZA" sz="1800" dirty="0"/>
              <a:t>Participate actively in appraisal activities</a:t>
            </a:r>
          </a:p>
          <a:p>
            <a:r>
              <a:rPr lang="en-ZA" sz="1800" dirty="0"/>
              <a:t>No sleeping, multitasking, etc.</a:t>
            </a:r>
          </a:p>
          <a:p>
            <a:r>
              <a:rPr lang="en-ZA" sz="1800" dirty="0"/>
              <a:t>To meet confidentiality requirements, </a:t>
            </a:r>
            <a:r>
              <a:rPr lang="en-ZA" sz="1800" dirty="0" err="1"/>
              <a:t>ATL</a:t>
            </a:r>
            <a:r>
              <a:rPr lang="en-ZA" sz="1800" dirty="0"/>
              <a:t> may require no additional media or writing materials, laptops, or mobile devices other than those agreed as necessary for conducting virtual activities for some or all interviews</a:t>
            </a:r>
          </a:p>
          <a:p>
            <a:r>
              <a:rPr lang="en-ZA" sz="1800" dirty="0"/>
              <a:t>One person speaks at a time</a:t>
            </a:r>
          </a:p>
          <a:p>
            <a:r>
              <a:rPr lang="en-ZA" sz="1800" b="1" dirty="0"/>
              <a:t>All participants identify themselves when needed, including when asked by </a:t>
            </a:r>
            <a:r>
              <a:rPr lang="en-ZA" sz="1800" b="1" dirty="0" err="1"/>
              <a:t>ATL</a:t>
            </a:r>
            <a:r>
              <a:rPr lang="en-ZA" sz="1800" b="1" dirty="0"/>
              <a:t>, to verify their identity with a government issued photo ID.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/>
              <a:t>Additional required actions</a:t>
            </a:r>
          </a:p>
          <a:p>
            <a:r>
              <a:rPr lang="en-ZA" sz="1800" dirty="0"/>
              <a:t>Video cameras should be on at all time.</a:t>
            </a:r>
          </a:p>
        </p:txBody>
      </p:sp>
    </p:spTree>
    <p:extLst>
      <p:ext uri="{BB962C8B-B14F-4D97-AF65-F5344CB8AC3E}">
        <p14:creationId xmlns:p14="http://schemas.microsoft.com/office/powerpoint/2010/main" val="3137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13751AC33344AB32CFD2920EFE649" ma:contentTypeVersion="11" ma:contentTypeDescription="Create a new document." ma:contentTypeScope="" ma:versionID="683516f7d70434a0e4dbd6c476be8d5b">
  <xsd:schema xmlns:xsd="http://www.w3.org/2001/XMLSchema" xmlns:xs="http://www.w3.org/2001/XMLSchema" xmlns:p="http://schemas.microsoft.com/office/2006/metadata/properties" xmlns:ns2="72e3a154-4955-46c3-9573-e9dec3e1f195" xmlns:ns3="ec500478-62e0-46fc-87f1-cfa988e486b4" targetNamespace="http://schemas.microsoft.com/office/2006/metadata/properties" ma:root="true" ma:fieldsID="cf4a15c6a1eec5dbba94230cc6a50510" ns2:_="" ns3:_="">
    <xsd:import namespace="72e3a154-4955-46c3-9573-e9dec3e1f195"/>
    <xsd:import namespace="ec500478-62e0-46fc-87f1-cfa988e48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3a154-4955-46c3-9573-e9dec3e1f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00478-62e0-46fc-87f1-cfa988e486b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7B0D7-F930-4230-933E-ABA84959494E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53C8246-6D75-4965-9C67-AB8DC9AA7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3a154-4955-46c3-9573-e9dec3e1f195"/>
    <ds:schemaRef ds:uri="ec500478-62e0-46fc-87f1-cfa988e486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49826-D5EE-4D24-B649-7C3A19B527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955</Words>
  <Application>Microsoft Office PowerPoint</Application>
  <PresentationFormat>Widescreen</PresentationFormat>
  <Paragraphs>90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16</vt:i4>
      </vt:variant>
      <vt:variant>
        <vt:lpstr>Slide Titles</vt:lpstr>
      </vt:variant>
      <vt:variant>
        <vt:i4>24</vt:i4>
      </vt:variant>
    </vt:vector>
  </HeadingPairs>
  <TitlesOfParts>
    <vt:vector size="46" baseType="lpstr">
      <vt:lpstr>宋体</vt:lpstr>
      <vt:lpstr>Arial</vt:lpstr>
      <vt:lpstr>Calibri</vt:lpstr>
      <vt:lpstr>Calibri Light</vt:lpstr>
      <vt:lpstr>Open Sans</vt:lpstr>
      <vt:lpstr>Office Theme</vt:lpstr>
      <vt:lpstr>file:///G:\2021-04-12to04-16%20(A5)%20C53517%20SoftMARS\00_Data_Reference.xlsm!pptxCover!R4C2:R12C2</vt:lpstr>
      <vt:lpstr>file:///G:\2021-04-12to04-16%20(A5)%20C53517%20SoftMARS\00_Data_Reference.xlsm!pptxCover!R15C2:R17C2</vt:lpstr>
      <vt:lpstr>file:///G:\2021-04-12to04-16%20(A5)%20C53517%20SoftMARS\00_Data_Reference.xlsm!pptxCover!R19C2</vt:lpstr>
      <vt:lpstr>file:///G:\2021-04-12to04-16%20(A5)%20C53517%20SoftMARS\00_Data_Reference.xlsm!pptxLink1!R1C1:R7C2</vt:lpstr>
      <vt:lpstr>file:///G:\2021-04-12to04-16%20(A5)%20C53517%20SoftMARS\00_Data_Reference.xlsm!pptxLink1!R9C1:R17C2</vt:lpstr>
      <vt:lpstr>file:///G:\2021-04-12to04-16%20(A5)%20C53517%20SoftMARS\00_Data_Reference.xlsm!pptxLink2!R1C1:R4C1</vt:lpstr>
      <vt:lpstr>file:///G:\2021-04-12to04-16%20(A5)%20C53517%20SoftMARS\00_Data_Reference.xlsm!pptxLink1!R19C1:R30C2</vt:lpstr>
      <vt:lpstr>file:///G:\2021-04-12to04-16%20(A5)%20C53517%20SoftMARS\00_Data_Reference.xlsm!pptxLink3!R2C10:R24C15</vt:lpstr>
      <vt:lpstr>file:///G:\2021-04-12to04-16%20(A5)%20C53517%20SoftMARS\00_Data_Reference.xlsm!pptxLink3!R2C1:R24C3</vt:lpstr>
      <vt:lpstr>file:///G:\2021-04-12to04-16%20(A5)%20C53517%20SoftMARS\00_Data_Reference.xlsm!pptxLink1!R5C1:R7C2</vt:lpstr>
      <vt:lpstr>file:///G:\2021-04-12to04-16%20(A5)%20C53517%20SoftMARS\00_Data_Reference.xlsm!pptxLink4!R10C1:R27C20</vt:lpstr>
      <vt:lpstr>file:///G:\2021-04-12to04-16%20(A5)%20C53517%20SoftMARS\00_Data_Reference.xlsm!pptxLink5!R1C1:R11C5</vt:lpstr>
      <vt:lpstr>file:///G:\2021-04-12to04-16%20(A5)%20C53517%20SoftMARS\00_Data_Reference.xlsm!pptxLink5!R15C1:R21C5</vt:lpstr>
      <vt:lpstr>file:///G:\2021-04-12to04-16%20(A5)%20C53517%20SoftMARS\00_Data_Reference.xlsm!OULC!R50C2:R89C22</vt:lpstr>
      <vt:lpstr>file:///G:\2021-04-12to04-16%20(A5)%20C53517%20SoftMARS\00_Data_Reference.xlsm!pptxLink2!R6C1:R19C1</vt:lpstr>
      <vt:lpstr>file:///G:\2021-04-12to04-16%20(A5)%20C53517%20SoftMARS\00_Data_Reference.xlsm!pptxLink1!R32C1:R39C2</vt:lpstr>
      <vt:lpstr>PowerPoint Presentation</vt:lpstr>
      <vt:lpstr>PowerPoint Presentation</vt:lpstr>
      <vt:lpstr>DEMIXIUM™</vt:lpstr>
      <vt:lpstr>Appraisal Overview</vt:lpstr>
      <vt:lpstr>Appraisal Overview</vt:lpstr>
      <vt:lpstr>Appraisal Overview</vt:lpstr>
      <vt:lpstr>Business and Appraisal Objectives</vt:lpstr>
      <vt:lpstr>Appraisal Principles</vt:lpstr>
      <vt:lpstr>Virtual appraisals – code of conduct</vt:lpstr>
      <vt:lpstr>Appraisal Team and Support Personnel</vt:lpstr>
      <vt:lpstr>Appraisal Scope – Benchmark Model View</vt:lpstr>
      <vt:lpstr>Appraisal Scope – Benchmark Model View</vt:lpstr>
      <vt:lpstr>Appraisal Scope – Organizational Scope</vt:lpstr>
      <vt:lpstr>Appraisal Scope – Organizational Sample</vt:lpstr>
      <vt:lpstr>Appraisal Scope – Organizational Sample </vt:lpstr>
      <vt:lpstr>Appraisal Scope – Organizational Sample</vt:lpstr>
      <vt:lpstr>PowerPoint Presentation</vt:lpstr>
      <vt:lpstr>Ratings for Technology Center</vt:lpstr>
      <vt:lpstr>Findings Definitions – Required Categories</vt:lpstr>
      <vt:lpstr>Appraisal Outputs</vt:lpstr>
      <vt:lpstr>Appraisal Outputs</vt:lpstr>
      <vt:lpstr>Appraisal Schedule</vt:lpstr>
      <vt:lpstr>PowerPoint Presentation</vt:lpstr>
      <vt:lpstr>Notice</vt:lpstr>
    </vt:vector>
  </TitlesOfParts>
  <Company>ISACA-CMMI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MDD-Toolkit-Appraisal Final Findings Template</dc:title>
  <dc:creator>ISACA-CMMI</dc:creator>
  <cp:lastModifiedBy>Pieter van Zyl</cp:lastModifiedBy>
  <cp:revision>57</cp:revision>
  <dcterms:created xsi:type="dcterms:W3CDTF">2018-03-14T12:19:45Z</dcterms:created>
  <dcterms:modified xsi:type="dcterms:W3CDTF">2021-04-22T09:53:35Z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0x0101001F513751AC33344AB32CFD2920EFE649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AuthorIds_UIVersion_3601">
    <vt:lpwstr>40</vt:lpwstr>
  </property>
  <property fmtid="{D5CDD505-2E9C-101B-9397-08002B2CF9AE}" pid="8" name="_ShortcutWebId">
    <vt:lpwstr/>
  </property>
  <property fmtid="{D5CDD505-2E9C-101B-9397-08002B2CF9AE}" pid="9" name="_ShortcutUniqueId">
    <vt:lpwstr/>
  </property>
  <property fmtid="{D5CDD505-2E9C-101B-9397-08002B2CF9AE}" pid="10" name="_ShortcutSiteId">
    <vt:lpwstr/>
  </property>
  <property fmtid="{D5CDD505-2E9C-101B-9397-08002B2CF9AE}" pid="11" name="Class">
    <vt:lpwstr/>
  </property>
  <property fmtid="{D5CDD505-2E9C-101B-9397-08002B2CF9AE}" pid="12" name="Model Component">
    <vt:lpwstr/>
  </property>
  <property fmtid="{D5CDD505-2E9C-101B-9397-08002B2CF9AE}" pid="13" name="_ShortcutUrl">
    <vt:lpwstr/>
  </property>
  <property fmtid="{D5CDD505-2E9C-101B-9397-08002B2CF9AE}" pid="14" name="Class Component">
    <vt:lpwstr/>
  </property>
</Properties>
</file>