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911" r:id="rId6"/>
    <p:sldId id="493" r:id="rId7"/>
    <p:sldId id="1517" r:id="rId8"/>
    <p:sldId id="439" r:id="rId9"/>
    <p:sldId id="1476" r:id="rId10"/>
    <p:sldId id="1026" r:id="rId11"/>
    <p:sldId id="1516" r:id="rId12"/>
    <p:sldId id="926" r:id="rId13"/>
    <p:sldId id="909" r:id="rId14"/>
    <p:sldId id="887" r:id="rId15"/>
    <p:sldId id="888" r:id="rId16"/>
    <p:sldId id="889" r:id="rId17"/>
    <p:sldId id="890" r:id="rId18"/>
    <p:sldId id="891" r:id="rId19"/>
    <p:sldId id="892" r:id="rId20"/>
    <p:sldId id="894" r:id="rId21"/>
    <p:sldId id="1477" r:id="rId22"/>
    <p:sldId id="895" r:id="rId23"/>
    <p:sldId id="896" r:id="rId24"/>
    <p:sldId id="897" r:id="rId25"/>
    <p:sldId id="898" r:id="rId26"/>
    <p:sldId id="899" r:id="rId27"/>
    <p:sldId id="900" r:id="rId28"/>
    <p:sldId id="1478" r:id="rId29"/>
    <p:sldId id="901" r:id="rId30"/>
    <p:sldId id="902" r:id="rId31"/>
    <p:sldId id="903" r:id="rId32"/>
    <p:sldId id="904" r:id="rId33"/>
    <p:sldId id="906" r:id="rId34"/>
    <p:sldId id="907" r:id="rId35"/>
    <p:sldId id="298" r:id="rId36"/>
    <p:sldId id="151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62" d="100"/>
          <a:sy n="62" d="100"/>
        </p:scale>
        <p:origin x="164" y="5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4/22/2021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895373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158062150"/>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69372572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a:solidFill>
                  <a:srgbClr val="000000"/>
                </a:solidFill>
                <a:effectLst/>
                <a:latin typeface="Open Sans"/>
              </a:rPr>
              <a:t>Knowledge | Experience | Results</a:t>
            </a:r>
            <a:endParaRPr lang="en-ZA" sz="1600" dirty="0"/>
          </a:p>
        </p:txBody>
      </p:sp>
    </p:spTree>
    <p:extLst>
      <p:ext uri="{BB962C8B-B14F-4D97-AF65-F5344CB8AC3E}">
        <p14:creationId xmlns:p14="http://schemas.microsoft.com/office/powerpoint/2010/main" val="413151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a:bodyPr>
          <a:lstStyle/>
          <a:p>
            <a:pPr marL="0" indent="0">
              <a:buNone/>
            </a:pPr>
            <a:r>
              <a:rPr lang="en-ZA" sz="1800" dirty="0"/>
              <a:t>A virtual appraisal code of conduct must include the following rules at a minimum: (ISACA </a:t>
            </a:r>
            <a:r>
              <a:rPr lang="en-ZA" sz="1800" dirty="0" err="1"/>
              <a:t>MDD</a:t>
            </a:r>
            <a:r>
              <a:rPr lang="en-ZA" sz="1800" dirty="0"/>
              <a:t> </a:t>
            </a:r>
            <a:r>
              <a:rPr lang="en-ZA" sz="1800" dirty="0" err="1"/>
              <a:t>v2.2</a:t>
            </a:r>
            <a:r>
              <a:rPr lang="en-ZA" sz="1800" dirty="0"/>
              <a:t>)</a:t>
            </a:r>
          </a:p>
          <a:p>
            <a:r>
              <a:rPr lang="en-ZA" sz="1800" dirty="0"/>
              <a:t>Participate actively in appraisal activities</a:t>
            </a:r>
          </a:p>
          <a:p>
            <a:r>
              <a:rPr lang="en-ZA" sz="1800" dirty="0"/>
              <a:t>No sleeping, multitasking, etc.</a:t>
            </a:r>
          </a:p>
          <a:p>
            <a:r>
              <a:rPr lang="en-ZA" sz="1800" dirty="0"/>
              <a:t>To meet confidentiality requirements, </a:t>
            </a:r>
            <a:r>
              <a:rPr lang="en-ZA" sz="1800" dirty="0" err="1"/>
              <a:t>ATL</a:t>
            </a:r>
            <a:r>
              <a:rPr lang="en-ZA" sz="1800" dirty="0"/>
              <a:t> may require no additional media or writing materials, laptops, or mobile devices other than those agreed as necessary for conducting virtual activities for some or all interviews</a:t>
            </a:r>
          </a:p>
          <a:p>
            <a:r>
              <a:rPr lang="en-ZA" sz="1800" dirty="0"/>
              <a:t>One person speaks at a time</a:t>
            </a:r>
          </a:p>
          <a:p>
            <a:r>
              <a:rPr lang="en-ZA" sz="1800" b="1" dirty="0"/>
              <a:t>All participants identify themselves when needed, including when asked by </a:t>
            </a:r>
            <a:r>
              <a:rPr lang="en-ZA" sz="1800" b="1" dirty="0" err="1"/>
              <a:t>ATL</a:t>
            </a:r>
            <a:r>
              <a:rPr lang="en-ZA" sz="1800" b="1" dirty="0"/>
              <a:t>, to verify their identity with a government issued photo ID.</a:t>
            </a:r>
          </a:p>
          <a:p>
            <a:endParaRPr lang="en-ZA" sz="1800" dirty="0"/>
          </a:p>
          <a:p>
            <a:pPr marL="0" indent="0">
              <a:buNone/>
            </a:pPr>
            <a:r>
              <a:rPr lang="en-ZA" sz="1800" dirty="0"/>
              <a:t>Additional required actions</a:t>
            </a:r>
          </a:p>
          <a:p>
            <a:r>
              <a:rPr lang="en-ZA" sz="1800" dirty="0"/>
              <a:t>Video cameras should be on at all time.</a:t>
            </a:r>
          </a:p>
        </p:txBody>
      </p:sp>
    </p:spTree>
    <p:extLst>
      <p:ext uri="{BB962C8B-B14F-4D97-AF65-F5344CB8AC3E}">
        <p14:creationId xmlns:p14="http://schemas.microsoft.com/office/powerpoint/2010/main" val="313779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497</TotalTime>
  <Words>4773</Words>
  <Application>Microsoft Office PowerPoint</Application>
  <PresentationFormat>Widescreen</PresentationFormat>
  <Paragraphs>230</Paragraphs>
  <Slides>33</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3</vt:i4>
      </vt:variant>
      <vt:variant>
        <vt:lpstr>Slide Titles</vt:lpstr>
      </vt:variant>
      <vt:variant>
        <vt:i4>33</vt:i4>
      </vt:variant>
    </vt:vector>
  </HeadingPairs>
  <TitlesOfParts>
    <vt:vector size="42" baseType="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file:///G:\2021-04-12to04-16%20(A5)%20C53517%20SoftMARS\00_Data_Reference.xlsm!pptxCover!R20C2</vt:lpstr>
      <vt:lpstr>PowerPoint Presentation</vt:lpstr>
      <vt:lpstr>Appraisal Overview</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63</cp:revision>
  <dcterms:created xsi:type="dcterms:W3CDTF">2018-03-14T12:19:45Z</dcterms:created>
  <dcterms:modified xsi:type="dcterms:W3CDTF">2021-04-22T09:53:55Z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