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493" r:id="rId6"/>
    <p:sldId id="1547" r:id="rId7"/>
    <p:sldId id="1549" r:id="rId8"/>
    <p:sldId id="270" r:id="rId9"/>
    <p:sldId id="928" r:id="rId10"/>
    <p:sldId id="310" r:id="rId11"/>
    <p:sldId id="1550" r:id="rId12"/>
    <p:sldId id="1543" r:id="rId13"/>
    <p:sldId id="923" r:id="rId14"/>
    <p:sldId id="298" r:id="rId15"/>
    <p:sldId id="151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>
        <p:guide orient="horz" pos="572"/>
        <p:guide pos="6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 dirty="0"/>
          </a:p>
          <a:p>
            <a:r>
              <a:rPr lang="en-US" dirty="0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 dirty="0"/>
              <a:t>2, non – your name will not appear in any reports        </a:t>
            </a:r>
          </a:p>
          <a:p>
            <a:r>
              <a:rPr lang="en-ZA" altLang="zh-CN" baseline="0" dirty="0"/>
              <a:t>collaboratively 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91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11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121920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099496-721A-4B0D-B357-5A8DC480C4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182469" y="6358332"/>
            <a:ext cx="1371600" cy="36314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01FCCC-D92F-479A-AE81-4AF151999C1E}"/>
              </a:ext>
            </a:extLst>
          </p:cNvPr>
          <p:cNvSpPr txBox="1">
            <a:spLocks/>
          </p:cNvSpPr>
          <p:nvPr userDrawn="1"/>
        </p:nvSpPr>
        <p:spPr>
          <a:xfrm>
            <a:off x="7617887" y="6366125"/>
            <a:ext cx="3735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ISACA 2024. All Rights Reserved.​</a:t>
            </a:r>
            <a:r>
              <a:rPr lang="en-US" dirty="0"/>
              <a:t>  |  </a:t>
            </a:r>
            <a:fld id="{85F78CEA-3B00-9E49-94E0-DC9AF1E867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F4958DF-9AD5-4A3E-B744-025664AA9B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8280" b="89809" l="7505" r="89452">
                        <a14:foregroundMark x1="11765" y1="60510" x2="22110" y2="29936"/>
                        <a14:foregroundMark x1="15416" y1="18471" x2="13793" y2="61783"/>
                        <a14:foregroundMark x1="8722" y1="29936" x2="9331" y2="54140"/>
                        <a14:foregroundMark x1="7911" y1="33121" x2="9331" y2="56051"/>
                        <a14:foregroundMark x1="7505" y1="43949" x2="10345" y2="57962"/>
                        <a14:foregroundMark x1="7911" y1="51592" x2="7911" y2="51592"/>
                        <a14:foregroundMark x1="8316" y1="53503" x2="8316" y2="54140"/>
                        <a14:foregroundMark x1="9128" y1="57325" x2="9128" y2="57325"/>
                        <a14:foregroundMark x1="22718" y1="25478" x2="22718" y2="25478"/>
                        <a14:foregroundMark x1="7302" y1="76433" x2="9533" y2="75796"/>
                        <a14:foregroundMark x1="35953" y1="33121" x2="37728" y2="29936"/>
                        <a14:foregroundMark x1="47606" y1="56051" x2="47059" y2="61783"/>
                        <a14:foregroundMark x1="47667" y1="55414" x2="47606" y2="56051"/>
                        <a14:foregroundMark x1="47728" y1="54777" x2="47667" y2="55414"/>
                        <a14:foregroundMark x1="48276" y1="49045" x2="47728" y2="54777"/>
                        <a14:foregroundMark x1="56998" y1="61783" x2="67140" y2="61783"/>
                        <a14:foregroundMark x1="75254" y1="36943" x2="75254" y2="59236"/>
                        <a14:foregroundMark x1="74848" y1="25478" x2="74848" y2="25478"/>
                        <a14:foregroundMark x1="82556" y1="41401" x2="87424" y2="61783"/>
                        <a14:foregroundMark x1="58824" y1="59873" x2="58824" y2="59873"/>
                        <a14:foregroundMark x1="59026" y1="60510" x2="59026" y2="60510"/>
                        <a14:foregroundMark x1="58824" y1="61783" x2="58824" y2="61783"/>
                        <a14:foregroundMark x1="59229" y1="60510" x2="59229" y2="60510"/>
                        <a14:foregroundMark x1="59229" y1="60510" x2="59229" y2="60510"/>
                        <a14:foregroundMark x1="8316" y1="29936" x2="22515" y2="59873"/>
                        <a14:foregroundMark x1="22515" y1="59873" x2="8316" y2="29299"/>
                        <a14:foregroundMark x1="8316" y1="73885" x2="9128" y2="72611"/>
                        <a14:foregroundMark x1="30020" y1="47771" x2="30020" y2="47771"/>
                        <a14:foregroundMark x1="34280" y1="38854" x2="34280" y2="38854"/>
                        <a14:foregroundMark x1="34686" y1="44586" x2="34686" y2="44586"/>
                        <a14:foregroundMark x1="34888" y1="44586" x2="34888" y2="44586"/>
                        <a14:foregroundMark x1="34888" y1="45860" x2="34888" y2="45860"/>
                        <a14:foregroundMark x1="34888" y1="42038" x2="34888" y2="42038"/>
                        <a14:foregroundMark x1="34888" y1="32484" x2="34888" y2="32484"/>
                        <a14:foregroundMark x1="34888" y1="34395" x2="34888" y2="34395"/>
                        <a14:foregroundMark x1="34888" y1="33758" x2="34686" y2="46497"/>
                        <a14:foregroundMark x1="34686" y1="33121" x2="34888" y2="36306"/>
                        <a14:foregroundMark x1="34888" y1="45860" x2="34888" y2="47134"/>
                        <a14:foregroundMark x1="34888" y1="47771" x2="35091" y2="48408"/>
                        <a14:backgroundMark x1="47262" y1="54777" x2="47262" y2="54777"/>
                        <a14:backgroundMark x1="47870" y1="54777" x2="47870" y2="54777"/>
                        <a14:backgroundMark x1="47667" y1="55414" x2="47667" y2="55414"/>
                        <a14:backgroundMark x1="47465" y1="56051" x2="47465" y2="56051"/>
                        <a14:backgroundMark x1="59838" y1="61783" x2="59838" y2="61783"/>
                        <a14:backgroundMark x1="59635" y1="60510" x2="59635" y2="60510"/>
                        <a14:backgroundMark x1="59635" y1="61783" x2="59635" y2="61783"/>
                        <a14:backgroundMark x1="65517" y1="55414" x2="65517" y2="55414"/>
                        <a14:backgroundMark x1="65517" y1="61146" x2="65517" y2="61146"/>
                        <a14:backgroundMark x1="65517" y1="61783" x2="65517" y2="61783"/>
                        <a14:backgroundMark x1="65517" y1="61146" x2="65517" y2="61146"/>
                        <a14:backgroundMark x1="65517" y1="61783" x2="65517" y2="61783"/>
                        <a14:backgroundMark x1="65314" y1="61146" x2="65314" y2="61146"/>
                        <a14:backgroundMark x1="59432" y1="61146" x2="59432" y2="61146"/>
                        <a14:backgroundMark x1="8722" y1="71975" x2="8722" y2="71975"/>
                        <a14:backgroundMark x1="9331" y1="71975" x2="9331" y2="71975"/>
                        <a14:backgroundMark x1="9128" y1="71975" x2="9128" y2="71975"/>
                        <a14:backgroundMark x1="8114" y1="72611" x2="8114" y2="72611"/>
                        <a14:backgroundMark x1="35091" y1="48409" x2="35091" y2="503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21957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98DC70-FE5E-4AA2-B75F-8AFA6EF0CE40}"/>
              </a:ext>
            </a:extLst>
          </p:cNvPr>
          <p:cNvSpPr txBox="1"/>
          <p:nvPr userDrawn="1"/>
        </p:nvSpPr>
        <p:spPr>
          <a:xfrm>
            <a:off x="10316993" y="614825"/>
            <a:ext cx="1610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100" dirty="0">
                <a:solidFill>
                  <a:schemeClr val="bg1"/>
                </a:solidFill>
              </a:rPr>
              <a:t>Create | Evolve | Perfect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2E7D29-D718-4785-BD74-CEDB36AEF0A1}"/>
              </a:ext>
            </a:extLst>
          </p:cNvPr>
          <p:cNvSpPr txBox="1"/>
          <p:nvPr userDrawn="1"/>
        </p:nvSpPr>
        <p:spPr>
          <a:xfrm>
            <a:off x="11832867" y="533486"/>
            <a:ext cx="33392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500" b="1" dirty="0">
                <a:solidFill>
                  <a:schemeClr val="bg1"/>
                </a:solidFill>
              </a:rPr>
              <a:t>TM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1D74AC-75DA-40D8-8D43-B279F9A15243}"/>
              </a:ext>
            </a:extLst>
          </p:cNvPr>
          <p:cNvSpPr txBox="1"/>
          <p:nvPr userDrawn="1"/>
        </p:nvSpPr>
        <p:spPr>
          <a:xfrm>
            <a:off x="7906722" y="6215770"/>
            <a:ext cx="3447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1100" i="0" dirty="0">
                <a:solidFill>
                  <a:srgbClr val="898989"/>
                </a:solidFill>
              </a:rPr>
              <a:t>Demix Logo is a registered trademark in PRC and RSA</a:t>
            </a:r>
          </a:p>
        </p:txBody>
      </p:sp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file:///G:\2024-05-04to05-10%20(A5)%20C384400%20NASA\00_Data_Reference.xlsm!pptxCover!R4C2:R12C2" TargetMode="External"/><Relationship Id="rId7" Type="http://schemas.openxmlformats.org/officeDocument/2006/relationships/oleObject" Target="file:///G:\2024-05-04to05-10%20(A5)%20C384400%20NASA\00_Data_Reference.xlsm!pptxCover!R24C2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file:///G:\2024-05-04to05-10%20(A5)%20C384400%20NASA\00_Data_Reference.xlsm!pptxCover!R15C2:R17C2" TargetMode="Externa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ix.org/too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jpe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gif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gif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jp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jpe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8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mixium.com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8.emf"/><Relationship Id="rId4" Type="http://schemas.openxmlformats.org/officeDocument/2006/relationships/oleObject" Target="file:///G:\2024-05-04to05-10%20(A5)%20C384400%20NASA\00_Data_Reference.xlsm!pptxLink1!R1C1:R7C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9.emf"/><Relationship Id="rId4" Type="http://schemas.openxmlformats.org/officeDocument/2006/relationships/oleObject" Target="file:///G:\2024-05-04to05-10%20(A5)%20C384400%20NASA\00_Data_Reference.xlsm!pptxLink1!R10C1:R18C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0.emf"/><Relationship Id="rId4" Type="http://schemas.openxmlformats.org/officeDocument/2006/relationships/oleObject" Target="file:///G:\2024-05-04to05-10%20(A5)%20C384400%20NASA\00_Data_Reference.xlsm!pptxLink1!R20C1:R31C2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Technology Test</a:t>
            </a:r>
            <a:endParaRPr lang="en-US" sz="4800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760067"/>
              </p:ext>
            </p:extLst>
          </p:nvPr>
        </p:nvGraphicFramePr>
        <p:xfrm>
          <a:off x="3375025" y="2062163"/>
          <a:ext cx="5441950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Macro-Enabled Worksheet" r:id="rId3" imgW="5196769" imgH="2918310" progId="Excel.SheetMacroEnabled.12">
                  <p:link updateAutomatic="1"/>
                </p:oleObj>
              </mc:Choice>
              <mc:Fallback>
                <p:oleObj name="Macro-Enabled Worksheet" r:id="rId3" imgW="5196769" imgH="291831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5025" y="2062163"/>
                        <a:ext cx="5441950" cy="288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344552"/>
              </p:ext>
            </p:extLst>
          </p:nvPr>
        </p:nvGraphicFramePr>
        <p:xfrm>
          <a:off x="3375025" y="5383213"/>
          <a:ext cx="544195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Macro-Enabled Worksheet" r:id="rId5" imgW="5196769" imgH="670734" progId="Excel.SheetMacroEnabled.12">
                  <p:link updateAutomatic="1"/>
                </p:oleObj>
              </mc:Choice>
              <mc:Fallback>
                <p:oleObj name="Macro-Enabled Worksheet" r:id="rId5" imgW="5196769" imgH="67073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75025" y="5383213"/>
                        <a:ext cx="5441950" cy="661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7DEC329-0B61-46C2-ACE8-B24E3494BC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200268"/>
              </p:ext>
            </p:extLst>
          </p:nvPr>
        </p:nvGraphicFramePr>
        <p:xfrm>
          <a:off x="3497262" y="5078413"/>
          <a:ext cx="51974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Macro-Enabled Worksheet" r:id="rId7" imgW="5196769" imgH="304879" progId="Excel.SheetMacroEnabled.12">
                  <p:link updateAutomatic="1"/>
                </p:oleObj>
              </mc:Choice>
              <mc:Fallback>
                <p:oleObj name="Macro-Enabled Worksheet" r:id="rId7" imgW="5196769" imgH="30487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97262" y="5078413"/>
                        <a:ext cx="519747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AFB86F-F314-2808-D124-99FF9729F4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75811" y="1295264"/>
            <a:ext cx="9040378" cy="4632289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E4158602-CE03-D865-8B96-7884DB0F17A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228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E2C5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500" b="1" dirty="0">
                <a:latin typeface="+mn-lt"/>
                <a:ea typeface="ＭＳ Ｐゴシック" charset="-128"/>
              </a:rPr>
              <a:t>CMMI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en-US" sz="3500" b="1" dirty="0">
                <a:latin typeface="+mn-lt"/>
                <a:ea typeface="ＭＳ Ｐゴシック" charset="-128"/>
              </a:rPr>
              <a:t>Appraisal Process – Appraisal Phases</a:t>
            </a:r>
          </a:p>
        </p:txBody>
      </p:sp>
    </p:spTree>
    <p:extLst>
      <p:ext uri="{BB962C8B-B14F-4D97-AF65-F5344CB8AC3E}">
        <p14:creationId xmlns:p14="http://schemas.microsoft.com/office/powerpoint/2010/main" val="311344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305716" y="1052815"/>
            <a:ext cx="5154613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pptx has embedded links to </a:t>
            </a:r>
            <a:r>
              <a:rPr lang="en-US" sz="2000" dirty="0" err="1"/>
              <a:t>00_Data_Reference.xlsm</a:t>
            </a:r>
            <a:endParaRPr lang="en-US" sz="2000" dirty="0"/>
          </a:p>
          <a:p>
            <a:r>
              <a:rPr lang="en-US" sz="2000" dirty="0"/>
              <a:t>The latest information and version of the Benchmark Appraiser Support Environment (BASE) can be accessed at </a:t>
            </a:r>
            <a:r>
              <a:rPr lang="en-US" sz="2000" dirty="0" err="1">
                <a:hlinkClick r:id="rId2"/>
              </a:rPr>
              <a:t>www.demix.org</a:t>
            </a:r>
            <a:r>
              <a:rPr lang="en-US" sz="2000" dirty="0">
                <a:hlinkClick r:id="rId2"/>
              </a:rPr>
              <a:t>/tools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3BC500A-BFD5-4AA6-A547-A5D9086C0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018" y="5136108"/>
            <a:ext cx="2294990" cy="547267"/>
          </a:xfrm>
          <a:prstGeom prst="rect">
            <a:avLst/>
          </a:prstGeom>
        </p:spPr>
      </p:pic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057399" y="3550122"/>
            <a:ext cx="807720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ctr" eaLnBrk="1" hangingPunct="1"/>
            <a:r>
              <a:rPr lang="zh-TW" altLang="en-US" sz="2000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今天我很高興和榮幸來到這裡，我期待著在未來的几天里與您和您的團隊一起工作。</a:t>
            </a:r>
            <a:endParaRPr lang="en-ZA" altLang="zh-CN" sz="20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24" y="4999368"/>
            <a:ext cx="728200" cy="810578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851" y="5011695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9478501" y="4999368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10669668" y="5099783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517" y="5036857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375" y="5036857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774" y="5148463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9285" y="5054186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27" y="4983314"/>
            <a:ext cx="812573" cy="842689"/>
          </a:xfrm>
          <a:prstGeom prst="rect">
            <a:avLst/>
          </a:prstGeom>
        </p:spPr>
      </p:pic>
      <p:pic>
        <p:nvPicPr>
          <p:cNvPr id="30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0DB3A38A-CE0C-488A-B87F-37FFDD2E1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579" y="1038146"/>
            <a:ext cx="1080000" cy="64304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5804FC85-67E1-4C1D-A768-A4E046E7F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863" y="2641935"/>
            <a:ext cx="1080000" cy="70636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5D685488-5751-4610-AE1F-6A7C4BE39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18" y="1849451"/>
            <a:ext cx="1080000" cy="64435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1CCB6A1E-9C8F-4CF7-8854-7EAED2AC6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456" y="1844427"/>
            <a:ext cx="1080000" cy="64961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>
            <a:extLst>
              <a:ext uri="{FF2B5EF4-FFF2-40B4-BE49-F238E27FC236}">
                <a16:creationId xmlns:a16="http://schemas.microsoft.com/office/drawing/2014/main" id="{906DB6B8-FB70-49A9-90A8-CE08CF7A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11" y="2655335"/>
            <a:ext cx="1080000" cy="695098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29E41C9-1208-4F5B-9B72-C350895017B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00113" y="1041906"/>
            <a:ext cx="1080000" cy="62985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9" name="Picture 48" descr="http://www.onlinenewspapers.com/images/germany.gif">
            <a:extLst>
              <a:ext uri="{FF2B5EF4-FFF2-40B4-BE49-F238E27FC236}">
                <a16:creationId xmlns:a16="http://schemas.microsoft.com/office/drawing/2014/main" id="{3F300468-6315-4AAF-9348-32BCBBA8F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57" y="1038146"/>
            <a:ext cx="1080000" cy="64304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722CF4D-7FE1-45B8-81FB-B3A16FBB595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402" y="1047201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71E22DBF-B29C-4402-8AEA-178EA306352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663" y="1054688"/>
            <a:ext cx="1080000" cy="63556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9C0948D-3FA9-4C7F-8D52-47741C98F9D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687402" y="2651707"/>
            <a:ext cx="1080000" cy="70636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4" name="Picture 2" descr="Flag of the United Arab Emirates.svg">
            <a:extLst>
              <a:ext uri="{FF2B5EF4-FFF2-40B4-BE49-F238E27FC236}">
                <a16:creationId xmlns:a16="http://schemas.microsoft.com/office/drawing/2014/main" id="{F3617B43-1542-4F3C-956C-3E408F634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56" y="1839721"/>
            <a:ext cx="1080000" cy="64304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India - Wikipedia">
            <a:extLst>
              <a:ext uri="{FF2B5EF4-FFF2-40B4-BE49-F238E27FC236}">
                <a16:creationId xmlns:a16="http://schemas.microsoft.com/office/drawing/2014/main" id="{2850122E-32F6-40C4-AEC8-C4B0EC346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11" y="2644070"/>
            <a:ext cx="1080000" cy="70636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EF7BC6-DE2A-1BA8-D162-418AA6F248B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353377" y="1047201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91D709-B59F-05B8-0708-2944651EA14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362529" y="1870870"/>
            <a:ext cx="1080000" cy="64435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5B9EE7-D463-5A58-9C5D-FBEAF1BD6F1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339663" y="1849629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6B6DC8-AFD9-1013-CFA4-A5009EC830E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000111" y="1849629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1D91F97-81EF-55DD-1241-7E663D88BFFB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b="6395"/>
          <a:stretch/>
        </p:blipFill>
        <p:spPr>
          <a:xfrm>
            <a:off x="6694728" y="1040336"/>
            <a:ext cx="1080000" cy="656775"/>
          </a:xfrm>
          <a:prstGeom prst="rect">
            <a:avLst/>
          </a:prstGeom>
          <a:ln w="952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4F9AAA-F25B-7B38-EE7D-9D1B63F7470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5456" y="2644070"/>
            <a:ext cx="1080000" cy="706364"/>
          </a:xfrm>
          <a:prstGeom prst="rect">
            <a:avLst/>
          </a:prstGeom>
          <a:ln w="952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A4E54-8846-BE30-E77E-8EA0B4841703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683311" y="1839722"/>
            <a:ext cx="1080000" cy="656775"/>
          </a:xfrm>
          <a:prstGeom prst="rect">
            <a:avLst/>
          </a:prstGeom>
          <a:ln w="952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6AC6-8B5D-4EE0-897A-9EECC028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442" y="908050"/>
            <a:ext cx="10397836" cy="602284"/>
          </a:xfrm>
        </p:spPr>
        <p:txBody>
          <a:bodyPr/>
          <a:lstStyle/>
          <a:p>
            <a:r>
              <a:rPr lang="en-ZA" dirty="0"/>
              <a:t>DEMIXIUM™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CE02E9-B639-4352-9CD8-7319ACA08735}"/>
              </a:ext>
            </a:extLst>
          </p:cNvPr>
          <p:cNvGrpSpPr/>
          <p:nvPr/>
        </p:nvGrpSpPr>
        <p:grpSpPr>
          <a:xfrm>
            <a:off x="4465481" y="1878295"/>
            <a:ext cx="2719052" cy="4415485"/>
            <a:chOff x="4440140" y="1417173"/>
            <a:chExt cx="2719052" cy="4415485"/>
          </a:xfrm>
        </p:grpSpPr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2D3100A3-8319-4488-9BD8-FA36065DF984}"/>
                </a:ext>
              </a:extLst>
            </p:cNvPr>
            <p:cNvSpPr/>
            <p:nvPr/>
          </p:nvSpPr>
          <p:spPr>
            <a:xfrm>
              <a:off x="4638776" y="1417173"/>
              <a:ext cx="2321781" cy="3657600"/>
            </a:xfrm>
            <a:prstGeom prst="upArrow">
              <a:avLst/>
            </a:prstGeom>
            <a:solidFill>
              <a:srgbClr val="299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8F0F7F-3E23-4ED2-ABCC-98187E77E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0140" y="2583208"/>
              <a:ext cx="2719052" cy="324945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84EF48-EF5E-49FA-B6A9-E5C80B9C0007}"/>
              </a:ext>
            </a:extLst>
          </p:cNvPr>
          <p:cNvSpPr txBox="1"/>
          <p:nvPr/>
        </p:nvSpPr>
        <p:spPr>
          <a:xfrm>
            <a:off x="951442" y="1307835"/>
            <a:ext cx="343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Demixium™ Copyright Demix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21C6B-98B3-4617-86D6-C346F83D70CA}"/>
              </a:ext>
            </a:extLst>
          </p:cNvPr>
          <p:cNvSpPr txBox="1"/>
          <p:nvPr/>
        </p:nvSpPr>
        <p:spPr>
          <a:xfrm>
            <a:off x="2777670" y="5844796"/>
            <a:ext cx="6094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A" sz="1600" dirty="0">
                <a:hlinkClick r:id="rId3"/>
              </a:rPr>
              <a:t>www.demixium.com</a:t>
            </a:r>
            <a:endParaRPr lang="en-ZA" sz="1600" dirty="0"/>
          </a:p>
          <a:p>
            <a:pPr algn="ctr"/>
            <a:r>
              <a:rPr lang="en-ZA" sz="1600" b="0" i="0" dirty="0">
                <a:solidFill>
                  <a:srgbClr val="000000"/>
                </a:solidFill>
                <a:effectLst/>
                <a:latin typeface="Open Sans"/>
              </a:rPr>
              <a:t>Knowledge | </a:t>
            </a:r>
            <a:r>
              <a:rPr lang="en-ZA" sz="1600" dirty="0">
                <a:solidFill>
                  <a:srgbClr val="000000"/>
                </a:solidFill>
                <a:latin typeface="Open Sans"/>
              </a:rPr>
              <a:t>Performance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Open Sans"/>
              </a:rPr>
              <a:t> | Results</a:t>
            </a:r>
            <a:r>
              <a:rPr lang="en-ZA" sz="16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6B3AA-4ADA-412B-9A45-4D5AA4F494AE}"/>
              </a:ext>
            </a:extLst>
          </p:cNvPr>
          <p:cNvSpPr txBox="1"/>
          <p:nvPr/>
        </p:nvSpPr>
        <p:spPr>
          <a:xfrm>
            <a:off x="1308059" y="2606819"/>
            <a:ext cx="2719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Demixium is a collection of best practices to assess an organisation across a variety of domains and best practice models. It is available for free use under the MIT free use license agreement.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69FE8-DAF2-49E0-852E-C869E262D50E}"/>
              </a:ext>
            </a:extLst>
          </p:cNvPr>
          <p:cNvSpPr txBox="1"/>
          <p:nvPr/>
        </p:nvSpPr>
        <p:spPr>
          <a:xfrm>
            <a:off x="7821539" y="3022317"/>
            <a:ext cx="2719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F497D"/>
                </a:solidFill>
              </a:rPr>
              <a:t>Demixium </a:t>
            </a:r>
            <a:r>
              <a:rPr lang="zh-CN" altLang="en-US" dirty="0">
                <a:solidFill>
                  <a:srgbClr val="1F497D"/>
                </a:solidFill>
              </a:rPr>
              <a:t>是一组最佳实践的集合，用于跨各种领域和最佳实践模型评估组织。 它可根据 </a:t>
            </a:r>
            <a:r>
              <a:rPr lang="en-US" altLang="zh-CN" dirty="0">
                <a:solidFill>
                  <a:srgbClr val="1F497D"/>
                </a:solidFill>
              </a:rPr>
              <a:t>MIT </a:t>
            </a:r>
            <a:r>
              <a:rPr lang="zh-CN" altLang="en-US" dirty="0">
                <a:solidFill>
                  <a:srgbClr val="1F497D"/>
                </a:solidFill>
              </a:rPr>
              <a:t>免费使用许可协议免费使用。</a:t>
            </a:r>
            <a:endParaRPr lang="en-ZA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81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Appraisal Overview </a:t>
            </a:r>
            <a:br>
              <a:rPr lang="en-US" b="1" dirty="0">
                <a:latin typeface="+mn-lt"/>
              </a:rPr>
            </a:br>
            <a:r>
              <a:rPr lang="zh-CN" altLang="en-US" sz="6000" b="1" dirty="0">
                <a:solidFill>
                  <a:srgbClr val="1F497D"/>
                </a:solidFill>
                <a:latin typeface="+mn-ea"/>
                <a:ea typeface="+mn-ea"/>
              </a:rPr>
              <a:t>评估概述</a:t>
            </a:r>
            <a:endParaRPr lang="en-US" b="1" dirty="0">
              <a:solidFill>
                <a:srgbClr val="1F497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832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F159CF9-D190-4108-A66F-758467A67B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499967"/>
              </p:ext>
            </p:extLst>
          </p:nvPr>
        </p:nvGraphicFramePr>
        <p:xfrm>
          <a:off x="1060450" y="1860550"/>
          <a:ext cx="8245475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Macro-Enabled Worksheet" r:id="rId4" imgW="8244911" imgH="1432718" progId="Excel.SheetMacroEnabled.12">
                  <p:link updateAutomatic="1"/>
                </p:oleObj>
              </mc:Choice>
              <mc:Fallback>
                <p:oleObj name="Macro-Enabled Worksheet" r:id="rId4" imgW="8244911" imgH="143271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0450" y="1860550"/>
                        <a:ext cx="8245475" cy="143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070E001-535C-4B2C-BF94-3257A2286C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240140"/>
              </p:ext>
            </p:extLst>
          </p:nvPr>
        </p:nvGraphicFramePr>
        <p:xfrm>
          <a:off x="1082675" y="2003425"/>
          <a:ext cx="8664575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Macro-Enabled Worksheet" r:id="rId4" imgW="8244911" imgH="1584944" progId="Excel.SheetMacroEnabled.12">
                  <p:link updateAutomatic="1"/>
                </p:oleObj>
              </mc:Choice>
              <mc:Fallback>
                <p:oleObj name="Macro-Enabled Worksheet" r:id="rId4" imgW="8244911" imgH="158494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2675" y="2003425"/>
                        <a:ext cx="8664575" cy="174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B50E02C-C716-4CC3-8BC3-51D125EDBC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780166"/>
              </p:ext>
            </p:extLst>
          </p:nvPr>
        </p:nvGraphicFramePr>
        <p:xfrm>
          <a:off x="1131888" y="2087563"/>
          <a:ext cx="8245475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Macro-Enabled Worksheet" r:id="rId4" imgW="8244911" imgH="2110701" progId="Excel.SheetMacroEnabled.12">
                  <p:link updateAutomatic="1"/>
                </p:oleObj>
              </mc:Choice>
              <mc:Fallback>
                <p:oleObj name="Macro-Enabled Worksheet" r:id="rId4" imgW="8244911" imgH="211070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1888" y="2087563"/>
                        <a:ext cx="8245475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057247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8F63-43DB-4D03-99F8-9DDEC68E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Virtual appraisals – 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612D-EFDE-4142-8FD5-20FE5144D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1562793"/>
            <a:ext cx="10397837" cy="4531043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GB" sz="1600" dirty="0"/>
              <a:t>When virtual interviews are planned for the appraisal, then virtual face-to-face (</a:t>
            </a:r>
            <a:r>
              <a:rPr lang="en-GB" sz="1600" dirty="0" err="1"/>
              <a:t>F2F</a:t>
            </a:r>
            <a:r>
              <a:rPr lang="en-GB" sz="1600" dirty="0"/>
              <a:t>) interviews are required to confirm the following: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interviewees are on camera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ATM identities and maximizing their participation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appraisal participant identities, e.g., interviewees, Appraisal Sponsor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only planned appraisal participants are present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that non-attribution and confidentiality rules are being followed, e.g., no other participants are present, physical setting is appropriate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Monitoring non-verbal communication and appraisal participant engagement</a:t>
            </a:r>
          </a:p>
          <a:p>
            <a:pPr marL="0" indent="0">
              <a:spcBef>
                <a:spcPts val="300"/>
              </a:spcBef>
              <a:buNone/>
            </a:pPr>
            <a:endParaRPr lang="en-ZA" sz="1600" dirty="0"/>
          </a:p>
          <a:p>
            <a:pPr marL="0" indent="0">
              <a:spcBef>
                <a:spcPts val="300"/>
              </a:spcBef>
              <a:buNone/>
            </a:pPr>
            <a:r>
              <a:rPr lang="zh-CN" altLang="en-US" sz="1600" dirty="0">
                <a:solidFill>
                  <a:srgbClr val="1F497D"/>
                </a:solidFill>
              </a:rPr>
              <a:t>当计划进行虚拟面试以进行评估时，需要进行虚拟面对面（</a:t>
            </a:r>
            <a:r>
              <a:rPr lang="en-US" altLang="zh-CN" sz="1600" dirty="0" err="1">
                <a:solidFill>
                  <a:srgbClr val="1F497D"/>
                </a:solidFill>
              </a:rPr>
              <a:t>F2F</a:t>
            </a:r>
            <a:r>
              <a:rPr lang="zh-CN" altLang="en-US" sz="1600" dirty="0">
                <a:solidFill>
                  <a:srgbClr val="1F497D"/>
                </a:solidFill>
              </a:rPr>
              <a:t>）面试以确认以下内容：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确认受访者在镜头前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核实</a:t>
            </a:r>
            <a:r>
              <a:rPr lang="en-US" altLang="zh-CN" sz="1600" dirty="0">
                <a:solidFill>
                  <a:srgbClr val="1F497D"/>
                </a:solidFill>
              </a:rPr>
              <a:t>ATM</a:t>
            </a:r>
            <a:r>
              <a:rPr lang="zh-CN" altLang="en-US" sz="1600" dirty="0">
                <a:solidFill>
                  <a:srgbClr val="1F497D"/>
                </a:solidFill>
              </a:rPr>
              <a:t>身份并最大化他们的参与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核实评估参与者身份，例如，受访者，评估发起人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确认只有计划中的评估参与者在场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确认遵守了非归因和保密规则，例如，没有其他参与者在场，物理环境适当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监控非语言交流和评估参与者的参与情况</a:t>
            </a:r>
            <a:endParaRPr lang="en-ZA" sz="16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2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07B0D7-F930-4230-933E-ABA84959494E}">
  <ds:schemaRefs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ec500478-62e0-46fc-87f1-cfa988e486b4"/>
    <ds:schemaRef ds:uri="72e3a154-4955-46c3-9573-e9dec3e1f195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5EC7A36-1D41-49F4-BCB2-B864FE70D8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785</Words>
  <Application>Microsoft Office PowerPoint</Application>
  <PresentationFormat>Widescreen</PresentationFormat>
  <Paragraphs>61</Paragraphs>
  <Slides>12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DengXian</vt:lpstr>
      <vt:lpstr>SimSun</vt:lpstr>
      <vt:lpstr>Arial</vt:lpstr>
      <vt:lpstr>Calibri</vt:lpstr>
      <vt:lpstr>Calibri Light</vt:lpstr>
      <vt:lpstr>Open Sans</vt:lpstr>
      <vt:lpstr>Office Theme</vt:lpstr>
      <vt:lpstr>file:///G:\2024-05-04to05-10 (A5) C384400 NASA\00_Data_Reference.xlsm!pptxCover!R4C2:R12C2</vt:lpstr>
      <vt:lpstr>file:///G:\2024-05-04to05-10 (A5) C384400 NASA\00_Data_Reference.xlsm!pptxCover!R15C2:R17C2</vt:lpstr>
      <vt:lpstr>file:///G:\2024-05-04to05-10 (A5) C384400 NASA\00_Data_Reference.xlsm!pptxCover!R24C2</vt:lpstr>
      <vt:lpstr>file:///G:\2024-05-04to05-10 (A5) C384400 NASA\00_Data_Reference.xlsm!pptxLink1!R1C1:R7C2</vt:lpstr>
      <vt:lpstr>file:///G:\2024-05-04to05-10 (A5) C384400 NASA\00_Data_Reference.xlsm!pptxLink1!R10C1:R18C2</vt:lpstr>
      <vt:lpstr>file:///G:\2024-05-04to05-10 (A5) C384400 NASA\00_Data_Reference.xlsm!pptxLink1!R20C1:R31C2</vt:lpstr>
      <vt:lpstr>PowerPoint Presentation</vt:lpstr>
      <vt:lpstr>PowerPoint Presentation</vt:lpstr>
      <vt:lpstr>DEMIXIUM™</vt:lpstr>
      <vt:lpstr>Appraisal Overview  评估概述</vt:lpstr>
      <vt:lpstr>Appraisal Overview</vt:lpstr>
      <vt:lpstr>Appraisal Overview</vt:lpstr>
      <vt:lpstr>Appraisal Team and Support Personnel</vt:lpstr>
      <vt:lpstr>Appraisal Principles</vt:lpstr>
      <vt:lpstr>Virtual appraisals – code of conduct</vt:lpstr>
      <vt:lpstr>PowerPoint Presentation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74</cp:revision>
  <dcterms:created xsi:type="dcterms:W3CDTF">2018-03-14T12:19:45Z</dcterms:created>
  <dcterms:modified xsi:type="dcterms:W3CDTF">2024-07-13T11:54:36Z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