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93" r:id="rId6"/>
    <p:sldId id="1547" r:id="rId7"/>
    <p:sldId id="1549" r:id="rId8"/>
    <p:sldId id="270" r:id="rId9"/>
    <p:sldId id="928" r:id="rId10"/>
    <p:sldId id="913" r:id="rId11"/>
    <p:sldId id="1550" r:id="rId12"/>
    <p:sldId id="1543" r:id="rId13"/>
    <p:sldId id="310" r:id="rId14"/>
    <p:sldId id="1513" r:id="rId15"/>
    <p:sldId id="914" r:id="rId16"/>
    <p:sldId id="915" r:id="rId17"/>
    <p:sldId id="1506" r:id="rId18"/>
    <p:sldId id="1507" r:id="rId19"/>
    <p:sldId id="923" r:id="rId20"/>
    <p:sldId id="919" r:id="rId21"/>
    <p:sldId id="1552" r:id="rId22"/>
    <p:sldId id="1514" r:id="rId23"/>
    <p:sldId id="483" r:id="rId24"/>
    <p:sldId id="298" r:id="rId25"/>
    <p:sldId id="15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2593" autoAdjust="0"/>
  </p:normalViewPr>
  <p:slideViewPr>
    <p:cSldViewPr snapToGrid="0">
      <p:cViewPr varScale="1">
        <p:scale>
          <a:sx n="73" d="100"/>
          <a:sy n="73" d="100"/>
        </p:scale>
        <p:origin x="1248" y="58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1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 dirty="0"/>
          </a:p>
          <a:p>
            <a:r>
              <a:rPr lang="en-US" dirty="0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 dirty="0"/>
              <a:t>2, non – your name will not appear in any reports        </a:t>
            </a:r>
          </a:p>
          <a:p>
            <a:r>
              <a:rPr lang="en-ZA" altLang="zh-CN" baseline="0" dirty="0"/>
              <a:t>collaboratively 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10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121920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32B81C3-8382-4113-BAD0-010A13E4DD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8280" b="89809" l="7505" r="89452">
                        <a14:foregroundMark x1="11765" y1="60510" x2="22110" y2="29936"/>
                        <a14:foregroundMark x1="15416" y1="18471" x2="13793" y2="61783"/>
                        <a14:foregroundMark x1="8722" y1="29936" x2="9331" y2="54140"/>
                        <a14:foregroundMark x1="7911" y1="33121" x2="9331" y2="56051"/>
                        <a14:foregroundMark x1="7505" y1="43949" x2="10345" y2="57962"/>
                        <a14:foregroundMark x1="7911" y1="51592" x2="7911" y2="51592"/>
                        <a14:foregroundMark x1="8316" y1="53503" x2="8316" y2="54140"/>
                        <a14:foregroundMark x1="9128" y1="57325" x2="9128" y2="57325"/>
                        <a14:foregroundMark x1="22718" y1="25478" x2="22718" y2="25478"/>
                        <a14:foregroundMark x1="7302" y1="76433" x2="9533" y2="75796"/>
                        <a14:foregroundMark x1="35953" y1="33121" x2="37728" y2="29936"/>
                        <a14:foregroundMark x1="47606" y1="56051" x2="47059" y2="61783"/>
                        <a14:foregroundMark x1="47667" y1="55414" x2="47606" y2="56051"/>
                        <a14:foregroundMark x1="47728" y1="54777" x2="47667" y2="55414"/>
                        <a14:foregroundMark x1="48276" y1="49045" x2="47728" y2="54777"/>
                        <a14:foregroundMark x1="56998" y1="61783" x2="67140" y2="61783"/>
                        <a14:foregroundMark x1="75254" y1="36943" x2="75254" y2="59236"/>
                        <a14:foregroundMark x1="74848" y1="25478" x2="74848" y2="25478"/>
                        <a14:foregroundMark x1="82556" y1="41401" x2="87424" y2="61783"/>
                        <a14:foregroundMark x1="58824" y1="59873" x2="58824" y2="59873"/>
                        <a14:foregroundMark x1="59026" y1="60510" x2="59026" y2="60510"/>
                        <a14:foregroundMark x1="58824" y1="61783" x2="58824" y2="61783"/>
                        <a14:foregroundMark x1="59229" y1="60510" x2="59229" y2="60510"/>
                        <a14:foregroundMark x1="59229" y1="60510" x2="59229" y2="60510"/>
                        <a14:foregroundMark x1="8316" y1="29936" x2="22515" y2="59873"/>
                        <a14:foregroundMark x1="22515" y1="59873" x2="8316" y2="29299"/>
                        <a14:foregroundMark x1="8316" y1="73885" x2="9128" y2="72611"/>
                        <a14:foregroundMark x1="30020" y1="47771" x2="30020" y2="47771"/>
                        <a14:foregroundMark x1="34280" y1="38854" x2="34280" y2="38854"/>
                        <a14:foregroundMark x1="34686" y1="44586" x2="34686" y2="44586"/>
                        <a14:foregroundMark x1="34888" y1="44586" x2="34888" y2="44586"/>
                        <a14:foregroundMark x1="34888" y1="45860" x2="34888" y2="45860"/>
                        <a14:foregroundMark x1="34888" y1="42038" x2="34888" y2="42038"/>
                        <a14:foregroundMark x1="34888" y1="32484" x2="34888" y2="32484"/>
                        <a14:foregroundMark x1="34888" y1="34395" x2="34888" y2="34395"/>
                        <a14:foregroundMark x1="34888" y1="33758" x2="34686" y2="46497"/>
                        <a14:foregroundMark x1="34686" y1="33121" x2="34888" y2="36306"/>
                        <a14:foregroundMark x1="34888" y1="45860" x2="34888" y2="47134"/>
                        <a14:foregroundMark x1="34888" y1="47771" x2="35091" y2="48408"/>
                        <a14:backgroundMark x1="47262" y1="54777" x2="47262" y2="54777"/>
                        <a14:backgroundMark x1="47870" y1="54777" x2="47870" y2="54777"/>
                        <a14:backgroundMark x1="47667" y1="55414" x2="47667" y2="55414"/>
                        <a14:backgroundMark x1="47465" y1="56051" x2="47465" y2="56051"/>
                        <a14:backgroundMark x1="59838" y1="61783" x2="59838" y2="61783"/>
                        <a14:backgroundMark x1="59635" y1="60510" x2="59635" y2="60510"/>
                        <a14:backgroundMark x1="59635" y1="61783" x2="59635" y2="61783"/>
                        <a14:backgroundMark x1="65517" y1="55414" x2="65517" y2="55414"/>
                        <a14:backgroundMark x1="65517" y1="61146" x2="65517" y2="61146"/>
                        <a14:backgroundMark x1="65517" y1="61783" x2="65517" y2="61783"/>
                        <a14:backgroundMark x1="65517" y1="61146" x2="65517" y2="61146"/>
                        <a14:backgroundMark x1="65517" y1="61783" x2="65517" y2="61783"/>
                        <a14:backgroundMark x1="65314" y1="61146" x2="65314" y2="61146"/>
                        <a14:backgroundMark x1="59432" y1="61146" x2="59432" y2="61146"/>
                        <a14:backgroundMark x1="8722" y1="71975" x2="8722" y2="71975"/>
                        <a14:backgroundMark x1="9331" y1="71975" x2="9331" y2="71975"/>
                        <a14:backgroundMark x1="9128" y1="71975" x2="9128" y2="71975"/>
                        <a14:backgroundMark x1="8114" y1="72611" x2="8114" y2="72611"/>
                        <a14:backgroundMark x1="35091" y1="48409" x2="35091" y2="503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21957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0C077D-8819-4F9D-8722-D73A05643AAF}"/>
              </a:ext>
            </a:extLst>
          </p:cNvPr>
          <p:cNvSpPr txBox="1">
            <a:spLocks/>
          </p:cNvSpPr>
          <p:nvPr userDrawn="1"/>
        </p:nvSpPr>
        <p:spPr>
          <a:xfrm>
            <a:off x="8229600" y="640397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2024.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871D06-6ED0-464B-BBB6-E62FF3A17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1C3F22-7FA0-47B5-A977-F0D9B341A6A5}"/>
              </a:ext>
            </a:extLst>
          </p:cNvPr>
          <p:cNvSpPr txBox="1"/>
          <p:nvPr userDrawn="1"/>
        </p:nvSpPr>
        <p:spPr>
          <a:xfrm>
            <a:off x="10316993" y="614825"/>
            <a:ext cx="1610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>
                <a:solidFill>
                  <a:schemeClr val="bg1"/>
                </a:solidFill>
              </a:rPr>
              <a:t>Create | Evolve | Perfect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C8DCE-B80F-4E81-9623-EF0D27922F8E}"/>
              </a:ext>
            </a:extLst>
          </p:cNvPr>
          <p:cNvSpPr txBox="1"/>
          <p:nvPr userDrawn="1"/>
        </p:nvSpPr>
        <p:spPr>
          <a:xfrm>
            <a:off x="11832867" y="533486"/>
            <a:ext cx="3339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00" b="1" dirty="0">
                <a:solidFill>
                  <a:schemeClr val="bg1"/>
                </a:solidFill>
              </a:rPr>
              <a:t>TM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49AE7E-D327-4FF2-B770-2F2569C1F76A}"/>
              </a:ext>
            </a:extLst>
          </p:cNvPr>
          <p:cNvSpPr txBox="1"/>
          <p:nvPr userDrawn="1"/>
        </p:nvSpPr>
        <p:spPr>
          <a:xfrm>
            <a:off x="8509110" y="6223327"/>
            <a:ext cx="3447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100" i="0" dirty="0">
                <a:solidFill>
                  <a:srgbClr val="898989"/>
                </a:solidFill>
              </a:rPr>
              <a:t>Demix Logo is a registered trademark in PRC and RSA</a:t>
            </a:r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file:///G:\2024-05-04to05-10%20(A5)%20C384400%20NASA\00_Data_Reference.xlsm!pptxCover!R4C2:R12C2" TargetMode="External"/><Relationship Id="rId7" Type="http://schemas.openxmlformats.org/officeDocument/2006/relationships/oleObject" Target="file:///G:\2024-05-04to05-10%20(A5)%20C384400%20NASA\00_Data_Reference.xlsm!pptxCover!R20C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file:///G:\2024-05-04to05-10%20(A5)%20C384400%20NASA\00_Data_Reference.xlsm!pptxCover!R15C2:R17C2" TargetMode="Externa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1.emf"/><Relationship Id="rId4" Type="http://schemas.openxmlformats.org/officeDocument/2006/relationships/oleObject" Target="file:///G:\2024-05-04to05-10%20(A5)%20C384400%20NASA\00_Data_Reference.xlsm!pptxLink1!R20C1:R31C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.emf"/><Relationship Id="rId4" Type="http://schemas.openxmlformats.org/officeDocument/2006/relationships/oleObject" Target="file:///G:\2024-05-04to05-10%20(A5)%20C384400%20NASA\00_Data_Reference.xlsm!pptxLink3!R2C1:R24C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3.emf"/><Relationship Id="rId4" Type="http://schemas.openxmlformats.org/officeDocument/2006/relationships/oleObject" Target="file:///G:\2024-05-04to05-10%20(A5)%20C384400%20NASA\00_Data_Reference.xlsm!pptxLink1!R6C1:R7C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4.emf"/><Relationship Id="rId4" Type="http://schemas.openxmlformats.org/officeDocument/2006/relationships/oleObject" Target="file:///G:\2024-05-04to05-10%20(A5)%20C384400%20NASA\00_Data_Reference.xlsm!pptxLink4!R10C1:R27C2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%20(A5)%20C384400%20NASA\00_Data_Reference.xlsm!pptxLink5!R1C1:R11C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%20(A5)%20C384400%20NASA\00_Data_Reference.xlsm!pptxLink5!R15C1:R21C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file:///G:\2024-05-04to05-10%20(A5)%20C384400%20NASA\00_Data_Reference.xlsm!pptxLink1!R8C4" TargetMode="External"/><Relationship Id="rId5" Type="http://schemas.openxmlformats.org/officeDocument/2006/relationships/image" Target="../media/image48.emf"/><Relationship Id="rId4" Type="http://schemas.openxmlformats.org/officeDocument/2006/relationships/oleObject" Target="file:///G:\2024-05-04to05-10%20(A5)%20C384400%20NASA\00_Data_Reference.xlsm!OULC!R50C2:R89C2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%20(A5)%20C384400%20NASA\00_Data_Reference.xlsm!pptxLink1!R33C1:R40C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gif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jpe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99_vf01_Schedule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file:///G:\2024-05-04to05-10%20(A5)%20C384400%20NASA\00_Data_Reference.xlsm!pptxLink1!R1C1:R7C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file:///G:\2024-05-04to05-10%20(A5)%20C384400%20NASA\00_Data_Reference.xlsm!pptxLink1!R10C1:R18C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emf"/><Relationship Id="rId4" Type="http://schemas.openxmlformats.org/officeDocument/2006/relationships/oleObject" Target="file:///G:\2024-05-04to05-10%20(A5)%20C384400%20NASA\00_Data_Reference.xlsm!pptxLink2!R1C1:R4C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85730"/>
              </p:ext>
            </p:extLst>
          </p:nvPr>
        </p:nvGraphicFramePr>
        <p:xfrm>
          <a:off x="3375025" y="2052638"/>
          <a:ext cx="5440363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Macro-Enabled Worksheet" r:id="rId3" imgW="5196769" imgH="2918310" progId="Excel.SheetMacroEnabled.12">
                  <p:link updateAutomatic="1"/>
                </p:oleObj>
              </mc:Choice>
              <mc:Fallback>
                <p:oleObj name="Macro-Enabled Worksheet" r:id="rId3" imgW="5196769" imgH="29183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5025" y="2052638"/>
                        <a:ext cx="5440363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61898"/>
              </p:ext>
            </p:extLst>
          </p:nvPr>
        </p:nvGraphicFramePr>
        <p:xfrm>
          <a:off x="3497263" y="5378450"/>
          <a:ext cx="51974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Macro-Enabled Worksheet" r:id="rId5" imgW="5196769" imgH="670734" progId="Excel.SheetMacroEnabled.12">
                  <p:link updateAutomatic="1"/>
                </p:oleObj>
              </mc:Choice>
              <mc:Fallback>
                <p:oleObj name="Macro-Enabled Worksheet" r:id="rId5" imgW="5196769" imgH="67073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5378450"/>
                        <a:ext cx="5197475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9536454-AD5B-4F94-8339-31EA376903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05245"/>
              </p:ext>
            </p:extLst>
          </p:nvPr>
        </p:nvGraphicFramePr>
        <p:xfrm>
          <a:off x="3497263" y="5168900"/>
          <a:ext cx="51974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Macro-Enabled Worksheet" r:id="rId7" imgW="5196769" imgH="274178" progId="Excel.SheetMacroEnabled.12">
                  <p:link updateAutomatic="1"/>
                </p:oleObj>
              </mc:Choice>
              <mc:Fallback>
                <p:oleObj name="Macro-Enabled Worksheet" r:id="rId7" imgW="5196769" imgH="27417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7263" y="5168900"/>
                        <a:ext cx="5197475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CB14951-7702-4C0F-B6A6-21391A66B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029463"/>
              </p:ext>
            </p:extLst>
          </p:nvPr>
        </p:nvGraphicFramePr>
        <p:xfrm>
          <a:off x="1033463" y="1936750"/>
          <a:ext cx="82454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Macro-Enabled Worksheet" r:id="rId4" imgW="8244911" imgH="2110701" progId="Excel.SheetMacroEnabled.12">
                  <p:link updateAutomatic="1"/>
                </p:oleObj>
              </mc:Choice>
              <mc:Fallback>
                <p:oleObj name="Macro-Enabled Worksheet" r:id="rId4" imgW="8244911" imgH="211070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3463" y="1936750"/>
                        <a:ext cx="824547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F46B053-1B94-4E5C-BCF3-2B2E652C7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992395"/>
              </p:ext>
            </p:extLst>
          </p:nvPr>
        </p:nvGraphicFramePr>
        <p:xfrm>
          <a:off x="1217613" y="1585913"/>
          <a:ext cx="8277225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Macro-Enabled Worksheet" r:id="rId4" imgW="9928683" imgH="5463516" progId="Excel.SheetMacroEnabled.12">
                  <p:link updateAutomatic="1"/>
                </p:oleObj>
              </mc:Choice>
              <mc:Fallback>
                <p:oleObj name="Macro-Enabled Worksheet" r:id="rId4" imgW="9928683" imgH="5463516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613" y="1585913"/>
                        <a:ext cx="8277225" cy="443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1E92499-A6AA-4251-A074-798371D4D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98879"/>
              </p:ext>
            </p:extLst>
          </p:nvPr>
        </p:nvGraphicFramePr>
        <p:xfrm>
          <a:off x="1250950" y="2544763"/>
          <a:ext cx="8483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Macro-Enabled Worksheet" r:id="rId4" imgW="8244911" imgH="358179" progId="Excel.SheetMacroEnabled.12">
                  <p:link updateAutomatic="1"/>
                </p:oleObj>
              </mc:Choice>
              <mc:Fallback>
                <p:oleObj name="Macro-Enabled Worksheet" r:id="rId4" imgW="8244911" imgH="3581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0950" y="2544763"/>
                        <a:ext cx="8483600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608831"/>
              </p:ext>
            </p:extLst>
          </p:nvPr>
        </p:nvGraphicFramePr>
        <p:xfrm>
          <a:off x="1384300" y="2100263"/>
          <a:ext cx="9217025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Macro-Enabled Worksheet" r:id="rId4" imgW="13403403" imgH="4008199" progId="Excel.SheetMacroEnabled.12">
                  <p:link updateAutomatic="1"/>
                </p:oleObj>
              </mc:Choice>
              <mc:Fallback>
                <p:oleObj name="Macro-Enabled Worksheet" r:id="rId4" imgW="13403403" imgH="400819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4300" y="2100263"/>
                        <a:ext cx="9217025" cy="266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6564A6-5108-42B5-A49B-FB8D3BA28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618834"/>
              </p:ext>
            </p:extLst>
          </p:nvPr>
        </p:nvGraphicFramePr>
        <p:xfrm>
          <a:off x="1019175" y="1849388"/>
          <a:ext cx="10669588" cy="33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Macro-Enabled Worksheet" r:id="rId3" imgW="11186302" imgH="3474767" progId="Excel.SheetMacroEnabled.12">
                  <p:link updateAutomatic="1"/>
                </p:oleObj>
              </mc:Choice>
              <mc:Fallback>
                <p:oleObj name="Macro-Enabled Worksheet" r:id="rId3" imgW="11186302" imgH="347476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849388"/>
                        <a:ext cx="10669588" cy="33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3EE0D9B-0FA4-4BC3-A0BF-07768E788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09798"/>
              </p:ext>
            </p:extLst>
          </p:nvPr>
        </p:nvGraphicFramePr>
        <p:xfrm>
          <a:off x="1019175" y="1849388"/>
          <a:ext cx="10669588" cy="33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Macro-Enabled Worksheet" r:id="rId3" imgW="11186302" imgH="3474767" progId="Excel.SheetMacroEnabled.12">
                  <p:link updateAutomatic="1"/>
                </p:oleObj>
              </mc:Choice>
              <mc:Fallback>
                <p:oleObj name="Macro-Enabled Worksheet" r:id="rId3" imgW="11186302" imgH="347476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849388"/>
                        <a:ext cx="10669588" cy="33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FB86F-F314-2808-D124-99FF9729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5811" y="1295264"/>
            <a:ext cx="9040378" cy="463228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4158602-CE03-D865-8B96-7884DB0F17A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E2C5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500" b="1" dirty="0">
                <a:latin typeface="+mn-lt"/>
                <a:ea typeface="ＭＳ Ｐゴシック" charset="-128"/>
              </a:rPr>
              <a:t>CMMI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sz="3500" b="1" dirty="0">
                <a:latin typeface="+mn-lt"/>
                <a:ea typeface="ＭＳ Ｐゴシック" charset="-128"/>
              </a:rPr>
              <a:t>Appraisal Process – Appraisal Phases</a:t>
            </a:r>
          </a:p>
        </p:txBody>
      </p:sp>
    </p:spTree>
    <p:extLst>
      <p:ext uri="{BB962C8B-B14F-4D97-AF65-F5344CB8AC3E}">
        <p14:creationId xmlns:p14="http://schemas.microsoft.com/office/powerpoint/2010/main" val="311344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13411"/>
              </p:ext>
            </p:extLst>
          </p:nvPr>
        </p:nvGraphicFramePr>
        <p:xfrm>
          <a:off x="1109663" y="1454150"/>
          <a:ext cx="673735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Macro-Enabled Worksheet" r:id="rId4" imgW="12489003" imgH="9060235" progId="Excel.SheetMacroEnabled.12">
                  <p:link updateAutomatic="1"/>
                </p:oleObj>
              </mc:Choice>
              <mc:Fallback>
                <p:oleObj name="Macro-Enabled Worksheet" r:id="rId4" imgW="12489003" imgH="90602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9663" y="1454150"/>
                        <a:ext cx="6737350" cy="439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6788537" y="4560584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6263901-0FC3-47D8-A1D7-1F48982B2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27685"/>
              </p:ext>
            </p:extLst>
          </p:nvPr>
        </p:nvGraphicFramePr>
        <p:xfrm>
          <a:off x="882650" y="942975"/>
          <a:ext cx="3424238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Macro-Enabled Worksheet" r:id="rId6" imgW="3330117" imgH="7675" progId="Excel.SheetMacroEnabled.12">
                  <p:link updateAutomatic="1"/>
                </p:oleObj>
              </mc:Choice>
              <mc:Fallback>
                <p:oleObj name="Macro-Enabled Worksheet" r:id="rId6" imgW="3330117" imgH="767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2650" y="942975"/>
                        <a:ext cx="3424238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A9BF04E-9042-4397-8AD5-790E790EB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1360" y="2020570"/>
            <a:ext cx="1723565" cy="21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Required Findings Categories:</a:t>
            </a:r>
          </a:p>
          <a:p>
            <a:pPr lvl="1"/>
            <a:r>
              <a:rPr lang="en-US" sz="2100" u="sng" dirty="0"/>
              <a:t>Weaknesses</a:t>
            </a:r>
            <a:r>
              <a:rPr lang="en-US" sz="2100" dirty="0"/>
              <a:t> - A type of preliminary or final finding, which is an ineffective, or lack of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sz="2100" b="1" dirty="0"/>
          </a:p>
          <a:p>
            <a:pPr lvl="1"/>
            <a:endParaRPr lang="en-US" sz="2100" dirty="0"/>
          </a:p>
          <a:p>
            <a:pPr lvl="1"/>
            <a:r>
              <a:rPr lang="en-US" sz="2100" u="sng" dirty="0"/>
              <a:t>Strengths</a:t>
            </a:r>
            <a:r>
              <a:rPr lang="en-US" sz="2100" dirty="0"/>
              <a:t> - A type of preliminary or final finding, which is an exemplary or noteworthy implementation of a process that meets the intent and value of a CMMI model practice.</a:t>
            </a:r>
            <a:endParaRPr lang="en-US" sz="2100" b="1" dirty="0"/>
          </a:p>
          <a:p>
            <a:r>
              <a:rPr lang="zh-CN" altLang="en-US" sz="2400" dirty="0">
                <a:solidFill>
                  <a:srgbClr val="1F497D"/>
                </a:solidFill>
              </a:rPr>
              <a:t>所需结果类别：</a:t>
            </a:r>
          </a:p>
          <a:p>
            <a:pPr lvl="1"/>
            <a:r>
              <a:rPr lang="zh-CN" altLang="en-US" sz="2100" dirty="0">
                <a:solidFill>
                  <a:srgbClr val="1F497D"/>
                </a:solidFill>
              </a:rPr>
              <a:t>弱项</a:t>
            </a:r>
            <a:r>
              <a:rPr lang="en-US" altLang="zh-CN" sz="2100" dirty="0">
                <a:solidFill>
                  <a:srgbClr val="1F497D"/>
                </a:solidFill>
              </a:rPr>
              <a:t>——</a:t>
            </a:r>
            <a:r>
              <a:rPr lang="zh-CN" altLang="en-US" sz="2100" dirty="0">
                <a:solidFill>
                  <a:srgbClr val="1F497D"/>
                </a:solidFill>
              </a:rPr>
              <a:t>一种初步或最终的发现，是指一个或多个过程实施无效或缺乏实施，这些过程基于已验证的客观证据，符合实践的意图和价值，适用于整个项目和组织支持职能组或组织单元。这可以通过以下两种方式实现：</a:t>
            </a:r>
            <a:r>
              <a:rPr lang="en-US" altLang="zh-CN" sz="2100" dirty="0">
                <a:solidFill>
                  <a:srgbClr val="1F497D"/>
                </a:solidFill>
              </a:rPr>
              <a:t>a</a:t>
            </a:r>
            <a:r>
              <a:rPr lang="zh-CN" altLang="en-US" sz="2100" dirty="0">
                <a:solidFill>
                  <a:srgbClr val="1F497D"/>
                </a:solidFill>
              </a:rPr>
              <a:t>）过程本身没有满足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实践需求，或者</a:t>
            </a:r>
            <a:r>
              <a:rPr lang="en-US" altLang="zh-CN" sz="2100" dirty="0">
                <a:solidFill>
                  <a:srgbClr val="1F497D"/>
                </a:solidFill>
              </a:rPr>
              <a:t>b</a:t>
            </a:r>
            <a:r>
              <a:rPr lang="zh-CN" altLang="en-US" sz="2100" dirty="0">
                <a:solidFill>
                  <a:srgbClr val="1F497D"/>
                </a:solidFill>
              </a:rPr>
              <a:t>）项目或组织支持职能组没有遵循符合适用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实践意图和价值的过程。</a:t>
            </a:r>
            <a:endParaRPr lang="en-ZA" altLang="zh-CN" sz="2100" dirty="0">
              <a:solidFill>
                <a:srgbClr val="1F497D"/>
              </a:solidFill>
            </a:endParaRPr>
          </a:p>
          <a:p>
            <a:pPr lvl="1"/>
            <a:r>
              <a:rPr lang="zh-CN" altLang="en-US" sz="2100" dirty="0">
                <a:solidFill>
                  <a:srgbClr val="1F497D"/>
                </a:solidFill>
              </a:rPr>
              <a:t>强项</a:t>
            </a:r>
            <a:r>
              <a:rPr lang="en-US" altLang="zh-CN" sz="2100" dirty="0">
                <a:solidFill>
                  <a:srgbClr val="1F497D"/>
                </a:solidFill>
              </a:rPr>
              <a:t>——</a:t>
            </a:r>
            <a:r>
              <a:rPr lang="zh-CN" altLang="en-US" sz="2100" dirty="0">
                <a:solidFill>
                  <a:srgbClr val="1F497D"/>
                </a:solidFill>
              </a:rPr>
              <a:t>一种初步或最终的发现，是一个模范性或值得注意的过程实现，其符合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模型实践的意图和价值。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4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A6108F-A3D4-45BE-B8CA-9186C4E63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028959"/>
              </p:ext>
            </p:extLst>
          </p:nvPr>
        </p:nvGraphicFramePr>
        <p:xfrm>
          <a:off x="1006475" y="1606550"/>
          <a:ext cx="82454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Macro-Enabled Worksheet" r:id="rId3" imgW="8244911" imgH="2819384" progId="Excel.SheetMacroEnabled.12">
                  <p:link updateAutomatic="1"/>
                </p:oleObj>
              </mc:Choice>
              <mc:Fallback>
                <p:oleObj name="Macro-Enabled Worksheet" r:id="rId3" imgW="8244911" imgH="281938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6475" y="1606550"/>
                        <a:ext cx="8245475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BC500A-BFD5-4AA6-A547-A5D9086C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18" y="5136108"/>
            <a:ext cx="2294990" cy="547267"/>
          </a:xfrm>
          <a:prstGeom prst="rect">
            <a:avLst/>
          </a:prstGeom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057399" y="3550122"/>
            <a:ext cx="80772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ctr" eaLnBrk="1" hangingPunct="1"/>
            <a:r>
              <a:rPr lang="zh-TW" altLang="en-US" sz="200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今天我很高興和榮幸來到這裡，我期待著在未來的几天里與您和您的團隊一起工作。</a:t>
            </a:r>
            <a:endParaRPr lang="en-ZA" altLang="zh-CN" sz="20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4" y="4999368"/>
            <a:ext cx="728200" cy="810578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51" y="5011695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9478501" y="4999368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10669668" y="5099783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17" y="5036857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5" y="5036857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4" y="5148463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9285" y="5054186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27" y="4983314"/>
            <a:ext cx="812573" cy="842689"/>
          </a:xfrm>
          <a:prstGeom prst="rect">
            <a:avLst/>
          </a:prstGeom>
        </p:spPr>
      </p:pic>
      <p:pic>
        <p:nvPicPr>
          <p:cNvPr id="30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0DB3A38A-CE0C-488A-B87F-37FFDD2E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79" y="1038146"/>
            <a:ext cx="1080000" cy="6430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5804FC85-67E1-4C1D-A768-A4E046E7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63" y="2641935"/>
            <a:ext cx="1080000" cy="7063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5D685488-5751-4610-AE1F-6A7C4BE3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18" y="1849451"/>
            <a:ext cx="1080000" cy="64435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1CCB6A1E-9C8F-4CF7-8854-7EAED2AC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56" y="1844427"/>
            <a:ext cx="1080000" cy="64961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06DB6B8-FB70-49A9-90A8-CE08CF7A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11" y="2655335"/>
            <a:ext cx="1080000" cy="695098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9E41C9-1208-4F5B-9B72-C350895017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0113" y="1041906"/>
            <a:ext cx="1080000" cy="62985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 descr="http://www.onlinenewspapers.com/images/germany.gif">
            <a:extLst>
              <a:ext uri="{FF2B5EF4-FFF2-40B4-BE49-F238E27FC236}">
                <a16:creationId xmlns:a16="http://schemas.microsoft.com/office/drawing/2014/main" id="{3F300468-6315-4AAF-9348-32BCBBA8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7" y="1038146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22CF4D-7FE1-45B8-81FB-B3A16FBB59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02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71E22DBF-B29C-4402-8AEA-178EA306352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63" y="1054688"/>
            <a:ext cx="1080000" cy="6355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9C0948D-3FA9-4C7F-8D52-47741C98F9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87402" y="2651707"/>
            <a:ext cx="1080000" cy="7063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2" descr="Flag of the United Arab Emirates.svg">
            <a:extLst>
              <a:ext uri="{FF2B5EF4-FFF2-40B4-BE49-F238E27FC236}">
                <a16:creationId xmlns:a16="http://schemas.microsoft.com/office/drawing/2014/main" id="{F3617B43-1542-4F3C-956C-3E408F63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6" y="1839721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ndia - Wikipedia">
            <a:extLst>
              <a:ext uri="{FF2B5EF4-FFF2-40B4-BE49-F238E27FC236}">
                <a16:creationId xmlns:a16="http://schemas.microsoft.com/office/drawing/2014/main" id="{2850122E-32F6-40C4-AEC8-C4B0EC34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11" y="2644070"/>
            <a:ext cx="1080000" cy="70636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F7BC6-DE2A-1BA8-D162-418AA6F248B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53377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1D709-B59F-05B8-0708-2944651EA1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62529" y="1870870"/>
            <a:ext cx="1080000" cy="64435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B9EE7-D463-5A58-9C5D-FBEAF1BD6F1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39663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B6DC8-AFD9-1013-CFA4-A5009EC830E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00111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D91F97-81EF-55DD-1241-7E663D88BFFB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b="6395"/>
          <a:stretch/>
        </p:blipFill>
        <p:spPr>
          <a:xfrm>
            <a:off x="6694728" y="1040336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F9AAA-F25B-7B38-EE7D-9D1B63F7470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5456" y="2644070"/>
            <a:ext cx="1080000" cy="706364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A4E54-8846-BE30-E77E-8EA0B484170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83311" y="1839722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/>
              <a:t>DEMIXIUM™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Demixium™ Copyright </a:t>
            </a:r>
            <a:r>
              <a:rPr lang="en-ZA" dirty="0" err="1"/>
              <a:t>Demix</a:t>
            </a:r>
            <a:r>
              <a:rPr lang="en-ZA" dirty="0"/>
              <a:t> 2021-2024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Knowledge | </a:t>
            </a:r>
            <a:r>
              <a:rPr lang="en-ZA" sz="1600" dirty="0">
                <a:solidFill>
                  <a:srgbClr val="000000"/>
                </a:solidFill>
                <a:latin typeface="Open Sans"/>
              </a:rPr>
              <a:t>Performance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 | Results</a:t>
            </a:r>
            <a:r>
              <a:rPr lang="en-ZA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6B3AA-4ADA-412B-9A45-4D5AA4F494AE}"/>
              </a:ext>
            </a:extLst>
          </p:cNvPr>
          <p:cNvSpPr txBox="1"/>
          <p:nvPr/>
        </p:nvSpPr>
        <p:spPr>
          <a:xfrm>
            <a:off x="1308059" y="2606819"/>
            <a:ext cx="271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Demixium is a collection of best practices to assess an organisation across a variety of domains and best practice models. It is available for free use under the MIT free use license agreement.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69FE8-DAF2-49E0-852E-C869E262D50E}"/>
              </a:ext>
            </a:extLst>
          </p:cNvPr>
          <p:cNvSpPr txBox="1"/>
          <p:nvPr/>
        </p:nvSpPr>
        <p:spPr>
          <a:xfrm>
            <a:off x="7821539" y="3022317"/>
            <a:ext cx="271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F497D"/>
                </a:solidFill>
              </a:rPr>
              <a:t>Demixium </a:t>
            </a:r>
            <a:r>
              <a:rPr lang="zh-CN" altLang="en-US" dirty="0">
                <a:solidFill>
                  <a:srgbClr val="1F497D"/>
                </a:solidFill>
              </a:rPr>
              <a:t>是一组最佳实践的集合，用于跨各种领域和最佳实践模型评估组织。 它可根据 </a:t>
            </a:r>
            <a:r>
              <a:rPr lang="en-US" altLang="zh-CN" dirty="0">
                <a:solidFill>
                  <a:srgbClr val="1F497D"/>
                </a:solidFill>
              </a:rPr>
              <a:t>MIT </a:t>
            </a:r>
            <a:r>
              <a:rPr lang="zh-CN" altLang="en-US" dirty="0">
                <a:solidFill>
                  <a:srgbClr val="1F497D"/>
                </a:solidFill>
              </a:rPr>
              <a:t>免费使用许可协议免费使用。</a:t>
            </a:r>
            <a:endParaRPr lang="en-ZA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Appraisal Overview </a:t>
            </a:r>
            <a:br>
              <a:rPr lang="en-US" b="1" dirty="0">
                <a:latin typeface="+mn-lt"/>
              </a:rPr>
            </a:br>
            <a:r>
              <a:rPr lang="zh-CN" altLang="en-US" sz="6000" b="1" dirty="0">
                <a:solidFill>
                  <a:srgbClr val="1F497D"/>
                </a:solidFill>
                <a:latin typeface="+mn-ea"/>
                <a:ea typeface="+mn-ea"/>
              </a:rPr>
              <a:t>评估概述</a:t>
            </a:r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3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D9062E2-4292-411C-8888-3870D8C30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083095"/>
              </p:ext>
            </p:extLst>
          </p:nvPr>
        </p:nvGraphicFramePr>
        <p:xfrm>
          <a:off x="1030288" y="2095500"/>
          <a:ext cx="84836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Macro-Enabled Worksheet" r:id="rId4" imgW="8244911" imgH="1432718" progId="Excel.SheetMacroEnabled.12">
                  <p:link updateAutomatic="1"/>
                </p:oleObj>
              </mc:Choice>
              <mc:Fallback>
                <p:oleObj name="Macro-Enabled Worksheet" r:id="rId4" imgW="8244911" imgH="143271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0288" y="2095500"/>
                        <a:ext cx="8483600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82D3759-24A7-42E2-82DB-6309FF00C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5279"/>
              </p:ext>
            </p:extLst>
          </p:nvPr>
        </p:nvGraphicFramePr>
        <p:xfrm>
          <a:off x="1189038" y="2009775"/>
          <a:ext cx="8482012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Macro-Enabled Worksheet" r:id="rId4" imgW="8244911" imgH="1584944" progId="Excel.SheetMacroEnabled.12">
                  <p:link updateAutomatic="1"/>
                </p:oleObj>
              </mc:Choice>
              <mc:Fallback>
                <p:oleObj name="Macro-Enabled Worksheet" r:id="rId4" imgW="8244911" imgH="158494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9038" y="2009775"/>
                        <a:ext cx="8482012" cy="171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163602"/>
              </p:ext>
            </p:extLst>
          </p:nvPr>
        </p:nvGraphicFramePr>
        <p:xfrm>
          <a:off x="1103313" y="1790919"/>
          <a:ext cx="7643812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Macro-Enabled Worksheet" r:id="rId4" imgW="7437262" imgH="1394342" progId="Excel.SheetMacroEnabled.12">
                  <p:link updateAutomatic="1"/>
                </p:oleObj>
              </mc:Choice>
              <mc:Fallback>
                <p:oleObj name="Macro-Enabled Worksheet" r:id="rId4" imgW="7437262" imgH="139434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3313" y="1790919"/>
                        <a:ext cx="7643812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057247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1562793"/>
            <a:ext cx="10397837" cy="453104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When virtual interviews are planned for the appraisal, then virtual face-to-face (</a:t>
            </a:r>
            <a:r>
              <a:rPr lang="en-GB" sz="1600" dirty="0" err="1"/>
              <a:t>F2F</a:t>
            </a:r>
            <a:r>
              <a:rPr lang="en-GB" sz="1600" dirty="0"/>
              <a:t>) interviews are required to confirm the following: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interviewees are on camera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ATM identities and maximizing their participation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appraisal participant identities, e.g., interviewees, Appraisal Sponsor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only planned appraisal participants are present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that non-attribution and confidentiality rules are being followed, e.g., no other participants are present, physical setting is appropriate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Monitoring non-verbal communication and appraisal participant engagement</a:t>
            </a:r>
          </a:p>
          <a:p>
            <a:pPr marL="0" indent="0">
              <a:spcBef>
                <a:spcPts val="300"/>
              </a:spcBef>
              <a:buNone/>
            </a:pPr>
            <a:endParaRPr lang="en-ZA" sz="1600" dirty="0"/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600" dirty="0">
                <a:solidFill>
                  <a:srgbClr val="1F497D"/>
                </a:solidFill>
              </a:rPr>
              <a:t>当计划进行虚拟面试以进行评估时，需要进行虚拟面对面（</a:t>
            </a:r>
            <a:r>
              <a:rPr lang="en-US" altLang="zh-CN" sz="1600" dirty="0" err="1">
                <a:solidFill>
                  <a:srgbClr val="1F497D"/>
                </a:solidFill>
              </a:rPr>
              <a:t>F2F</a:t>
            </a:r>
            <a:r>
              <a:rPr lang="zh-CN" altLang="en-US" sz="1600" dirty="0">
                <a:solidFill>
                  <a:srgbClr val="1F497D"/>
                </a:solidFill>
              </a:rPr>
              <a:t>）面试以确认以下内容：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确认受访者在镜头前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</a:t>
            </a:r>
            <a:r>
              <a:rPr lang="en-US" altLang="zh-CN" sz="1600" dirty="0">
                <a:solidFill>
                  <a:srgbClr val="1F497D"/>
                </a:solidFill>
              </a:rPr>
              <a:t>ATM</a:t>
            </a:r>
            <a:r>
              <a:rPr lang="zh-CN" altLang="en-US" sz="1600" dirty="0">
                <a:solidFill>
                  <a:srgbClr val="1F497D"/>
                </a:solidFill>
              </a:rPr>
              <a:t>身份并最大化他们的参与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核实评估参与者身份，例如，受访者，评估发起人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确认只有计划中的评估参与者在场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确认遵守了非归因和保密规则，例如，没有其他参与者在场，物理环境适当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监控非语言交流和评估参与者的参与情况</a:t>
            </a:r>
            <a:endParaRPr lang="en-ZA" sz="1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07B0D7-F930-4230-933E-ABA84959494E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ec500478-62e0-46fc-87f1-cfa988e486b4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72e3a154-4955-46c3-9573-e9dec3e1f1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1339</Words>
  <Application>Microsoft Office PowerPoint</Application>
  <PresentationFormat>Widescreen</PresentationFormat>
  <Paragraphs>93</Paragraphs>
  <Slides>22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15</vt:i4>
      </vt:variant>
      <vt:variant>
        <vt:lpstr>Slide Titles</vt:lpstr>
      </vt:variant>
      <vt:variant>
        <vt:i4>22</vt:i4>
      </vt:variant>
    </vt:vector>
  </HeadingPairs>
  <TitlesOfParts>
    <vt:vector size="44" baseType="lpstr">
      <vt:lpstr>DengXian</vt:lpstr>
      <vt:lpstr>SimSun</vt:lpstr>
      <vt:lpstr>Arial</vt:lpstr>
      <vt:lpstr>Calibri</vt:lpstr>
      <vt:lpstr>Calibri Light</vt:lpstr>
      <vt:lpstr>Open Sans</vt:lpstr>
      <vt:lpstr>Office Theme</vt:lpstr>
      <vt:lpstr>file:///G:\2024-05-04to05-10 (A5) C384400 NASA\00_Data_Reference.xlsm!pptxCover!R4C2:R12C2</vt:lpstr>
      <vt:lpstr>file:///G:\2024-05-04to05-10 (A5) C384400 NASA\00_Data_Reference.xlsm!pptxCover!R15C2:R17C2</vt:lpstr>
      <vt:lpstr>file:///G:\2024-05-04to05-10 (A5) C384400 NASA\00_Data_Reference.xlsm!pptxCover!R20C2</vt:lpstr>
      <vt:lpstr>file:///G:\2024-05-04to05-10 (A5) C384400 NASA\00_Data_Reference.xlsm!pptxLink1!R1C1:R7C2</vt:lpstr>
      <vt:lpstr>file:///G:\2024-05-04to05-10 (A5) C384400 NASA\00_Data_Reference.xlsm!pptxLink1!R10C1:R18C2</vt:lpstr>
      <vt:lpstr>file:///G:\2024-05-04to05-10 (A5) C384400 NASA\00_Data_Reference.xlsm!pptxLink2!R1C1:R4C1</vt:lpstr>
      <vt:lpstr>file:///G:\2024-05-04to05-10 (A5) C384400 NASA\00_Data_Reference.xlsm!pptxLink1!R20C1:R31C2</vt:lpstr>
      <vt:lpstr>file:///G:\2024-05-04to05-10 (A5) C384400 NASA\00_Data_Reference.xlsm!pptxLink3!R2C1:R24C9</vt:lpstr>
      <vt:lpstr>file:///G:\2024-05-04to05-10 (A5) C384400 NASA\00_Data_Reference.xlsm!pptxLink1!R6C1:R7C2</vt:lpstr>
      <vt:lpstr>file:///G:\2024-05-04to05-10 (A5) C384400 NASA\00_Data_Reference.xlsm!pptxLink4!R10C1:R27C20</vt:lpstr>
      <vt:lpstr>file:///G:\2024-05-04to05-10 (A5) C384400 NASA\00_Data_Reference.xlsm!pptxLink5!R1C1:R11C5</vt:lpstr>
      <vt:lpstr>file:///G:\2024-05-04to05-10 (A5) C384400 NASA\00_Data_Reference.xlsm!pptxLink5!R15C1:R21C5</vt:lpstr>
      <vt:lpstr>file:///G:\2024-05-04to05-10 (A5) C384400 NASA\00_Data_Reference.xlsm!OULC!R50C2:R89C22</vt:lpstr>
      <vt:lpstr>file:///G:\2024-05-04to05-10 (A5) C384400 NASA\00_Data_Reference.xlsm!pptxLink1!R8C4</vt:lpstr>
      <vt:lpstr>file:///G:\2024-05-04to05-10 (A5) C384400 NASA\00_Data_Reference.xlsm!pptxLink1!R33C1:R40C2</vt:lpstr>
      <vt:lpstr>PowerPoint Presentation</vt:lpstr>
      <vt:lpstr>PowerPoint Presentation</vt:lpstr>
      <vt:lpstr>DEMIXIUM™</vt:lpstr>
      <vt:lpstr>Appraisal Overview  评估概述</vt:lpstr>
      <vt:lpstr>Appraisal Overview</vt:lpstr>
      <vt:lpstr>Appraisal Overview</vt:lpstr>
      <vt:lpstr>Business and Appraisal Objectives</vt:lpstr>
      <vt:lpstr>Appraisal Principles</vt:lpstr>
      <vt:lpstr>Virtual appraisals – code of conduct</vt:lpstr>
      <vt:lpstr>Appraisal Team and Support Personnel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</vt:lpstr>
      <vt:lpstr>Findings Definitions – Required Categories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95</cp:revision>
  <dcterms:created xsi:type="dcterms:W3CDTF">2018-03-14T12:19:45Z</dcterms:created>
  <dcterms:modified xsi:type="dcterms:W3CDTF">2024-07-13T11:42:43Z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