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493" r:id="rId6"/>
    <p:sldId id="911" r:id="rId7"/>
    <p:sldId id="270" r:id="rId8"/>
    <p:sldId id="928" r:id="rId9"/>
    <p:sldId id="913" r:id="rId10"/>
    <p:sldId id="1497" r:id="rId11"/>
    <p:sldId id="310" r:id="rId12"/>
    <p:sldId id="274" r:id="rId13"/>
    <p:sldId id="914" r:id="rId14"/>
    <p:sldId id="915" r:id="rId15"/>
    <p:sldId id="1506" r:id="rId16"/>
    <p:sldId id="1507" r:id="rId17"/>
    <p:sldId id="912" r:id="rId18"/>
    <p:sldId id="919" r:id="rId19"/>
    <p:sldId id="926" r:id="rId20"/>
    <p:sldId id="924" r:id="rId21"/>
    <p:sldId id="483" r:id="rId22"/>
    <p:sldId id="298" r:id="rId23"/>
    <p:sldId id="15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19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S:\2021-02-20to02-26%20(A5)%20C54321%20ShortName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S:\2021-02-20to02-26%20(A5)%20C54321%20ShortName\00_Data_Reference.xlsm!pptxCover!R19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S:\2021-02-20to02-26%20(A5)%20C54321%20ShortName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65C2:R72C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74C2:R96C2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file:///S:\2021-02-20to02-26%20(A5)%20C54321%20ShortName\00_Data_Reference.xlsm!Standard3!R1C1:R7C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file:///S:\2021-02-20to02-26%20(A5)%20C54321%20ShortName\00_Data_Reference.xlsm!Standard3!R9C1:R15C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OULC!R50C2:R89C2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file:///S:\2021-02-20to02-26%20(A5)%20C54321%20ShortName\00_Data_Reference.xlsm!Standard!R115C2:R127C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Schedule.pdf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ixTech/CMMITools" TargetMode="External"/><Relationship Id="rId2" Type="http://schemas.openxmlformats.org/officeDocument/2006/relationships/hyperlink" Target="https://github.com/DemixTech/CMMITools/blob/main/LICEN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mix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20C1:R23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25C1:R34C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38C2:R60C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389654"/>
              </p:ext>
            </p:extLst>
          </p:nvPr>
        </p:nvGraphicFramePr>
        <p:xfrm>
          <a:off x="3448050" y="2025650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25650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013424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7D4C578-AC32-48CE-9F53-D134228BD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207343"/>
              </p:ext>
            </p:extLst>
          </p:nvPr>
        </p:nvGraphicFramePr>
        <p:xfrm>
          <a:off x="3448050" y="5035550"/>
          <a:ext cx="5295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273073" progId="Excel.SheetMacroEnabled.12">
                  <p:link updateAutomatic="1"/>
                </p:oleObj>
              </mc:Choice>
              <mc:Fallback>
                <p:oleObj name="Macro-Enabled Worksheet" r:id="rId6" imgW="5296056" imgH="273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35550"/>
                        <a:ext cx="52959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3A24A3D-C97B-43C5-863E-2382FB2DA0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408615"/>
              </p:ext>
            </p:extLst>
          </p:nvPr>
        </p:nvGraphicFramePr>
        <p:xfrm>
          <a:off x="1363956" y="2197640"/>
          <a:ext cx="584200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5842207" imgH="2140112" progId="Excel.SheetMacroEnabled.12">
                  <p:link updateAutomatic="1"/>
                </p:oleObj>
              </mc:Choice>
              <mc:Fallback>
                <p:oleObj name="Macro-Enabled Worksheet" r:id="rId3" imgW="5842207" imgH="21401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3956" y="2197640"/>
                        <a:ext cx="5842000" cy="213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41986B1-93E8-49B4-96A0-DE7F1A6C3E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573898"/>
              </p:ext>
            </p:extLst>
          </p:nvPr>
        </p:nvGraphicFramePr>
        <p:xfrm>
          <a:off x="1446213" y="2266950"/>
          <a:ext cx="7859712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3938276" imgH="3740312" progId="Excel.SheetMacroEnabled.12">
                  <p:link updateAutomatic="1"/>
                </p:oleObj>
              </mc:Choice>
              <mc:Fallback>
                <p:oleObj name="Macro-Enabled Worksheet" r:id="rId3" imgW="13938276" imgH="37403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6213" y="2266950"/>
                        <a:ext cx="7859712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5AFD11-774E-49E5-8D71-3830411F1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040937"/>
              </p:ext>
            </p:extLst>
          </p:nvPr>
        </p:nvGraphicFramePr>
        <p:xfrm>
          <a:off x="1055688" y="2368751"/>
          <a:ext cx="875030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715931" imgH="2140112" progId="Excel.SheetMacroEnabled.12">
                  <p:link updateAutomatic="1"/>
                </p:oleObj>
              </mc:Choice>
              <mc:Fallback>
                <p:oleObj name="Macro-Enabled Worksheet" r:id="rId2" imgW="11715931" imgH="2140112" progId="Excel.SheetMacroEnabled.12">
                  <p:link updateAutomatic="1"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65AFD11-774E-49E5-8D71-3830411F1E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688" y="2368751"/>
                        <a:ext cx="8750300" cy="159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E26E09F-FC85-46BF-9C2B-E31AE384B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205396"/>
              </p:ext>
            </p:extLst>
          </p:nvPr>
        </p:nvGraphicFramePr>
        <p:xfrm>
          <a:off x="1055689" y="2009986"/>
          <a:ext cx="10018948" cy="297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715931" imgH="3473473" progId="Excel.SheetMacroEnabled.12">
                  <p:link updateAutomatic="1"/>
                </p:oleObj>
              </mc:Choice>
              <mc:Fallback>
                <p:oleObj name="Macro-Enabled Worksheet" r:id="rId2" imgW="11715931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689" y="2009986"/>
                        <a:ext cx="10018948" cy="297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28037"/>
              </p:ext>
            </p:extLst>
          </p:nvPr>
        </p:nvGraphicFramePr>
        <p:xfrm>
          <a:off x="1301149" y="1088336"/>
          <a:ext cx="7324832" cy="491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2807820" imgH="8597854" progId="Excel.SheetMacroEnabled.12">
                  <p:link updateAutomatic="1"/>
                </p:oleObj>
              </mc:Choice>
              <mc:Fallback>
                <p:oleObj name="Macro-Enabled Worksheet" r:id="rId3" imgW="12807820" imgH="85978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149" y="1088336"/>
                        <a:ext cx="7324832" cy="491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 Technology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7195353" y="4549951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Required Findings Categories:</a:t>
            </a:r>
          </a:p>
          <a:p>
            <a:pPr lvl="1"/>
            <a:r>
              <a:rPr lang="en-US" u="sng"/>
              <a:t>Weaknesses</a:t>
            </a:r>
            <a:r>
              <a:rPr lang="en-US"/>
              <a:t> - A type of preliminary or final finding, which is an ineffective, or lack of,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 u="sng"/>
              <a:t>Strengths</a:t>
            </a:r>
            <a:r>
              <a:rPr lang="en-US"/>
              <a:t> - A type of preliminary or final finding, which is an exemplary or noteworthy implementation of a process that meets the intent and value of a CMMI model practice.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2315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D02B40E-9C39-46CB-8D5A-9D2D0BD548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484690"/>
              </p:ext>
            </p:extLst>
          </p:nvPr>
        </p:nvGraphicFramePr>
        <p:xfrm>
          <a:off x="1434977" y="1370537"/>
          <a:ext cx="5842000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842207" imgH="4273573" progId="Excel.SheetMacroEnabled.12">
                  <p:link updateAutomatic="1"/>
                </p:oleObj>
              </mc:Choice>
              <mc:Fallback>
                <p:oleObj name="Macro-Enabled Worksheet" r:id="rId2" imgW="5842207" imgH="4273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4977" y="1370537"/>
                        <a:ext cx="5842000" cy="427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74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1204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F9DAA6-79B1-0A47-A3C5-4D565F30B71F}" type="slidenum">
              <a:rPr lang="en-US" smtClean="0"/>
              <a:pPr/>
              <a:t>18</a:t>
            </a:fld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F8ED0ECF-3A0F-48AA-AB5B-3634F68E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29" y="123104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A40E6561-AE63-4D7D-AF73-D61126FB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61" y="123661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020D72D2-1345-4349-9384-48926A5A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623" y="124599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2AFDF454-7646-4BF8-A15A-C80E0053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97" y="210295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59C78418-5B09-4F3F-9C16-8D2F46DB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74" y="213599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41EDA5-7672-438D-A354-60DCAB7CDB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41161" y="122828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825F9590-2647-4226-A3C5-C5E3DE75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05" y="124599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28B9EB-0448-488C-8BF9-00390EA7CA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34" y="123104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863F850D-3761-4CB6-899A-704C3B8F7DE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21" y="214124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F9DF30E-9369-4D20-A80C-36EA3BB7D7E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29637" y="210295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F24BF515-17D5-4E4C-BF5B-9426286B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74" y="212126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000" dirty="0"/>
              <a:t>This pptx has embedded links to the Demix CMMI software tools. </a:t>
            </a:r>
          </a:p>
          <a:p>
            <a:r>
              <a:rPr lang="en-US" sz="2000" dirty="0"/>
              <a:t>License agreement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github.com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DemixTech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CMMITools</a:t>
            </a:r>
            <a:r>
              <a:rPr lang="en-US" sz="2000" dirty="0">
                <a:hlinkClick r:id="rId2"/>
              </a:rPr>
              <a:t>/blob/main/LICENSE</a:t>
            </a:r>
            <a:r>
              <a:rPr lang="en-US" sz="2000" dirty="0"/>
              <a:t> </a:t>
            </a:r>
          </a:p>
          <a:p>
            <a:r>
              <a:rPr lang="en-US" sz="2000" dirty="0"/>
              <a:t>Lates releases of the Demix CMMI Tools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github.com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DemixTech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CMMITools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ZA" sz="2000" dirty="0" err="1">
                <a:hlinkClick r:id="rId4"/>
              </a:rPr>
              <a:t>www.demix.org</a:t>
            </a:r>
            <a:endParaRPr lang="en-ZA" sz="2000" dirty="0"/>
          </a:p>
          <a:p>
            <a:pPr marL="0" indent="0">
              <a:buNone/>
            </a:pPr>
            <a:r>
              <a:rPr lang="en-ZA" sz="2000" dirty="0"/>
              <a:t>Create | Evolve | Perfect</a:t>
            </a:r>
          </a:p>
          <a:p>
            <a:pPr marL="0" indent="0">
              <a:buNone/>
            </a:pPr>
            <a:r>
              <a:rPr lang="en-ZA" sz="2000" dirty="0"/>
              <a:t>Copyright © Demix 2020, 2021</a:t>
            </a:r>
          </a:p>
        </p:txBody>
      </p:sp>
    </p:spTree>
    <p:extLst>
      <p:ext uri="{BB962C8B-B14F-4D97-AF65-F5344CB8AC3E}">
        <p14:creationId xmlns:p14="http://schemas.microsoft.com/office/powerpoint/2010/main" val="71500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936DFE3-4830-4249-AE8F-A614C0EEC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584542"/>
              </p:ext>
            </p:extLst>
          </p:nvPr>
        </p:nvGraphicFramePr>
        <p:xfrm>
          <a:off x="1062038" y="1860550"/>
          <a:ext cx="841375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406535" progId="Excel.SheetMacroEnabled.12">
                  <p:link updateAutomatic="1"/>
                </p:oleObj>
              </mc:Choice>
              <mc:Fallback>
                <p:oleObj name="Macro-Enabled Worksheet" r:id="rId3" imgW="8413724" imgH="24065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860550"/>
                        <a:ext cx="8413750" cy="240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280976B-555C-4E7B-81C5-322C13537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518680"/>
              </p:ext>
            </p:extLst>
          </p:nvPr>
        </p:nvGraphicFramePr>
        <p:xfrm>
          <a:off x="1062038" y="1698625"/>
          <a:ext cx="841375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406535" progId="Excel.SheetMacroEnabled.12">
                  <p:link updateAutomatic="1"/>
                </p:oleObj>
              </mc:Choice>
              <mc:Fallback>
                <p:oleObj name="Macro-Enabled Worksheet" r:id="rId3" imgW="8413724" imgH="24065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698625"/>
                        <a:ext cx="8413750" cy="240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742E5B-E5BA-4005-BC92-8AE20BED6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583360"/>
              </p:ext>
            </p:extLst>
          </p:nvPr>
        </p:nvGraphicFramePr>
        <p:xfrm>
          <a:off x="1062038" y="1736725"/>
          <a:ext cx="841375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470127" progId="Excel.SheetMacroEnabled.12">
                  <p:link updateAutomatic="1"/>
                </p:oleObj>
              </mc:Choice>
              <mc:Fallback>
                <p:oleObj name="Macro-Enabled Worksheet" r:id="rId3" imgW="8413724" imgH="24701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736725"/>
                        <a:ext cx="8413750" cy="247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ECC2382-F3C3-46C2-BADE-4177E3683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809376"/>
              </p:ext>
            </p:extLst>
          </p:nvPr>
        </p:nvGraphicFramePr>
        <p:xfrm>
          <a:off x="1062038" y="1689100"/>
          <a:ext cx="841375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673373" progId="Excel.SheetMacroEnabled.12">
                  <p:link updateAutomatic="1"/>
                </p:oleObj>
              </mc:Choice>
              <mc:Fallback>
                <p:oleObj name="Macro-Enabled Worksheet" r:id="rId3" imgW="8413724" imgH="26733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689100"/>
                        <a:ext cx="8413750" cy="267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4BD3011-B01E-44A4-96FE-739368EDF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132301"/>
              </p:ext>
            </p:extLst>
          </p:nvPr>
        </p:nvGraphicFramePr>
        <p:xfrm>
          <a:off x="1778000" y="1493838"/>
          <a:ext cx="6965950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699448" imgH="5988073" progId="Excel.SheetMacroEnabled.12">
                  <p:link updateAutomatic="1"/>
                </p:oleObj>
              </mc:Choice>
              <mc:Fallback>
                <p:oleObj name="Macro-Enabled Worksheet" r:id="rId3" imgW="8699448" imgH="5988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8000" y="1493838"/>
                        <a:ext cx="6965950" cy="479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0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25CEF8-A16B-4FD9-8A3A-234F9C853B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811</Words>
  <Application>Microsoft Office PowerPoint</Application>
  <PresentationFormat>Widescreen</PresentationFormat>
  <Paragraphs>78</Paragraphs>
  <Slides>20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14</vt:i4>
      </vt:variant>
      <vt:variant>
        <vt:lpstr>Slide Titles</vt:lpstr>
      </vt:variant>
      <vt:variant>
        <vt:i4>20</vt:i4>
      </vt:variant>
    </vt:vector>
  </HeadingPairs>
  <TitlesOfParts>
    <vt:vector size="39" baseType="lpstr">
      <vt:lpstr>宋体</vt:lpstr>
      <vt:lpstr>Arial</vt:lpstr>
      <vt:lpstr>Calibri</vt:lpstr>
      <vt:lpstr>Calibri Light</vt:lpstr>
      <vt:lpstr>Office Theme</vt:lpstr>
      <vt:lpstr>S:\2021-02-20to02-26 (A5) C54321 ShortName\00_Data_Reference.xlsm!pptxCover!R4C2:R12C2</vt:lpstr>
      <vt:lpstr>S:\2021-02-20to02-26 (A5) C54321 ShortName\00_Data_Reference.xlsm!pptxCover!R15C2:R17C2</vt:lpstr>
      <vt:lpstr>S:\2021-02-20to02-26 (A5) C54321 ShortName\00_Data_Reference.xlsm!pptxCover!R19C2</vt:lpstr>
      <vt:lpstr>S:\2021-02-20to02-26 (A5) C54321 ShortName\00_Data_Reference.xlsm!Standard!R1C1:R7C2</vt:lpstr>
      <vt:lpstr>S:\2021-02-20to02-26 (A5) C54321 ShortName\00_Data_Reference.xlsm!Standard!R9C1:R17C2</vt:lpstr>
      <vt:lpstr>S:\2021-02-20to02-26 (A5) C54321 ShortName\00_Data_Reference.xlsm!Standard!R20C1:R23C2</vt:lpstr>
      <vt:lpstr>S:\2021-02-20to02-26 (A5) C54321 ShortName\00_Data_Reference.xlsm!Standard!R25C1:R34C2</vt:lpstr>
      <vt:lpstr>S:\2021-02-20to02-26 (A5) C54321 ShortName\00_Data_Reference.xlsm!Standard!R38C2:R60C8</vt:lpstr>
      <vt:lpstr>S:\2021-02-20to02-26 (A5) C54321 ShortName\00_Data_Reference.xlsm!Standard3!R1C1:R7C5</vt:lpstr>
      <vt:lpstr>S:\2021-02-20to02-26 (A5) C54321 ShortName\00_Data_Reference.xlsm!OULC!R50C2:R89C22</vt:lpstr>
      <vt:lpstr>S:\2021-02-20to02-26 (A5) C54321 ShortName\00_Data_Reference.xlsm!Standard!R65C2:R72C2</vt:lpstr>
      <vt:lpstr>S:\2021-02-20to02-26 (A5) C54321 ShortName\00_Data_Reference.xlsm!Standard!R74C2:R96C20</vt:lpstr>
      <vt:lpstr>S:\2021-02-20to02-26 (A5) C54321 ShortName\00_Data_Reference.xlsm!Standard3!R9C1:R15C5</vt:lpstr>
      <vt:lpstr>S:\2021-02-20to02-26 (A5) C54321 ShortName\00_Data_Reference.xlsm!Standard!R115C2:R127C2</vt:lpstr>
      <vt:lpstr>PowerPoint Presentation</vt:lpstr>
      <vt:lpstr>PowerPoint Presentation</vt:lpstr>
      <vt:lpstr>Appraisal Overview</vt:lpstr>
      <vt:lpstr>Appraisal Overview</vt:lpstr>
      <vt:lpstr>Appraisal Overview</vt:lpstr>
      <vt:lpstr>Business and Appraisal Objectives</vt:lpstr>
      <vt:lpstr>Appraisal Principles</vt:lpstr>
      <vt:lpstr>Appraisal Team and Support Personnel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 Technology Center</vt:lpstr>
      <vt:lpstr>Findings Definitions – Required Categories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32</cp:revision>
  <dcterms:created xsi:type="dcterms:W3CDTF">2018-03-14T12:19:45Z</dcterms:created>
  <dcterms:modified xsi:type="dcterms:W3CDTF">2021-01-21T09:10:28Z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