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56" r:id="rId5"/>
    <p:sldId id="911" r:id="rId6"/>
    <p:sldId id="493" r:id="rId7"/>
    <p:sldId id="439" r:id="rId8"/>
    <p:sldId id="1476" r:id="rId9"/>
    <p:sldId id="1026" r:id="rId10"/>
    <p:sldId id="926" r:id="rId11"/>
    <p:sldId id="909" r:id="rId12"/>
    <p:sldId id="887" r:id="rId13"/>
    <p:sldId id="888" r:id="rId14"/>
    <p:sldId id="889" r:id="rId15"/>
    <p:sldId id="890" r:id="rId16"/>
    <p:sldId id="891" r:id="rId17"/>
    <p:sldId id="892" r:id="rId18"/>
    <p:sldId id="894" r:id="rId19"/>
    <p:sldId id="1477" r:id="rId20"/>
    <p:sldId id="895" r:id="rId21"/>
    <p:sldId id="896" r:id="rId22"/>
    <p:sldId id="897" r:id="rId23"/>
    <p:sldId id="898" r:id="rId24"/>
    <p:sldId id="899" r:id="rId25"/>
    <p:sldId id="900" r:id="rId26"/>
    <p:sldId id="1478" r:id="rId27"/>
    <p:sldId id="901" r:id="rId28"/>
    <p:sldId id="902" r:id="rId29"/>
    <p:sldId id="903" r:id="rId30"/>
    <p:sldId id="904" r:id="rId31"/>
    <p:sldId id="906" r:id="rId32"/>
    <p:sldId id="907" r:id="rId33"/>
    <p:sldId id="298" r:id="rId34"/>
    <p:sldId id="151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94687"/>
  </p:normalViewPr>
  <p:slideViewPr>
    <p:cSldViewPr snapToGrid="0">
      <p:cViewPr varScale="1">
        <p:scale>
          <a:sx n="103" d="100"/>
          <a:sy n="103" d="100"/>
        </p:scale>
        <p:origin x="114" y="216"/>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30</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S:\2021-02-20to02-26%20(A5)%20C54321%20ShortName\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S:\2021-02-20to02-26%20(A5)%20C54321%20ShortName\00_Data_Reference.xlsm!pptxCover!R20C2" TargetMode="External"/><Relationship Id="rId5" Type="http://schemas.openxmlformats.org/officeDocument/2006/relationships/image" Target="../media/image5.emf"/><Relationship Id="rId4" Type="http://schemas.openxmlformats.org/officeDocument/2006/relationships/oleObject" Target="file:///S:\2021-02-20to02-26%20(A5)%20C54321%20ShortName\00_Data_Reference.xlsm!pptxCover!R15C2:R17C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DemixTech/CMMITools" TargetMode="External"/><Relationship Id="rId2" Type="http://schemas.openxmlformats.org/officeDocument/2006/relationships/hyperlink" Target="https://github.com/DemixTech/CMMITools/blob/main/LICENSE" TargetMode="External"/><Relationship Id="rId1" Type="http://schemas.openxmlformats.org/officeDocument/2006/relationships/slideLayout" Target="../slideLayouts/slideLayout2.xml"/><Relationship Id="rId4" Type="http://schemas.openxmlformats.org/officeDocument/2006/relationships/hyperlink" Target="http://www.demix.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a:t>
            </a:r>
            <a:r>
              <a:rPr lang="en-US" sz="4800" dirty="0"/>
              <a:t>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574942298"/>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148397438"/>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2380119034"/>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7"/>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1578273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ZA" sz="2000" dirty="0"/>
              <a:t>This pptx has embedded links to the Demix CMMI software tools. </a:t>
            </a:r>
          </a:p>
          <a:p>
            <a:r>
              <a:rPr lang="en-US" sz="2000" dirty="0"/>
              <a:t>License agreement </a:t>
            </a:r>
            <a:r>
              <a:rPr lang="en-US" sz="2000" dirty="0">
                <a:hlinkClick r:id="rId2"/>
              </a:rPr>
              <a:t>https://</a:t>
            </a:r>
            <a:r>
              <a:rPr lang="en-US" sz="2000" dirty="0" err="1">
                <a:hlinkClick r:id="rId2"/>
              </a:rPr>
              <a:t>github.com</a:t>
            </a:r>
            <a:r>
              <a:rPr lang="en-US" sz="2000" dirty="0">
                <a:hlinkClick r:id="rId2"/>
              </a:rPr>
              <a:t>/</a:t>
            </a:r>
            <a:r>
              <a:rPr lang="en-US" sz="2000" dirty="0" err="1">
                <a:hlinkClick r:id="rId2"/>
              </a:rPr>
              <a:t>DemixTech</a:t>
            </a:r>
            <a:r>
              <a:rPr lang="en-US" sz="2000" dirty="0">
                <a:hlinkClick r:id="rId2"/>
              </a:rPr>
              <a:t>/</a:t>
            </a:r>
            <a:r>
              <a:rPr lang="en-US" sz="2000" dirty="0" err="1">
                <a:hlinkClick r:id="rId2"/>
              </a:rPr>
              <a:t>CMMITools</a:t>
            </a:r>
            <a:r>
              <a:rPr lang="en-US" sz="2000" dirty="0">
                <a:hlinkClick r:id="rId2"/>
              </a:rPr>
              <a:t>/blob/main/LICENSE</a:t>
            </a:r>
            <a:r>
              <a:rPr lang="en-US" sz="2000" dirty="0"/>
              <a:t> </a:t>
            </a:r>
          </a:p>
          <a:p>
            <a:r>
              <a:rPr lang="en-US" sz="2000" dirty="0"/>
              <a:t>Lates releases of the Demix CMMI Tools </a:t>
            </a:r>
            <a:r>
              <a:rPr lang="en-US" sz="2000" dirty="0">
                <a:hlinkClick r:id="rId3"/>
              </a:rPr>
              <a:t>https://</a:t>
            </a:r>
            <a:r>
              <a:rPr lang="en-US" sz="2000" dirty="0" err="1">
                <a:hlinkClick r:id="rId3"/>
              </a:rPr>
              <a:t>github.com</a:t>
            </a:r>
            <a:r>
              <a:rPr lang="en-US" sz="2000" dirty="0">
                <a:hlinkClick r:id="rId3"/>
              </a:rPr>
              <a:t>/</a:t>
            </a:r>
            <a:r>
              <a:rPr lang="en-US" sz="2000" dirty="0" err="1">
                <a:hlinkClick r:id="rId3"/>
              </a:rPr>
              <a:t>DemixTech</a:t>
            </a:r>
            <a:r>
              <a:rPr lang="en-US" sz="2000" dirty="0">
                <a:hlinkClick r:id="rId3"/>
              </a:rPr>
              <a:t>/</a:t>
            </a:r>
            <a:r>
              <a:rPr lang="en-US" sz="2000" dirty="0" err="1">
                <a:hlinkClick r:id="rId3"/>
              </a:rPr>
              <a:t>CMMITools</a:t>
            </a:r>
            <a:r>
              <a:rPr lang="en-US" sz="2000" dirty="0"/>
              <a:t> </a:t>
            </a:r>
          </a:p>
          <a:p>
            <a:endParaRPr lang="en-US" sz="2000" dirty="0"/>
          </a:p>
          <a:p>
            <a:pPr marL="0" indent="0">
              <a:buNone/>
            </a:pPr>
            <a:r>
              <a:rPr lang="en-ZA" sz="2000" dirty="0" err="1">
                <a:hlinkClick r:id="rId4"/>
              </a:rPr>
              <a:t>www.demix.org</a:t>
            </a:r>
            <a:endParaRPr lang="en-ZA" sz="2000" dirty="0"/>
          </a:p>
          <a:p>
            <a:pPr marL="0" indent="0">
              <a:buNone/>
            </a:pPr>
            <a:r>
              <a:rPr lang="en-ZA" sz="2000" dirty="0"/>
              <a:t>Create | Evolve | Perfect</a:t>
            </a:r>
          </a:p>
          <a:p>
            <a:pPr marL="0" indent="0">
              <a:buNone/>
            </a:pPr>
            <a:r>
              <a:rPr lang="en-ZA" sz="2000" dirty="0"/>
              <a:t>Copyright © Demix 2020, 2021</a:t>
            </a:r>
          </a:p>
        </p:txBody>
      </p:sp>
    </p:spTree>
    <p:extLst>
      <p:ext uri="{BB962C8B-B14F-4D97-AF65-F5344CB8AC3E}">
        <p14:creationId xmlns:p14="http://schemas.microsoft.com/office/powerpoint/2010/main" val="3152701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lstStyle/>
          <a:p>
            <a:r>
              <a:rPr lang="en-ZA" sz="2000" dirty="0"/>
              <a:t>These are the preliminary findings. They are not the final findings. We encourage you to provide feedback on what is presented.</a:t>
            </a:r>
            <a:br>
              <a:rPr lang="en-ZA" sz="2000" dirty="0"/>
            </a:br>
            <a:r>
              <a:rPr lang="ja-JP" altLang="en-US" sz="20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2000" dirty="0">
                <a:solidFill>
                  <a:srgbClr val="1F497D"/>
                </a:solidFill>
                <a:latin typeface="宋体" panose="02010600030101010101" pitchFamily="2" charset="-122"/>
                <a:ea typeface="宋体" panose="02010600030101010101" pitchFamily="2" charset="-122"/>
              </a:rPr>
              <a:t>欢迎你们对</a:t>
            </a:r>
            <a:r>
              <a:rPr lang="ja-JP" altLang="en-US" sz="2000" dirty="0">
                <a:solidFill>
                  <a:srgbClr val="1F497D"/>
                </a:solidFill>
                <a:latin typeface="宋体" panose="02010600030101010101" pitchFamily="2" charset="-122"/>
                <a:ea typeface="宋体" panose="02010600030101010101" pitchFamily="2" charset="-122"/>
              </a:rPr>
              <a:t>发现</a:t>
            </a:r>
            <a:r>
              <a:rPr lang="zh-CN" altLang="ja-JP" sz="2000" dirty="0">
                <a:solidFill>
                  <a:srgbClr val="1F497D"/>
                </a:solidFill>
                <a:latin typeface="宋体" panose="02010600030101010101" pitchFamily="2" charset="-122"/>
                <a:ea typeface="宋体" panose="02010600030101010101" pitchFamily="2" charset="-122"/>
              </a:rPr>
              <a:t>结果</a:t>
            </a:r>
            <a:r>
              <a:rPr lang="ja-JP" altLang="en-US" sz="2000" dirty="0">
                <a:solidFill>
                  <a:srgbClr val="1F497D"/>
                </a:solidFill>
                <a:latin typeface="宋体" panose="02010600030101010101" pitchFamily="2" charset="-122"/>
                <a:ea typeface="宋体" panose="02010600030101010101" pitchFamily="2" charset="-122"/>
              </a:rPr>
              <a:t>提供反馈</a:t>
            </a:r>
          </a:p>
          <a:p>
            <a:r>
              <a:rPr lang="en-ZA" sz="2000" dirty="0"/>
              <a:t>It is a requirement of the CMMI Method Definition Document V2.0 that the presenter reads the findings verbatim.</a:t>
            </a:r>
            <a:br>
              <a:rPr lang="en-ZA" sz="2000" dirty="0"/>
            </a:br>
            <a:r>
              <a:rPr lang="ja-JP" altLang="en-US" sz="2000" dirty="0">
                <a:solidFill>
                  <a:srgbClr val="1F497D"/>
                </a:solidFill>
                <a:latin typeface="宋体" panose="02010600030101010101" pitchFamily="2" charset="-122"/>
                <a:ea typeface="宋体" panose="02010600030101010101" pitchFamily="2" charset="-122"/>
              </a:rPr>
              <a:t>按照</a:t>
            </a:r>
            <a:r>
              <a:rPr lang="en-ZA" sz="2000" dirty="0">
                <a:solidFill>
                  <a:srgbClr val="1F497D"/>
                </a:solidFill>
                <a:latin typeface="宋体" panose="02010600030101010101" pitchFamily="2" charset="-122"/>
                <a:ea typeface="宋体" panose="02010600030101010101" pitchFamily="2" charset="-122"/>
              </a:rPr>
              <a:t>CMMI </a:t>
            </a:r>
            <a:r>
              <a:rPr lang="ja-JP" altLang="en-US" sz="2000" dirty="0">
                <a:solidFill>
                  <a:srgbClr val="1F497D"/>
                </a:solidFill>
                <a:latin typeface="宋体" panose="02010600030101010101" pitchFamily="2" charset="-122"/>
                <a:ea typeface="宋体" panose="02010600030101010101" pitchFamily="2" charset="-122"/>
              </a:rPr>
              <a:t>方法定义文档</a:t>
            </a:r>
            <a:r>
              <a:rPr lang="en-US" altLang="ja-JP" sz="2000" dirty="0">
                <a:solidFill>
                  <a:srgbClr val="1F497D"/>
                </a:solidFill>
                <a:latin typeface="宋体" panose="02010600030101010101" pitchFamily="2" charset="-122"/>
                <a:ea typeface="宋体" panose="02010600030101010101" pitchFamily="2" charset="-122"/>
              </a:rPr>
              <a:t> V2.0 </a:t>
            </a:r>
            <a:r>
              <a:rPr lang="ja-JP" altLang="en-US" sz="2000" dirty="0">
                <a:solidFill>
                  <a:srgbClr val="1F497D"/>
                </a:solidFill>
                <a:latin typeface="宋体" panose="02010600030101010101" pitchFamily="2" charset="-122"/>
                <a:ea typeface="宋体" panose="02010600030101010101" pitchFamily="2" charset="-122"/>
              </a:rPr>
              <a:t>的要求，我们</a:t>
            </a:r>
            <a:r>
              <a:rPr lang="zh-CN" altLang="en-US" sz="2000" dirty="0">
                <a:solidFill>
                  <a:srgbClr val="1F497D"/>
                </a:solidFill>
                <a:latin typeface="宋体" panose="02010600030101010101" pitchFamily="2" charset="-122"/>
                <a:ea typeface="宋体" panose="02010600030101010101" pitchFamily="2" charset="-122"/>
              </a:rPr>
              <a:t>需要以</a:t>
            </a:r>
            <a:r>
              <a:rPr lang="ja-JP" altLang="en-US" sz="2000" dirty="0">
                <a:solidFill>
                  <a:srgbClr val="1F497D"/>
                </a:solidFill>
                <a:latin typeface="宋体" panose="02010600030101010101" pitchFamily="2" charset="-122"/>
                <a:ea typeface="宋体" panose="02010600030101010101" pitchFamily="2" charset="-122"/>
              </a:rPr>
              <a:t>文字</a:t>
            </a:r>
            <a:r>
              <a:rPr lang="zh-CN" altLang="en-US" sz="2000" dirty="0">
                <a:solidFill>
                  <a:srgbClr val="1F497D"/>
                </a:solidFill>
                <a:latin typeface="宋体" panose="02010600030101010101" pitchFamily="2" charset="-122"/>
                <a:ea typeface="宋体" panose="02010600030101010101" pitchFamily="2" charset="-122"/>
              </a:rPr>
              <a:t>形式进行</a:t>
            </a:r>
            <a:r>
              <a:rPr lang="ja-JP" altLang="en-US" sz="2000" dirty="0">
                <a:solidFill>
                  <a:srgbClr val="1F497D"/>
                </a:solidFill>
                <a:latin typeface="宋体" panose="02010600030101010101" pitchFamily="2" charset="-122"/>
                <a:ea typeface="宋体" panose="02010600030101010101" pitchFamily="2" charset="-122"/>
              </a:rPr>
              <a:t>表达</a:t>
            </a:r>
          </a:p>
          <a:p>
            <a:r>
              <a:rPr lang="en-ZA" sz="2000" dirty="0"/>
              <a:t>The appraisal team CANNOT commit to making changes, we will collect your input and evaluate it after the presentation.</a:t>
            </a:r>
            <a:br>
              <a:rPr lang="en-ZA" sz="2000" dirty="0"/>
            </a:br>
            <a:r>
              <a:rPr lang="ja-JP" altLang="en-US" sz="2000" dirty="0">
                <a:solidFill>
                  <a:srgbClr val="1F497D"/>
                </a:solidFill>
                <a:latin typeface="宋体" panose="02010600030101010101" pitchFamily="2" charset="-122"/>
                <a:ea typeface="宋体" panose="02010600030101010101" pitchFamily="2" charset="-122"/>
              </a:rPr>
              <a:t>评估小组成员不能</a:t>
            </a:r>
            <a:r>
              <a:rPr lang="zh-CN" altLang="ja-JP" sz="2000" dirty="0">
                <a:solidFill>
                  <a:srgbClr val="1F497D"/>
                </a:solidFill>
                <a:latin typeface="宋体" panose="02010600030101010101" pitchFamily="2" charset="-122"/>
                <a:ea typeface="宋体" panose="02010600030101010101" pitchFamily="2" charset="-122"/>
              </a:rPr>
              <a:t>向你们</a:t>
            </a:r>
            <a:r>
              <a:rPr lang="ja-JP" altLang="en-US" sz="20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2000" dirty="0"/>
              <a:t>Confidentiality and non-attribution remain in effect.</a:t>
            </a:r>
            <a:br>
              <a:rPr lang="en-ZA" sz="2000" dirty="0"/>
            </a:br>
            <a:r>
              <a:rPr lang="ja-JP" altLang="en-US" sz="2000" dirty="0">
                <a:solidFill>
                  <a:srgbClr val="1F497D"/>
                </a:solidFill>
                <a:latin typeface="宋体" panose="02010600030101010101" pitchFamily="2" charset="-122"/>
                <a:ea typeface="宋体" panose="02010600030101010101" pitchFamily="2" charset="-122"/>
              </a:rPr>
              <a:t>保密原则和</a:t>
            </a:r>
            <a:r>
              <a:rPr lang="zh-CN" altLang="ja-JP" sz="2000" dirty="0">
                <a:solidFill>
                  <a:srgbClr val="1F497D"/>
                </a:solidFill>
                <a:latin typeface="宋体" panose="02010600030101010101" pitchFamily="2" charset="-122"/>
                <a:ea typeface="宋体" panose="02010600030101010101" pitchFamily="2" charset="-122"/>
              </a:rPr>
              <a:t>非归因</a:t>
            </a:r>
            <a:r>
              <a:rPr lang="ja-JP" altLang="en-US" sz="2000" dirty="0">
                <a:solidFill>
                  <a:srgbClr val="1F497D"/>
                </a:solidFill>
                <a:latin typeface="宋体" panose="02010600030101010101" pitchFamily="2" charset="-122"/>
                <a:ea typeface="宋体" panose="02010600030101010101" pitchFamily="2" charset="-122"/>
              </a:rPr>
              <a:t>原则依然有效</a:t>
            </a:r>
          </a:p>
          <a:p>
            <a:r>
              <a:rPr lang="en-ZA" sz="2000" dirty="0"/>
              <a:t>Strengths are only noted if they are significant strengths.</a:t>
            </a:r>
            <a:br>
              <a:rPr lang="en-ZA" sz="2000" dirty="0"/>
            </a:br>
            <a:r>
              <a:rPr lang="ja-JP" altLang="en-US" sz="2000" dirty="0">
                <a:solidFill>
                  <a:srgbClr val="1F497D"/>
                </a:solidFill>
                <a:latin typeface="宋体" panose="02010600030101010101" pitchFamily="2" charset="-122"/>
                <a:ea typeface="宋体" panose="02010600030101010101" pitchFamily="2" charset="-122"/>
              </a:rPr>
              <a:t>只有发现特别</a:t>
            </a:r>
            <a:r>
              <a:rPr lang="zh-CN" altLang="ja-JP" sz="2000" dirty="0">
                <a:solidFill>
                  <a:srgbClr val="1F497D"/>
                </a:solidFill>
                <a:latin typeface="宋体" panose="02010600030101010101" pitchFamily="2" charset="-122"/>
                <a:ea typeface="宋体" panose="02010600030101010101" pitchFamily="2" charset="-122"/>
              </a:rPr>
              <a:t>明显</a:t>
            </a:r>
            <a:r>
              <a:rPr lang="ja-JP" altLang="en-US" sz="20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一种初步或最终发现</a:t>
            </a:r>
            <a:r>
              <a:rPr lang="en-US" altLang="zh-CN" sz="1800" dirty="0">
                <a:solidFill>
                  <a:srgbClr val="1F497D"/>
                </a:solidFill>
              </a:rPr>
              <a:t>,</a:t>
            </a:r>
            <a:r>
              <a:rPr lang="zh-CN" altLang="en-US" sz="1800" dirty="0">
                <a:solidFill>
                  <a:srgbClr val="1F497D"/>
                </a:solidFill>
              </a:rPr>
              <a:t>这是一个无效</a:t>
            </a:r>
            <a:r>
              <a:rPr lang="en-US" altLang="zh-CN" sz="1800" dirty="0">
                <a:solidFill>
                  <a:srgbClr val="1F497D"/>
                </a:solidFill>
              </a:rPr>
              <a:t>,</a:t>
            </a:r>
            <a:r>
              <a:rPr lang="zh-CN" altLang="en-US" sz="1800" dirty="0">
                <a:solidFill>
                  <a:srgbClr val="1F497D"/>
                </a:solidFill>
              </a:rPr>
              <a:t>或缺乏</a:t>
            </a:r>
            <a:r>
              <a:rPr lang="en-US" altLang="zh-CN" sz="1800" dirty="0">
                <a:solidFill>
                  <a:srgbClr val="1F497D"/>
                </a:solidFill>
              </a:rPr>
              <a:t>,</a:t>
            </a:r>
            <a:r>
              <a:rPr lang="zh-CN" altLang="en-US" sz="1800" dirty="0">
                <a:solidFill>
                  <a:srgbClr val="1F497D"/>
                </a:solidFill>
              </a:rPr>
              <a:t>实现一个或多个过程满足的意图和价值实践验证客观证据的基础上</a:t>
            </a:r>
            <a:r>
              <a:rPr lang="en-US" altLang="zh-CN" sz="1800" dirty="0">
                <a:solidFill>
                  <a:srgbClr val="1F497D"/>
                </a:solidFill>
              </a:rPr>
              <a:t>,</a:t>
            </a:r>
            <a:r>
              <a:rPr lang="zh-CN" altLang="en-US" sz="1800" dirty="0">
                <a:solidFill>
                  <a:srgbClr val="1F497D"/>
                </a:solidFill>
              </a:rPr>
              <a:t>和适用的项目</a:t>
            </a:r>
            <a:r>
              <a:rPr lang="en-US" altLang="zh-CN" sz="1800" dirty="0">
                <a:solidFill>
                  <a:srgbClr val="1F497D"/>
                </a:solidFill>
              </a:rPr>
              <a:t>(s)</a:t>
            </a:r>
            <a:r>
              <a:rPr lang="zh-CN" altLang="en-US" sz="1800" dirty="0">
                <a:solidFill>
                  <a:srgbClr val="1F497D"/>
                </a:solidFill>
              </a:rPr>
              <a:t>和组织支持函数或组织单元作为一个整体。这要么是由</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实践需求，要么是由</a:t>
            </a:r>
            <a:r>
              <a:rPr lang="en-US" altLang="zh-CN" sz="1800" dirty="0">
                <a:solidFill>
                  <a:srgbClr val="1F497D"/>
                </a:solidFill>
              </a:rPr>
              <a:t>b)</a:t>
            </a:r>
            <a:r>
              <a:rPr lang="zh-CN" altLang="en-US" sz="1800" dirty="0">
                <a:solidFill>
                  <a:srgbClr val="1F497D"/>
                </a:solidFill>
              </a:rPr>
              <a:t>项目或组织支持功能没有遵循它们的过程，而这些过程与适用的</a:t>
            </a:r>
            <a:r>
              <a:rPr lang="en-US" altLang="zh-CN" sz="1800" dirty="0">
                <a:solidFill>
                  <a:srgbClr val="1F497D"/>
                </a:solidFill>
              </a:rPr>
              <a:t>CMMI</a:t>
            </a:r>
            <a:r>
              <a:rPr lang="zh-CN" altLang="en-US" sz="1800" dirty="0">
                <a:solidFill>
                  <a:srgbClr val="1F497D"/>
                </a:solidFill>
              </a:rPr>
              <a:t>实践的意图和价值是一致的。</a:t>
            </a:r>
            <a:endParaRPr lang="en-ZA" altLang="zh-CN" sz="1800" dirty="0">
              <a:solidFill>
                <a:srgbClr val="1F497D"/>
              </a:solidFill>
            </a:endParaRPr>
          </a:p>
          <a:p>
            <a:pPr lvl="1"/>
            <a:r>
              <a:rPr lang="zh-CN" altLang="en-US" sz="1800" dirty="0">
                <a:solidFill>
                  <a:srgbClr val="1F497D"/>
                </a:solidFill>
              </a:rPr>
              <a:t>优势 </a:t>
            </a:r>
            <a:r>
              <a:rPr lang="en-US" altLang="zh-CN" sz="1800" dirty="0">
                <a:solidFill>
                  <a:srgbClr val="1F497D"/>
                </a:solidFill>
              </a:rPr>
              <a:t>- </a:t>
            </a:r>
            <a:r>
              <a:rPr lang="zh-CN" altLang="en-US" sz="1800" dirty="0">
                <a:solidFill>
                  <a:srgbClr val="1F497D"/>
                </a:solidFill>
              </a:rPr>
              <a:t>一种初步或最终发现，是符合 </a:t>
            </a:r>
            <a:r>
              <a:rPr lang="en-US" altLang="zh-CN" sz="1800" dirty="0">
                <a:solidFill>
                  <a:srgbClr val="1F497D"/>
                </a:solidFill>
              </a:rPr>
              <a:t>CMMI </a:t>
            </a:r>
            <a:r>
              <a:rPr lang="zh-CN" altLang="en-US" sz="1800" dirty="0">
                <a:solidFill>
                  <a:srgbClr val="1F497D"/>
                </a:solidFill>
              </a:rPr>
              <a:t>模型实践意图和价值的过程的模范或值得注意的执行</a:t>
            </a:r>
            <a:r>
              <a:rPr lang="zh-CN" altLang="en-US" sz="2100" dirty="0">
                <a:solidFill>
                  <a:srgbClr val="1F497D"/>
                </a:solidFill>
              </a:rPr>
              <a:t>。</a:t>
            </a:r>
          </a:p>
          <a:p>
            <a:pPr lvl="1"/>
            <a:endParaRPr lang="en-US" dirty="0"/>
          </a:p>
        </p:txBody>
      </p:sp>
    </p:spTree>
    <p:extLst>
      <p:ext uri="{BB962C8B-B14F-4D97-AF65-F5344CB8AC3E}">
        <p14:creationId xmlns:p14="http://schemas.microsoft.com/office/powerpoint/2010/main" val="723158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1E25CEF8-A16B-4FD9-8A3A-234F9C853B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496</TotalTime>
  <Words>4664</Words>
  <Application>Microsoft Office PowerPoint</Application>
  <PresentationFormat>Widescreen</PresentationFormat>
  <Paragraphs>221</Paragraphs>
  <Slides>31</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3</vt:i4>
      </vt:variant>
      <vt:variant>
        <vt:lpstr>Slide Titles</vt:lpstr>
      </vt:variant>
      <vt:variant>
        <vt:i4>31</vt:i4>
      </vt:variant>
    </vt:vector>
  </HeadingPairs>
  <TitlesOfParts>
    <vt:vector size="39" baseType="lpstr">
      <vt:lpstr>宋体</vt:lpstr>
      <vt:lpstr>Arial</vt:lpstr>
      <vt:lpstr>Calibri</vt:lpstr>
      <vt:lpstr>Calibri Light</vt:lpstr>
      <vt:lpstr>Office Theme</vt:lpstr>
      <vt:lpstr>file:///S:\2021-02-20to02-26%20(A5)%20C54321%20ShortName\00_Data_Reference.xlsm!pptxCover!R4C2:R12C2</vt:lpstr>
      <vt:lpstr>file:///S:\2021-02-20to02-26%20(A5)%20C54321%20ShortName\00_Data_Reference.xlsm!pptxCover!R15C2:R17C2</vt:lpstr>
      <vt:lpstr>file:///S:\2021-02-20to02-26%20(A5)%20C54321%20ShortName\00_Data_Reference.xlsm!pptxCover!R20C2</vt:lpstr>
      <vt:lpstr>PowerPoint Presentation</vt:lpstr>
      <vt:lpstr>Appraisal Overview</vt:lpstr>
      <vt:lpstr>PowerPoint Presentation</vt:lpstr>
      <vt:lpstr>Appraisal Principles</vt:lpstr>
      <vt:lpstr>PowerPoint Presentation</vt:lpstr>
      <vt:lpstr>About Preliminary Findings</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48</cp:revision>
  <dcterms:created xsi:type="dcterms:W3CDTF">2018-03-14T12:19:45Z</dcterms:created>
  <dcterms:modified xsi:type="dcterms:W3CDTF">2021-01-21T09:17:04Z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