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1537" r:id="rId6"/>
    <p:sldId id="493" r:id="rId7"/>
    <p:sldId id="1515" r:id="rId8"/>
    <p:sldId id="911" r:id="rId9"/>
    <p:sldId id="270" r:id="rId10"/>
    <p:sldId id="928" r:id="rId11"/>
    <p:sldId id="310" r:id="rId12"/>
    <p:sldId id="1497" r:id="rId13"/>
    <p:sldId id="1516" r:id="rId14"/>
    <p:sldId id="912" r:id="rId15"/>
    <p:sldId id="298" r:id="rId16"/>
    <p:sldId id="15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5815" y="4784449"/>
            <a:ext cx="5409535" cy="391525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is one of the largest CMMI services </a:t>
            </a:r>
            <a:r>
              <a:rPr lang="en-ZA" altLang="zh-CN"/>
              <a:t>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/>
              <a:t>Demix</a:t>
            </a:r>
            <a:r>
              <a:rPr lang="en-ZA" altLang="zh-CN" dirty="0"/>
              <a:t>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65442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12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99496-721A-4B0D-B357-5A8DC480C4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01FCCC-D92F-479A-AE81-4AF151999C1E}"/>
              </a:ext>
            </a:extLst>
          </p:cNvPr>
          <p:cNvSpPr txBox="1">
            <a:spLocks/>
          </p:cNvSpPr>
          <p:nvPr userDrawn="1"/>
        </p:nvSpPr>
        <p:spPr>
          <a:xfrm>
            <a:off x="7617887" y="636612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2021.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G:\2021-04-12to04-16%20(A5)%20C53517%20SoftMARS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G:\2021-04-12to04-16%20(A5)%20C53517%20SoftMARS\00_Data_Reference.xlsm!pptxCover!R23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G:\2021-04-12to04-16%20(A5)%20C53517%20SoftMARS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C1:R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9C1:R17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9C1:R30C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Technology Test</a:t>
            </a:r>
            <a:endParaRPr lang="en-US" sz="48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445824"/>
              </p:ext>
            </p:extLst>
          </p:nvPr>
        </p:nvGraphicFramePr>
        <p:xfrm>
          <a:off x="3448050" y="2034528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34528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38747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C1988B-BDD6-4CA7-B730-9D39690B3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13082"/>
              </p:ext>
            </p:extLst>
          </p:nvPr>
        </p:nvGraphicFramePr>
        <p:xfrm>
          <a:off x="3448050" y="5017033"/>
          <a:ext cx="529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304661" progId="Excel.SheetMacroEnabled.12">
                  <p:link updateAutomatic="1"/>
                </p:oleObj>
              </mc:Choice>
              <mc:Fallback>
                <p:oleObj name="Macro-Enabled Worksheet" r:id="rId6" imgW="5296056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17033"/>
                        <a:ext cx="529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1800" dirty="0"/>
              <a:t>A virtual appraisal code of conduct must include the following rules at a minimum: (ISACA </a:t>
            </a:r>
            <a:r>
              <a:rPr lang="en-ZA" sz="1800" dirty="0" err="1"/>
              <a:t>MDD</a:t>
            </a:r>
            <a:r>
              <a:rPr lang="en-ZA" sz="1800" dirty="0"/>
              <a:t> </a:t>
            </a:r>
            <a:r>
              <a:rPr lang="en-ZA" sz="1800" dirty="0" err="1"/>
              <a:t>v2.2</a:t>
            </a:r>
            <a:r>
              <a:rPr lang="en-ZA" sz="1800" dirty="0"/>
              <a:t>)</a:t>
            </a:r>
          </a:p>
          <a:p>
            <a:r>
              <a:rPr lang="en-ZA" sz="1800" dirty="0"/>
              <a:t>Participate actively in appraisal activities</a:t>
            </a:r>
          </a:p>
          <a:p>
            <a:r>
              <a:rPr lang="en-ZA" sz="1800" dirty="0"/>
              <a:t>No sleeping, multitasking, etc.</a:t>
            </a:r>
          </a:p>
          <a:p>
            <a:r>
              <a:rPr lang="en-ZA" sz="1800" dirty="0"/>
              <a:t>To meet confidentiality requirements, </a:t>
            </a:r>
            <a:r>
              <a:rPr lang="en-ZA" sz="1800" dirty="0" err="1"/>
              <a:t>ATL</a:t>
            </a:r>
            <a:r>
              <a:rPr lang="en-ZA" sz="1800" dirty="0"/>
              <a:t> may require no additional media or writing materials, laptops, or mobile devices other than those agreed as necessary for conducting virtual activities for some or all interviews</a:t>
            </a:r>
          </a:p>
          <a:p>
            <a:r>
              <a:rPr lang="en-ZA" sz="1800" dirty="0"/>
              <a:t>One person speaks at a time</a:t>
            </a:r>
          </a:p>
          <a:p>
            <a:r>
              <a:rPr lang="en-ZA" sz="1800" b="1" dirty="0"/>
              <a:t>All participants identify themselves when needed, including when asked by </a:t>
            </a:r>
            <a:r>
              <a:rPr lang="en-ZA" sz="1800" b="1" dirty="0" err="1"/>
              <a:t>ATL</a:t>
            </a:r>
            <a:r>
              <a:rPr lang="en-ZA" sz="1800" b="1" dirty="0"/>
              <a:t>, to verify their identity with a government issued photo ID.</a:t>
            </a:r>
          </a:p>
          <a:p>
            <a:endParaRPr lang="en-ZA" sz="1800" dirty="0"/>
          </a:p>
          <a:p>
            <a:pPr marL="0" indent="0">
              <a:buNone/>
            </a:pPr>
            <a:r>
              <a:rPr lang="en-ZA" sz="1800" dirty="0"/>
              <a:t>Additional required actions</a:t>
            </a:r>
          </a:p>
          <a:p>
            <a:r>
              <a:rPr lang="en-ZA" sz="1800" dirty="0"/>
              <a:t>Video cameras should be on at all time.</a:t>
            </a:r>
          </a:p>
        </p:txBody>
      </p:sp>
    </p:spTree>
    <p:extLst>
      <p:ext uri="{BB962C8B-B14F-4D97-AF65-F5344CB8AC3E}">
        <p14:creationId xmlns:p14="http://schemas.microsoft.com/office/powerpoint/2010/main" val="313779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ZA" altLang="zh-CN"/>
              <a:t>Page </a:t>
            </a:r>
            <a:fld id="{FA66A2B5-B00A-4D08-BF07-0360682C617F}" type="slidenum">
              <a:rPr lang="en-ZA" altLang="zh-CN" smtClean="0"/>
              <a:pPr eaLnBrk="1" hangingPunct="1"/>
              <a:t>2</a:t>
            </a:fld>
            <a:endParaRPr lang="en-ZA" altLang="zh-CN" sz="1200" dirty="0"/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683050" y="1585226"/>
            <a:ext cx="10825900" cy="461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altLang="zh-CN" sz="1800" dirty="0">
                <a:latin typeface="+mn-lt"/>
              </a:rPr>
              <a:t>The </a:t>
            </a:r>
            <a:r>
              <a:rPr lang="en-ZA" altLang="zh-CN" sz="1800" dirty="0">
                <a:solidFill>
                  <a:srgbClr val="0070C0"/>
                </a:solidFill>
                <a:latin typeface="+mn-lt"/>
              </a:rPr>
              <a:t>CMMI Institute </a:t>
            </a:r>
            <a:r>
              <a:rPr lang="en-ZA" altLang="zh-CN" sz="1800" dirty="0">
                <a:latin typeface="+mn-lt"/>
              </a:rPr>
              <a:t>was acquired by </a:t>
            </a:r>
            <a:r>
              <a:rPr lang="en-ZA" altLang="zh-CN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ISACA</a:t>
            </a:r>
            <a:r>
              <a:rPr lang="en-ZA" altLang="zh-CN" sz="1800" dirty="0">
                <a:latin typeface="+mn-lt"/>
              </a:rPr>
              <a:t>, hence the slide templates now referring to ISACA.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altLang="zh-CN" sz="1800" dirty="0">
                <a:latin typeface="+mn-lt"/>
              </a:rPr>
              <a:t>As documented in the CMMI model Executive Summary, </a:t>
            </a:r>
            <a:br>
              <a:rPr lang="en-ZA" altLang="zh-CN" sz="1800" dirty="0">
                <a:latin typeface="+mn-lt"/>
              </a:rPr>
            </a:br>
            <a:r>
              <a:rPr lang="en-ZA" sz="1800" b="0" i="0" u="none" strike="noStrike" baseline="0" dirty="0">
                <a:latin typeface="+mn-lt"/>
              </a:rPr>
              <a:t>CMMI® (Capability Maturity Model® Integration) is an integrated set of best practices that enable businesses to improve performance of their key business processes.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b="0" i="0" u="none" strike="noStrike" baseline="0" dirty="0">
                <a:latin typeface="+mn-lt"/>
              </a:rPr>
              <a:t>The CMMI® model was developed by product teams with members from industry and CMMI Institute.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b="0" i="0" u="none" strike="noStrike" baseline="0" dirty="0">
                <a:latin typeface="+mn-lt"/>
              </a:rPr>
              <a:t>At its heart, the CMMI model provides a clear roadmap for building, improving, and sustaining capability.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ZA" altLang="zh-CN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ZA" altLang="zh-CN" sz="1800" u="sng" dirty="0">
                <a:solidFill>
                  <a:srgbClr val="0070C0"/>
                </a:solidFill>
                <a:latin typeface="+mn-lt"/>
              </a:rPr>
              <a:t>Note</a:t>
            </a:r>
            <a:r>
              <a:rPr lang="en-ZA" altLang="zh-CN" sz="1800" dirty="0">
                <a:solidFill>
                  <a:srgbClr val="0070C0"/>
                </a:solidFill>
                <a:latin typeface="+mn-lt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ZA" altLang="zh-CN" sz="1800" dirty="0">
                <a:solidFill>
                  <a:srgbClr val="0070C0"/>
                </a:solidFill>
                <a:latin typeface="+mn-lt"/>
              </a:rPr>
              <a:t>With the above as background, refence to CMMI is now only used in relation to the model and its use, and not as an organization anymore. </a:t>
            </a:r>
          </a:p>
          <a:p>
            <a:pPr>
              <a:lnSpc>
                <a:spcPct val="150000"/>
              </a:lnSpc>
            </a:pPr>
            <a:r>
              <a:rPr lang="en-ZA" sz="1800" b="0" i="0" u="none" strike="noStrike" baseline="0" dirty="0">
                <a:solidFill>
                  <a:srgbClr val="0070C0"/>
                </a:solidFill>
                <a:latin typeface="+mn-lt"/>
              </a:rPr>
              <a:t>ISACA owns all copyright, trademark, and all other intellectual property rights of the CMMI Content.</a:t>
            </a:r>
            <a:endParaRPr lang="en-ZA" altLang="zh-CN" sz="1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75BC7D2F-5962-40F6-96F5-3BF4422A4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7778"/>
            <a:ext cx="10972800" cy="935265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ea typeface="ＭＳ Ｐゴシック" charset="-128"/>
              </a:rPr>
              <a:t>CMMI / ISACA Information</a:t>
            </a:r>
          </a:p>
        </p:txBody>
      </p:sp>
    </p:spTree>
    <p:extLst>
      <p:ext uri="{BB962C8B-B14F-4D97-AF65-F5344CB8AC3E}">
        <p14:creationId xmlns:p14="http://schemas.microsoft.com/office/powerpoint/2010/main" val="350452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50FDF278-D4FF-467E-A368-C1A18D31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26" y="112298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3CCB2D8F-7E83-40F0-8CF5-4B1B2205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8" y="112855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A7482B47-3C8E-45DA-8DEE-31B05900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20" y="113793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3704AF88-DE67-4AA0-8DC2-ECC3A67C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94" y="199489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EA455197-5916-4965-BB32-16864E9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71" y="202793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779CFF-1B3F-45E6-836E-91D1DBB67C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6358" y="112022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E5A2967C-2D16-4A7E-B882-AB9382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02" y="113793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E4866B-C3AA-450D-837C-CA20F2A854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31" y="112298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09D3DD78-DFED-4C22-BC79-2BC8704DF12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8" y="203318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0620BD8-B201-4BF0-ACFE-B8B270C5B65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4834" y="199489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22CCF12C-634B-446F-9AA7-720D2C10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71" y="201320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 err="1"/>
              <a:t>DEMIXIUM</a:t>
            </a:r>
            <a:r>
              <a:rPr lang="en-ZA" dirty="0"/>
              <a:t>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43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Demixium</a:t>
            </a:r>
            <a:r>
              <a:rPr lang="en-ZA" dirty="0"/>
              <a:t>™ Copyright Demix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 err="1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b="0" i="0">
                <a:solidFill>
                  <a:srgbClr val="000000"/>
                </a:solidFill>
                <a:effectLst/>
                <a:latin typeface="Open Sans"/>
              </a:rPr>
              <a:t>Knowledge | Experience | Results</a:t>
            </a:r>
            <a:r>
              <a:rPr lang="en-ZA" sz="1600"/>
              <a:t> 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26530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6752B9-EAC9-46F7-800B-4FB0522EC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198172"/>
              </p:ext>
            </p:extLst>
          </p:nvPr>
        </p:nvGraphicFramePr>
        <p:xfrm>
          <a:off x="1173163" y="1900238"/>
          <a:ext cx="84074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206592" progId="Excel.SheetMacroEnabled.12">
                  <p:link updateAutomatic="1"/>
                </p:oleObj>
              </mc:Choice>
              <mc:Fallback>
                <p:oleObj name="Macro-Enabled Worksheet" r:id="rId3" imgW="8407504" imgH="120659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163" y="1900238"/>
                        <a:ext cx="8407400" cy="159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16F976-4E70-4045-9C76-C212AF8E0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107779"/>
              </p:ext>
            </p:extLst>
          </p:nvPr>
        </p:nvGraphicFramePr>
        <p:xfrm>
          <a:off x="1199842" y="2068729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842" y="2068729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79724A-B99F-4803-8DB5-3CDE25C57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21512"/>
              </p:ext>
            </p:extLst>
          </p:nvPr>
        </p:nvGraphicFramePr>
        <p:xfrm>
          <a:off x="1244230" y="2167307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230" y="2167307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EC7A36-1D41-49F4-BCB2-B864FE70D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schemas.openxmlformats.org/package/2006/metadata/core-properties"/>
    <ds:schemaRef ds:uri="72e3a154-4955-46c3-9573-e9dec3e1f19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ec500478-62e0-46fc-87f1-cfa988e486b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824</Words>
  <Application>Microsoft Office PowerPoint</Application>
  <PresentationFormat>Widescreen</PresentationFormat>
  <Paragraphs>74</Paragraphs>
  <Slides>13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Open Sans</vt:lpstr>
      <vt:lpstr>Times New Roman</vt:lpstr>
      <vt:lpstr>Office Theme</vt:lpstr>
      <vt:lpstr>file:///G:\2021-04-12to04-16%20(A5)%20C53517%20SoftMARS\00_Data_Reference.xlsm!pptxCover!R4C2:R12C2</vt:lpstr>
      <vt:lpstr>file:///G:\2021-04-12to04-16%20(A5)%20C53517%20SoftMARS\00_Data_Reference.xlsm!pptxCover!R15C2:R17C2</vt:lpstr>
      <vt:lpstr>file:///G:\2021-04-12to04-16%20(A5)%20C53517%20SoftMARS\00_Data_Reference.xlsm!pptxCover!R23C2</vt:lpstr>
      <vt:lpstr>file:///G:\2021-04-12to04-16%20(A5)%20C53517%20SoftMARS\00_Data_Reference.xlsm!pptxLink1!R1C1:R7C2</vt:lpstr>
      <vt:lpstr>file:///G:\2021-04-12to04-16%20(A5)%20C53517%20SoftMARS\00_Data_Reference.xlsm!pptxLink1!R9C1:R17C2</vt:lpstr>
      <vt:lpstr>file:///G:\2021-04-12to04-16%20(A5)%20C53517%20SoftMARS\00_Data_Reference.xlsm!pptxLink1!R19C1:R30C2</vt:lpstr>
      <vt:lpstr>PowerPoint Presentation</vt:lpstr>
      <vt:lpstr>CMMI / ISACA Information</vt:lpstr>
      <vt:lpstr>PowerPoint Presentation</vt:lpstr>
      <vt:lpstr>DEMIXIUM™</vt:lpstr>
      <vt:lpstr>Appraisal Overview</vt:lpstr>
      <vt:lpstr>Appraisal Overview</vt:lpstr>
      <vt:lpstr>Appraisal Overview</vt:lpstr>
      <vt:lpstr>Appraisal Team and Support Personnel</vt:lpstr>
      <vt:lpstr>Appraisal Principles</vt:lpstr>
      <vt:lpstr>Virtual appraisals – code of conduct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56</cp:revision>
  <dcterms:created xsi:type="dcterms:W3CDTF">2018-03-14T12:19:45Z</dcterms:created>
  <dcterms:modified xsi:type="dcterms:W3CDTF">2021-05-11T09:43:56Z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