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1537" r:id="rId6"/>
    <p:sldId id="493" r:id="rId7"/>
    <p:sldId id="1517" r:id="rId8"/>
    <p:sldId id="911" r:id="rId9"/>
    <p:sldId id="270" r:id="rId10"/>
    <p:sldId id="928" r:id="rId11"/>
    <p:sldId id="913" r:id="rId12"/>
    <p:sldId id="1497" r:id="rId13"/>
    <p:sldId id="1516" r:id="rId14"/>
    <p:sldId id="310" r:id="rId15"/>
    <p:sldId id="274" r:id="rId16"/>
    <p:sldId id="1513" r:id="rId17"/>
    <p:sldId id="914" r:id="rId18"/>
    <p:sldId id="915" r:id="rId19"/>
    <p:sldId id="1506" r:id="rId20"/>
    <p:sldId id="1507" r:id="rId21"/>
    <p:sldId id="912" r:id="rId22"/>
    <p:sldId id="919" r:id="rId23"/>
    <p:sldId id="926" r:id="rId24"/>
    <p:sldId id="924" r:id="rId25"/>
    <p:sldId id="1514" r:id="rId26"/>
    <p:sldId id="483" r:id="rId27"/>
    <p:sldId id="298" r:id="rId28"/>
    <p:sldId id="151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5815" y="4784449"/>
            <a:ext cx="5409535" cy="391525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is one of the largest CMMI services </a:t>
            </a:r>
            <a:r>
              <a:rPr lang="en-ZA" altLang="zh-CN"/>
              <a:t>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/>
              <a:t>Demix</a:t>
            </a:r>
            <a:r>
              <a:rPr lang="en-ZA" altLang="zh-CN" dirty="0"/>
              <a:t>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65442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0C077D-8819-4F9D-8722-D73A05643AAF}"/>
              </a:ext>
            </a:extLst>
          </p:cNvPr>
          <p:cNvSpPr txBox="1">
            <a:spLocks/>
          </p:cNvSpPr>
          <p:nvPr userDrawn="1"/>
        </p:nvSpPr>
        <p:spPr>
          <a:xfrm>
            <a:off x="8229600" y="640397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2021.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871D06-6ED0-464B-BBB6-E62FF3A17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0:R24C1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:R24C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5C1:R7C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4!R10C1:R27C2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file:///G:\2021-04-12to04-16%20(A5)%20C53517%20SoftMARS\00_Data_Reference.xlsm!pptxLink5!R1C1:R11C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file:///G:\2021-04-12to04-16%20(A5)%20C53517%20SoftMARS\00_Data_Reference.xlsm!pptxLink5!R15C1:R21C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OULC!R50C2:R89C2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file:///G:\2021-04-12to04-16%20(A5)%20C53517%20SoftMARS\00_Data_Reference.xlsm!pptxLink2!R6C1:R19C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file:///G:\2021-04-12to04-16%20(A5)%20C53517%20SoftMARS\00_Data_Reference.xlsm!pptxLink1!R32C1:R39C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2!R1C1:R4C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85365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6626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53197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1800" dirty="0"/>
              <a:t>A virtual appraisal code of conduct must include the following rules at a minimum: (ISACA </a:t>
            </a:r>
            <a:r>
              <a:rPr lang="en-ZA" sz="1800" dirty="0" err="1"/>
              <a:t>MDD</a:t>
            </a:r>
            <a:r>
              <a:rPr lang="en-ZA" sz="1800" dirty="0"/>
              <a:t> </a:t>
            </a:r>
            <a:r>
              <a:rPr lang="en-ZA" sz="1800" dirty="0" err="1"/>
              <a:t>v2.2</a:t>
            </a:r>
            <a:r>
              <a:rPr lang="en-ZA" sz="1800" dirty="0"/>
              <a:t>)</a:t>
            </a:r>
          </a:p>
          <a:p>
            <a:r>
              <a:rPr lang="en-ZA" sz="1800" dirty="0"/>
              <a:t>Participate actively in appraisal activities</a:t>
            </a:r>
          </a:p>
          <a:p>
            <a:r>
              <a:rPr lang="en-ZA" sz="1800" dirty="0"/>
              <a:t>No sleeping, multitasking, etc.</a:t>
            </a:r>
          </a:p>
          <a:p>
            <a:r>
              <a:rPr lang="en-ZA" sz="1800" dirty="0"/>
              <a:t>To meet confidentiality requirements, </a:t>
            </a:r>
            <a:r>
              <a:rPr lang="en-ZA" sz="1800" dirty="0" err="1"/>
              <a:t>ATL</a:t>
            </a:r>
            <a:r>
              <a:rPr lang="en-ZA" sz="1800" dirty="0"/>
              <a:t> may require no additional media or writing materials, laptops, or mobile devices other than those agreed as necessary for conducting virtual activities for some or all interviews</a:t>
            </a:r>
          </a:p>
          <a:p>
            <a:r>
              <a:rPr lang="en-ZA" sz="1800" dirty="0"/>
              <a:t>One person speaks at a time</a:t>
            </a:r>
          </a:p>
          <a:p>
            <a:r>
              <a:rPr lang="en-ZA" sz="1800" b="1" dirty="0"/>
              <a:t>All participants identify themselves when needed, including when asked by </a:t>
            </a:r>
            <a:r>
              <a:rPr lang="en-ZA" sz="1800" b="1" dirty="0" err="1"/>
              <a:t>ATL</a:t>
            </a:r>
            <a:r>
              <a:rPr lang="en-ZA" sz="1800" b="1" dirty="0"/>
              <a:t>, to verify their identity with a government issued photo ID.</a:t>
            </a:r>
          </a:p>
          <a:p>
            <a:endParaRPr lang="en-ZA" sz="1800" dirty="0"/>
          </a:p>
          <a:p>
            <a:pPr marL="0" indent="0">
              <a:buNone/>
            </a:pPr>
            <a:r>
              <a:rPr lang="en-ZA" sz="1800" dirty="0"/>
              <a:t>Additional required actions</a:t>
            </a:r>
          </a:p>
          <a:p>
            <a:r>
              <a:rPr lang="en-ZA" sz="1800" dirty="0"/>
              <a:t>Video cameras should be on at all time.</a:t>
            </a:r>
          </a:p>
        </p:txBody>
      </p:sp>
    </p:spTree>
    <p:extLst>
      <p:ext uri="{BB962C8B-B14F-4D97-AF65-F5344CB8AC3E}">
        <p14:creationId xmlns:p14="http://schemas.microsoft.com/office/powerpoint/2010/main" val="313779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3DED29-120D-471F-9378-D0E2D23DD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12749"/>
              </p:ext>
            </p:extLst>
          </p:nvPr>
        </p:nvGraphicFramePr>
        <p:xfrm>
          <a:off x="1146575" y="2016388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016388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71C060-B5FB-4CAC-B3C0-335E978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23317"/>
              </p:ext>
            </p:extLst>
          </p:nvPr>
        </p:nvGraphicFramePr>
        <p:xfrm>
          <a:off x="1385637" y="1494547"/>
          <a:ext cx="5284788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508620" imgH="5746588" progId="Excel.SheetMacroEnabled.12">
                  <p:link updateAutomatic="1"/>
                </p:oleObj>
              </mc:Choice>
              <mc:Fallback>
                <p:oleObj name="Macro-Enabled Worksheet" r:id="rId3" imgW="6508620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637" y="1494547"/>
                        <a:ext cx="5284788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8C7DCB-D8D5-48F1-AB17-58B3C599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11991"/>
              </p:ext>
            </p:extLst>
          </p:nvPr>
        </p:nvGraphicFramePr>
        <p:xfrm>
          <a:off x="1309913" y="1494547"/>
          <a:ext cx="5704830" cy="461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099144" imgH="5746588" progId="Excel.SheetMacroEnabled.12">
                  <p:link updateAutomatic="1"/>
                </p:oleObj>
              </mc:Choice>
              <mc:Fallback>
                <p:oleObj name="Macro-Enabled Worksheet" r:id="rId3" imgW="7099144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913" y="1494547"/>
                        <a:ext cx="5704830" cy="4617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708DE6-D001-4244-B98E-B63313BE2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356906"/>
              </p:ext>
            </p:extLst>
          </p:nvPr>
        </p:nvGraphicFramePr>
        <p:xfrm>
          <a:off x="1288618" y="2655457"/>
          <a:ext cx="8407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336665" progId="Excel.SheetMacroEnabled.12">
                  <p:link updateAutomatic="1"/>
                </p:oleObj>
              </mc:Choice>
              <mc:Fallback>
                <p:oleObj name="Macro-Enabled Worksheet" r:id="rId3" imgW="8407504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8618" y="2655457"/>
                        <a:ext cx="8407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996264"/>
              </p:ext>
            </p:extLst>
          </p:nvPr>
        </p:nvGraphicFramePr>
        <p:xfrm>
          <a:off x="1144233" y="1954536"/>
          <a:ext cx="8128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817600" imgH="3441885" progId="Excel.SheetMacroEnabled.12">
                  <p:link updateAutomatic="1"/>
                </p:oleObj>
              </mc:Choice>
              <mc:Fallback>
                <p:oleObj name="Macro-Enabled Worksheet" r:id="rId3" imgW="13817600" imgH="34418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233" y="1954536"/>
                        <a:ext cx="8128000" cy="202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6231BD-1CF8-4E2C-91EE-CA03ACCEA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54855"/>
              </p:ext>
            </p:extLst>
          </p:nvPr>
        </p:nvGraphicFramePr>
        <p:xfrm>
          <a:off x="1183812" y="2189316"/>
          <a:ext cx="7215873" cy="161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3812" y="2189316"/>
                        <a:ext cx="7215873" cy="161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241FDA-B478-4897-9165-9C37E1FE2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768676"/>
              </p:ext>
            </p:extLst>
          </p:nvPr>
        </p:nvGraphicFramePr>
        <p:xfrm>
          <a:off x="1162506" y="1882390"/>
          <a:ext cx="7883839" cy="253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2506" y="1882390"/>
                        <a:ext cx="7883839" cy="253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390045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ZA" altLang="zh-CN"/>
              <a:t>Page </a:t>
            </a:r>
            <a:fld id="{FA66A2B5-B00A-4D08-BF07-0360682C617F}" type="slidenum">
              <a:rPr lang="en-ZA" altLang="zh-CN" smtClean="0"/>
              <a:pPr eaLnBrk="1" hangingPunct="1"/>
              <a:t>2</a:t>
            </a:fld>
            <a:endParaRPr lang="en-ZA" altLang="zh-CN" sz="1200" dirty="0"/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683050" y="1585226"/>
            <a:ext cx="10825900" cy="461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altLang="zh-CN" sz="1800" dirty="0">
                <a:latin typeface="+mn-lt"/>
              </a:rPr>
              <a:t>The </a:t>
            </a:r>
            <a:r>
              <a:rPr lang="en-ZA" altLang="zh-CN" sz="1800" dirty="0">
                <a:solidFill>
                  <a:srgbClr val="0070C0"/>
                </a:solidFill>
                <a:latin typeface="+mn-lt"/>
              </a:rPr>
              <a:t>CMMI Institute </a:t>
            </a:r>
            <a:r>
              <a:rPr lang="en-ZA" altLang="zh-CN" sz="1800" dirty="0">
                <a:latin typeface="+mn-lt"/>
              </a:rPr>
              <a:t>was acquired by </a:t>
            </a:r>
            <a:r>
              <a:rPr lang="en-ZA" altLang="zh-CN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ISACA</a:t>
            </a:r>
            <a:r>
              <a:rPr lang="en-ZA" altLang="zh-CN" sz="1800" dirty="0">
                <a:latin typeface="+mn-lt"/>
              </a:rPr>
              <a:t>, hence the slide templates now referring to ISACA.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altLang="zh-CN" sz="1800" dirty="0">
                <a:latin typeface="+mn-lt"/>
              </a:rPr>
              <a:t>As documented in the CMMI model Executive Summary, </a:t>
            </a:r>
            <a:br>
              <a:rPr lang="en-ZA" altLang="zh-CN" sz="1800" dirty="0">
                <a:latin typeface="+mn-lt"/>
              </a:rPr>
            </a:br>
            <a:r>
              <a:rPr lang="en-ZA" sz="1800" b="0" i="0" u="none" strike="noStrike" baseline="0" dirty="0">
                <a:latin typeface="+mn-lt"/>
              </a:rPr>
              <a:t>CMMI® (Capability Maturity Model® Integration) is an integrated set of best practices that enable businesses to improve performance of their key business processes.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b="0" i="0" u="none" strike="noStrike" baseline="0" dirty="0">
                <a:latin typeface="+mn-lt"/>
              </a:rPr>
              <a:t>The CMMI® model was developed by product teams with members from industry and CMMI Institute.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b="0" i="0" u="none" strike="noStrike" baseline="0" dirty="0">
                <a:latin typeface="+mn-lt"/>
              </a:rPr>
              <a:t>At its heart, the CMMI model provides a clear roadmap for building, improving, and sustaining capability.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ZA" altLang="zh-CN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ZA" altLang="zh-CN" sz="1800" u="sng" dirty="0">
                <a:solidFill>
                  <a:srgbClr val="0070C0"/>
                </a:solidFill>
                <a:latin typeface="+mn-lt"/>
              </a:rPr>
              <a:t>Note</a:t>
            </a:r>
            <a:r>
              <a:rPr lang="en-ZA" altLang="zh-CN" sz="1800" dirty="0">
                <a:solidFill>
                  <a:srgbClr val="0070C0"/>
                </a:solidFill>
                <a:latin typeface="+mn-lt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ZA" altLang="zh-CN" sz="1800" dirty="0">
                <a:solidFill>
                  <a:srgbClr val="0070C0"/>
                </a:solidFill>
                <a:latin typeface="+mn-lt"/>
              </a:rPr>
              <a:t>With the above as background, refence to CMMI is now only used in relation to the model and its use, and not as an organization anymore. </a:t>
            </a:r>
          </a:p>
          <a:p>
            <a:pPr>
              <a:lnSpc>
                <a:spcPct val="150000"/>
              </a:lnSpc>
            </a:pPr>
            <a:r>
              <a:rPr lang="en-ZA" sz="1800" b="0" i="0" u="none" strike="noStrike" baseline="0" dirty="0">
                <a:solidFill>
                  <a:srgbClr val="0070C0"/>
                </a:solidFill>
                <a:latin typeface="+mn-lt"/>
              </a:rPr>
              <a:t>ISACA owns all copyright, trademark, and all other intellectual property rights of the CMMI Content.</a:t>
            </a:r>
            <a:endParaRPr lang="en-ZA" altLang="zh-CN" sz="1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75BC7D2F-5962-40F6-96F5-3BF4422A4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7778"/>
            <a:ext cx="10972800" cy="935265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ea typeface="ＭＳ Ｐゴシック" charset="-128"/>
              </a:rPr>
              <a:t>CMMI / ISACA Information</a:t>
            </a:r>
          </a:p>
        </p:txBody>
      </p:sp>
    </p:spTree>
    <p:extLst>
      <p:ext uri="{BB962C8B-B14F-4D97-AF65-F5344CB8AC3E}">
        <p14:creationId xmlns:p14="http://schemas.microsoft.com/office/powerpoint/2010/main" val="3504528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25D56-BE4B-4459-B6FE-F5483EF2F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446509"/>
              </p:ext>
            </p:extLst>
          </p:nvPr>
        </p:nvGraphicFramePr>
        <p:xfrm>
          <a:off x="1055688" y="1563688"/>
          <a:ext cx="75692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7569407" imgH="3155927" progId="Excel.SheetMacroEnabled.12">
                  <p:link updateAutomatic="1"/>
                </p:oleObj>
              </mc:Choice>
              <mc:Fallback>
                <p:oleObj name="Macro-Enabled Worksheet" r:id="rId2" imgW="7569407" imgH="31559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1563688"/>
                        <a:ext cx="756920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EF63E8-7549-4BEB-A50D-A9F4321F3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68256"/>
              </p:ext>
            </p:extLst>
          </p:nvPr>
        </p:nvGraphicFramePr>
        <p:xfrm>
          <a:off x="1119188" y="1630363"/>
          <a:ext cx="84074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407504" imgH="2813027" progId="Excel.SheetMacroEnabled.12">
                  <p:link updateAutomatic="1"/>
                </p:oleObj>
              </mc:Choice>
              <mc:Fallback>
                <p:oleObj name="Macro-Enabled Worksheet" r:id="rId2" imgW="8407504" imgH="28130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188" y="1630363"/>
                        <a:ext cx="8407400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 err="1"/>
              <a:t>DEMIXIUM</a:t>
            </a:r>
            <a:r>
              <a:rPr lang="en-ZA" dirty="0"/>
              <a:t>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43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Demixium</a:t>
            </a:r>
            <a:r>
              <a:rPr lang="en-ZA" dirty="0"/>
              <a:t>™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 err="1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>
                <a:solidFill>
                  <a:srgbClr val="000000"/>
                </a:solidFill>
                <a:effectLst/>
                <a:latin typeface="Open Sans"/>
              </a:rPr>
              <a:t>Knowledge | Experience | Results</a:t>
            </a:r>
            <a:r>
              <a:rPr lang="en-ZA" sz="1600"/>
              <a:t> 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363692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0AE3C5-02B2-478A-9C10-6BAB587F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4859"/>
              </p:ext>
            </p:extLst>
          </p:nvPr>
        </p:nvGraphicFramePr>
        <p:xfrm>
          <a:off x="1146575" y="2136174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206592" progId="Excel.SheetMacroEnabled.12">
                  <p:link updateAutomatic="1"/>
                </p:oleObj>
              </mc:Choice>
              <mc:Fallback>
                <p:oleObj name="Macro-Enabled Worksheet" r:id="rId3" imgW="8407504" imgH="120659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136174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DE000F-8325-459E-8AB6-AF6BD5153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492"/>
              </p:ext>
            </p:extLst>
          </p:nvPr>
        </p:nvGraphicFramePr>
        <p:xfrm>
          <a:off x="1111065" y="2059852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065" y="2059852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856727"/>
              </p:ext>
            </p:extLst>
          </p:nvPr>
        </p:nvGraphicFramePr>
        <p:xfrm>
          <a:off x="1139825" y="2124075"/>
          <a:ext cx="7569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569407" imgH="1384485" progId="Excel.SheetMacroEnabled.12">
                  <p:link updateAutomatic="1"/>
                </p:oleObj>
              </mc:Choice>
              <mc:Fallback>
                <p:oleObj name="Macro-Enabled Worksheet" r:id="rId3" imgW="7569407" imgH="13844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124075"/>
                        <a:ext cx="75692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1220</Words>
  <Application>Microsoft Office PowerPoint</Application>
  <PresentationFormat>Widescreen</PresentationFormat>
  <Paragraphs>107</Paragraphs>
  <Slides>25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16</vt:i4>
      </vt:variant>
      <vt:variant>
        <vt:lpstr>Slide Titles</vt:lpstr>
      </vt:variant>
      <vt:variant>
        <vt:i4>25</vt:i4>
      </vt:variant>
    </vt:vector>
  </HeadingPairs>
  <TitlesOfParts>
    <vt:vector size="48" baseType="lpstr">
      <vt:lpstr>宋体</vt:lpstr>
      <vt:lpstr>Arial</vt:lpstr>
      <vt:lpstr>Calibri</vt:lpstr>
      <vt:lpstr>Calibri Light</vt:lpstr>
      <vt:lpstr>Open Sans</vt:lpstr>
      <vt:lpstr>Times New Roman</vt:lpstr>
      <vt:lpstr>Office Theme</vt:lpstr>
      <vt:lpstr>file:///G:\2021-04-12to04-16%20(A5)%20C53517%20SoftMARS\00_Data_Reference.xlsm!pptxCover!R4C2:R12C2</vt:lpstr>
      <vt:lpstr>file:///G:\2021-04-12to04-16%20(A5)%20C53517%20SoftMARS\00_Data_Reference.xlsm!pptxCover!R15C2:R17C2</vt:lpstr>
      <vt:lpstr>file:///G:\2021-04-12to04-16%20(A5)%20C53517%20SoftMARS\00_Data_Reference.xlsm!pptxCover!R19C2</vt:lpstr>
      <vt:lpstr>file:///G:\2021-04-12to04-16%20(A5)%20C53517%20SoftMARS\00_Data_Reference.xlsm!pptxLink1!R1C1:R7C2</vt:lpstr>
      <vt:lpstr>file:///G:\2021-04-12to04-16%20(A5)%20C53517%20SoftMARS\00_Data_Reference.xlsm!pptxLink1!R9C1:R17C2</vt:lpstr>
      <vt:lpstr>file:///G:\2021-04-12to04-16%20(A5)%20C53517%20SoftMARS\00_Data_Reference.xlsm!pptxLink2!R1C1:R4C1</vt:lpstr>
      <vt:lpstr>file:///G:\2021-04-12to04-16%20(A5)%20C53517%20SoftMARS\00_Data_Reference.xlsm!pptxLink1!R19C1:R30C2</vt:lpstr>
      <vt:lpstr>file:///G:\2021-04-12to04-16%20(A5)%20C53517%20SoftMARS\00_Data_Reference.xlsm!pptxLink3!R2C10:R24C15</vt:lpstr>
      <vt:lpstr>file:///G:\2021-04-12to04-16%20(A5)%20C53517%20SoftMARS\00_Data_Reference.xlsm!pptxLink3!R2C1:R24C3</vt:lpstr>
      <vt:lpstr>file:///G:\2021-04-12to04-16%20(A5)%20C53517%20SoftMARS\00_Data_Reference.xlsm!pptxLink1!R5C1:R7C2</vt:lpstr>
      <vt:lpstr>file:///G:\2021-04-12to04-16%20(A5)%20C53517%20SoftMARS\00_Data_Reference.xlsm!pptxLink4!R10C1:R27C20</vt:lpstr>
      <vt:lpstr>file:///G:\2021-04-12to04-16%20(A5)%20C53517%20SoftMARS\00_Data_Reference.xlsm!pptxLink5!R1C1:R11C5</vt:lpstr>
      <vt:lpstr>file:///G:\2021-04-12to04-16%20(A5)%20C53517%20SoftMARS\00_Data_Reference.xlsm!pptxLink5!R15C1:R21C5</vt:lpstr>
      <vt:lpstr>file:///G:\2021-04-12to04-16%20(A5)%20C53517%20SoftMARS\00_Data_Reference.xlsm!OULC!R50C2:R89C22</vt:lpstr>
      <vt:lpstr>file:///G:\2021-04-12to04-16%20(A5)%20C53517%20SoftMARS\00_Data_Reference.xlsm!pptxLink2!R6C1:R19C1</vt:lpstr>
      <vt:lpstr>file:///G:\2021-04-12to04-16%20(A5)%20C53517%20SoftMARS\00_Data_Reference.xlsm!pptxLink1!R32C1:R39C2</vt:lpstr>
      <vt:lpstr>PowerPoint Presentation</vt:lpstr>
      <vt:lpstr>CMMI / ISACA Information</vt:lpstr>
      <vt:lpstr>PowerPoint Presentation</vt:lpstr>
      <vt:lpstr>DEMIXIUM™</vt:lpstr>
      <vt:lpstr>Appraisal Overview</vt:lpstr>
      <vt:lpstr>Appraisal Overview</vt:lpstr>
      <vt:lpstr>Appraisal Overview</vt:lpstr>
      <vt:lpstr>Business and Appraisal Objectives</vt:lpstr>
      <vt:lpstr>Appraisal Principles</vt:lpstr>
      <vt:lpstr>Virtual appraisals – code of conduct</vt:lpstr>
      <vt:lpstr>Appraisal Team and Support Personnel</vt:lpstr>
      <vt:lpstr>Appraisal Scope – Benchmark Model View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58</cp:revision>
  <dcterms:created xsi:type="dcterms:W3CDTF">2018-03-14T12:19:45Z</dcterms:created>
  <dcterms:modified xsi:type="dcterms:W3CDTF">2021-05-11T09:44:39Z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