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37" r:id="rId6"/>
    <p:sldId id="911" r:id="rId7"/>
    <p:sldId id="493" r:id="rId8"/>
    <p:sldId id="1517" r:id="rId9"/>
    <p:sldId id="439" r:id="rId10"/>
    <p:sldId id="1476" r:id="rId11"/>
    <p:sldId id="1026" r:id="rId12"/>
    <p:sldId id="1516" r:id="rId13"/>
    <p:sldId id="926" r:id="rId14"/>
    <p:sldId id="909"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62" d="100"/>
          <a:sy n="62" d="100"/>
        </p:scale>
        <p:origin x="164" y="5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895373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15806215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69372572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en-ZA" altLang="zh-CN"/>
              <a:t>Page </a:t>
            </a:r>
            <a:fld id="{FA66A2B5-B00A-4D08-BF07-0360682C617F}" type="slidenum">
              <a:rPr lang="en-ZA" altLang="zh-CN" smtClean="0"/>
              <a:pPr eaLnBrk="1" hangingPunct="1"/>
              <a:t>2</a:t>
            </a:fld>
            <a:endParaRPr lang="en-ZA" altLang="zh-CN" sz="1200" dirty="0"/>
          </a:p>
        </p:txBody>
      </p:sp>
      <p:sp>
        <p:nvSpPr>
          <p:cNvPr id="3077" name="TextBox 4"/>
          <p:cNvSpPr txBox="1">
            <a:spLocks noChangeArrowheads="1"/>
          </p:cNvSpPr>
          <p:nvPr/>
        </p:nvSpPr>
        <p:spPr bwMode="auto">
          <a:xfrm>
            <a:off x="683050" y="1585226"/>
            <a:ext cx="1082590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lnSpc>
                <a:spcPct val="150000"/>
              </a:lnSpc>
              <a:buFont typeface="Arial" panose="020B0604020202020204" pitchFamily="34" charset="0"/>
              <a:buChar char="•"/>
            </a:pPr>
            <a:r>
              <a:rPr lang="en-ZA" altLang="zh-CN" sz="1800" dirty="0">
                <a:latin typeface="+mn-lt"/>
              </a:rPr>
              <a:t>The </a:t>
            </a:r>
            <a:r>
              <a:rPr lang="en-ZA" altLang="zh-CN" sz="1800" dirty="0">
                <a:solidFill>
                  <a:srgbClr val="0070C0"/>
                </a:solidFill>
                <a:latin typeface="+mn-lt"/>
              </a:rPr>
              <a:t>CMMI Institute </a:t>
            </a:r>
            <a:r>
              <a:rPr lang="en-ZA" altLang="zh-CN" sz="1800" dirty="0">
                <a:latin typeface="+mn-lt"/>
              </a:rPr>
              <a:t>was acquired by </a:t>
            </a:r>
            <a:r>
              <a:rPr lang="en-ZA" altLang="zh-CN" sz="1800" dirty="0">
                <a:solidFill>
                  <a:schemeClr val="accent1">
                    <a:lumMod val="50000"/>
                  </a:schemeClr>
                </a:solidFill>
                <a:latin typeface="+mn-lt"/>
              </a:rPr>
              <a:t>ISACA</a:t>
            </a:r>
            <a:r>
              <a:rPr lang="en-ZA" altLang="zh-CN" sz="1800" dirty="0">
                <a:latin typeface="+mn-lt"/>
              </a:rPr>
              <a:t>, hence the slide templates now referring to ISACA.</a:t>
            </a:r>
          </a:p>
          <a:p>
            <a:pPr marL="285750" indent="-285750" algn="l">
              <a:lnSpc>
                <a:spcPct val="150000"/>
              </a:lnSpc>
              <a:buFont typeface="Arial" panose="020B0604020202020204" pitchFamily="34" charset="0"/>
              <a:buChar char="•"/>
            </a:pPr>
            <a:r>
              <a:rPr lang="en-ZA" altLang="zh-CN" sz="1800" dirty="0">
                <a:latin typeface="+mn-lt"/>
              </a:rPr>
              <a:t>As documented in the CMMI model Executive Summary, </a:t>
            </a:r>
            <a:br>
              <a:rPr lang="en-ZA" altLang="zh-CN" sz="1800" dirty="0">
                <a:latin typeface="+mn-lt"/>
              </a:rPr>
            </a:br>
            <a:r>
              <a:rPr lang="en-ZA" sz="1800" b="0" i="0" u="none" strike="noStrike" baseline="0" dirty="0">
                <a:latin typeface="+mn-lt"/>
              </a:rPr>
              <a:t>CMMI® (Capability Maturity Model® Integration) is an integrated set of best practices that enable businesses to improve performance of their key business processes.</a:t>
            </a:r>
          </a:p>
          <a:p>
            <a:pPr marL="285750" indent="-285750" algn="l">
              <a:lnSpc>
                <a:spcPct val="150000"/>
              </a:lnSpc>
              <a:buFont typeface="Arial" panose="020B0604020202020204" pitchFamily="34" charset="0"/>
              <a:buChar char="•"/>
            </a:pPr>
            <a:r>
              <a:rPr lang="en-ZA" sz="1800" b="0" i="0" u="none" strike="noStrike" baseline="0" dirty="0">
                <a:latin typeface="+mn-lt"/>
              </a:rPr>
              <a:t>The CMMI® model was developed by product teams with members from industry and CMMI Institute.</a:t>
            </a:r>
          </a:p>
          <a:p>
            <a:pPr marL="285750" indent="-285750" algn="l">
              <a:lnSpc>
                <a:spcPct val="150000"/>
              </a:lnSpc>
              <a:buFont typeface="Arial" panose="020B0604020202020204" pitchFamily="34" charset="0"/>
              <a:buChar char="•"/>
            </a:pPr>
            <a:r>
              <a:rPr lang="en-ZA" sz="1800" b="0" i="0" u="none" strike="noStrike" baseline="0" dirty="0">
                <a:latin typeface="+mn-lt"/>
              </a:rPr>
              <a:t>At its heart, the CMMI model provides a clear roadmap for building, improving, and sustaining capability.</a:t>
            </a:r>
          </a:p>
          <a:p>
            <a:pPr marL="285750" indent="-285750" algn="l">
              <a:lnSpc>
                <a:spcPct val="150000"/>
              </a:lnSpc>
              <a:buFont typeface="Arial" panose="020B0604020202020204" pitchFamily="34" charset="0"/>
              <a:buChar char="•"/>
            </a:pPr>
            <a:endParaRPr lang="en-ZA" altLang="zh-CN" sz="1800" dirty="0">
              <a:latin typeface="+mn-lt"/>
            </a:endParaRPr>
          </a:p>
          <a:p>
            <a:pPr>
              <a:lnSpc>
                <a:spcPct val="150000"/>
              </a:lnSpc>
            </a:pPr>
            <a:r>
              <a:rPr lang="en-ZA" altLang="zh-CN" sz="1800" u="sng" dirty="0">
                <a:solidFill>
                  <a:srgbClr val="0070C0"/>
                </a:solidFill>
                <a:latin typeface="+mn-lt"/>
              </a:rPr>
              <a:t>Note</a:t>
            </a:r>
            <a:r>
              <a:rPr lang="en-ZA" altLang="zh-CN" sz="1800" dirty="0">
                <a:solidFill>
                  <a:srgbClr val="0070C0"/>
                </a:solidFill>
                <a:latin typeface="+mn-lt"/>
              </a:rPr>
              <a:t>: </a:t>
            </a:r>
          </a:p>
          <a:p>
            <a:pPr>
              <a:lnSpc>
                <a:spcPct val="150000"/>
              </a:lnSpc>
            </a:pPr>
            <a:r>
              <a:rPr lang="en-ZA" altLang="zh-CN" sz="1800" dirty="0">
                <a:solidFill>
                  <a:srgbClr val="0070C0"/>
                </a:solidFill>
                <a:latin typeface="+mn-lt"/>
              </a:rPr>
              <a:t>With the above as background, refence to CMMI is now only used in relation to the model and its use, and not as an organization anymore. </a:t>
            </a:r>
          </a:p>
          <a:p>
            <a:pPr>
              <a:lnSpc>
                <a:spcPct val="150000"/>
              </a:lnSpc>
            </a:pPr>
            <a:r>
              <a:rPr lang="en-ZA" sz="1800" b="0" i="0" u="none" strike="noStrike" baseline="0" dirty="0">
                <a:solidFill>
                  <a:srgbClr val="0070C0"/>
                </a:solidFill>
                <a:latin typeface="+mn-lt"/>
              </a:rPr>
              <a:t>ISACA owns all copyright, trademark, and all other intellectual property rights of the CMMI Content.</a:t>
            </a:r>
            <a:endParaRPr lang="en-ZA" altLang="zh-CN" sz="18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spTree>
    <p:extLst>
      <p:ext uri="{BB962C8B-B14F-4D97-AF65-F5344CB8AC3E}">
        <p14:creationId xmlns:p14="http://schemas.microsoft.com/office/powerpoint/2010/main" val="350452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a:solidFill>
                  <a:srgbClr val="000000"/>
                </a:solidFill>
                <a:effectLst/>
                <a:latin typeface="Open Sans"/>
              </a:rPr>
              <a:t>Knowledge | Experience | Results</a:t>
            </a:r>
            <a:endParaRPr lang="en-ZA" sz="1600" dirty="0"/>
          </a:p>
        </p:txBody>
      </p:sp>
    </p:spTree>
    <p:extLst>
      <p:ext uri="{BB962C8B-B14F-4D97-AF65-F5344CB8AC3E}">
        <p14:creationId xmlns:p14="http://schemas.microsoft.com/office/powerpoint/2010/main" val="413151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497</TotalTime>
  <Words>5038</Words>
  <Application>Microsoft Office PowerPoint</Application>
  <PresentationFormat>Widescreen</PresentationFormat>
  <Paragraphs>247</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宋体</vt:lpstr>
      <vt:lpstr>Arial</vt:lpstr>
      <vt:lpstr>Calibri</vt:lpstr>
      <vt:lpstr>Calibri Light</vt:lpstr>
      <vt:lpstr>Open Sans</vt:lpstr>
      <vt:lpstr>Times New Roman</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file:///G:\2021-04-12to04-16%20(A5)%20C53517%20SoftMARS\00_Data_Reference.xlsm!pptxCover!R20C2</vt:lpstr>
      <vt:lpstr>PowerPoint Presentation</vt:lpstr>
      <vt:lpstr>CMMI / ISACA Information</vt:lpstr>
      <vt:lpstr>Appraisal Overview</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64</cp:revision>
  <dcterms:created xsi:type="dcterms:W3CDTF">2018-03-14T12:19:45Z</dcterms:created>
  <dcterms:modified xsi:type="dcterms:W3CDTF">2021-05-11T09:46:07Z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