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1496" r:id="rId6"/>
    <p:sldId id="1537" r:id="rId7"/>
    <p:sldId id="911" r:id="rId8"/>
    <p:sldId id="270" r:id="rId9"/>
    <p:sldId id="928" r:id="rId10"/>
    <p:sldId id="913" r:id="rId11"/>
    <p:sldId id="1497" r:id="rId12"/>
    <p:sldId id="1536" r:id="rId13"/>
    <p:sldId id="310" r:id="rId14"/>
    <p:sldId id="274" r:id="rId15"/>
    <p:sldId id="1533" r:id="rId16"/>
    <p:sldId id="914" r:id="rId17"/>
    <p:sldId id="930" r:id="rId18"/>
    <p:sldId id="1506" r:id="rId19"/>
    <p:sldId id="1507" r:id="rId20"/>
    <p:sldId id="912" r:id="rId21"/>
    <p:sldId id="1498" r:id="rId22"/>
    <p:sldId id="909" r:id="rId23"/>
    <p:sldId id="1514" r:id="rId24"/>
    <p:sldId id="1515" r:id="rId25"/>
    <p:sldId id="1516" r:id="rId26"/>
    <p:sldId id="1517" r:id="rId27"/>
    <p:sldId id="1518" r:id="rId28"/>
    <p:sldId id="1519" r:id="rId29"/>
    <p:sldId id="1520" r:id="rId30"/>
    <p:sldId id="1477" r:id="rId31"/>
    <p:sldId id="1521" r:id="rId32"/>
    <p:sldId id="1522" r:id="rId33"/>
    <p:sldId id="1523" r:id="rId34"/>
    <p:sldId id="1524" r:id="rId35"/>
    <p:sldId id="1525" r:id="rId36"/>
    <p:sldId id="1526" r:id="rId37"/>
    <p:sldId id="1478" r:id="rId38"/>
    <p:sldId id="1527" r:id="rId39"/>
    <p:sldId id="1528" r:id="rId40"/>
    <p:sldId id="1529" r:id="rId41"/>
    <p:sldId id="1530" r:id="rId42"/>
    <p:sldId id="1531" r:id="rId43"/>
    <p:sldId id="1532" r:id="rId44"/>
    <p:sldId id="910" r:id="rId45"/>
    <p:sldId id="919" r:id="rId46"/>
    <p:sldId id="1538" r:id="rId47"/>
    <p:sldId id="1474" r:id="rId48"/>
    <p:sldId id="360" r:id="rId49"/>
    <p:sldId id="1501" r:id="rId50"/>
    <p:sldId id="1504" r:id="rId51"/>
    <p:sldId id="1500" r:id="rId52"/>
    <p:sldId id="1505" r:id="rId53"/>
    <p:sldId id="1503" r:id="rId54"/>
    <p:sldId id="1510" r:id="rId55"/>
    <p:sldId id="1475" r:id="rId56"/>
    <p:sldId id="989" r:id="rId57"/>
    <p:sldId id="1509" r:id="rId58"/>
    <p:sldId id="153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61" d="100"/>
          <a:sy n="61" d="100"/>
        </p:scale>
        <p:origin x="872" y="5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4/22/2021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13</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14</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17</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42</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43</a:t>
            </a:fld>
            <a:endParaRPr lang="en-US"/>
          </a:p>
        </p:txBody>
      </p:sp>
    </p:spTree>
    <p:extLst>
      <p:ext uri="{BB962C8B-B14F-4D97-AF65-F5344CB8AC3E}">
        <p14:creationId xmlns:p14="http://schemas.microsoft.com/office/powerpoint/2010/main" val="173409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4</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7</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10</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12</a:t>
            </a:fld>
            <a:endParaRPr lang="en-US"/>
          </a:p>
        </p:txBody>
      </p:sp>
    </p:spTree>
    <p:extLst>
      <p:ext uri="{BB962C8B-B14F-4D97-AF65-F5344CB8AC3E}">
        <p14:creationId xmlns:p14="http://schemas.microsoft.com/office/powerpoint/2010/main" val="1134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a:extLst>
              <a:ext uri="{FF2B5EF4-FFF2-40B4-BE49-F238E27FC236}">
                <a16:creationId xmlns:a16="http://schemas.microsoft.com/office/drawing/2014/main" id="{7435A51E-4AE3-48B8-A3E6-28A51FCB731A}"/>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2021.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857C86C6-3F34-4125-B5B5-5EABC8A39FCC}"/>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G:\2021-04-12to04-16%20(A5)%20C53517%20SoftMARS\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G:\2021-04-12to04-16%20(A5)%20C53517%20SoftMARS\00_Data_Reference.xlsm!pptxCover!R21C2" TargetMode="External"/><Relationship Id="rId5" Type="http://schemas.openxmlformats.org/officeDocument/2006/relationships/image" Target="../media/image5.emf"/><Relationship Id="rId4" Type="http://schemas.openxmlformats.org/officeDocument/2006/relationships/oleObject" Target="file:///G:\2021-04-12to04-16%20(A5)%20C53517%20SoftMARS\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9C1:R30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1.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R24C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2.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3.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4.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G:\2021-04-12to04-16%20(A5)%20C53517%20SoftMARS\00_Data_Reference.xlsm!pptxLink5!R1C1:R11C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file:///G:\2021-04-12to04-16%20(A5)%20C53517%20SoftMARS\00_Data_Reference.xlsm!pptxLink5!R15C1:R21C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demixium.com/"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6!R2C2:R13C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G:\2021-04-12to04-16%20(A5)%20C53517%20SoftMARS\00_Data_Reference.xlsm!pptxLink7!R2C2:R16C4"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file:///G:\2021-04-12to04-16%20(A5)%20C53517%20SoftMARS\00_Data_Reference.xlsm!pptxLink7!R18C2:R32C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file:///G:\2021-04-12to04-16%20(A5)%20C53517%20SoftMARS\00_Data_Reference.xlsm!pptxCover!R25C2:R32C4"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oleObject" Target="file:///G:\2021-04-12to04-16%20(A5)%20C53517%20SoftMARS\00_Data_Reference.xlsm!pptxCover!R22C7" TargetMode="External"/><Relationship Id="rId4" Type="http://schemas.openxmlformats.org/officeDocument/2006/relationships/hyperlink" Target="http://www.sei.cmu.edu/library/assets/idealmodel.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1!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3" Type="http://schemas.openxmlformats.org/officeDocument/2006/relationships/oleObject" Target="file:///G:\2021-04-12to04-16%20(A5)%20C53517%20SoftMARS\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4050198385"/>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061984728"/>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2997918253"/>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214433491"/>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2210725817"/>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829657826"/>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3943917165"/>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2901453225"/>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1617235951"/>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2481121323"/>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6AC6-8B5D-4EE0-897A-9EECC0280655}"/>
              </a:ext>
            </a:extLst>
          </p:cNvPr>
          <p:cNvSpPr>
            <a:spLocks noGrp="1"/>
          </p:cNvSpPr>
          <p:nvPr>
            <p:ph type="title"/>
          </p:nvPr>
        </p:nvSpPr>
        <p:spPr>
          <a:xfrm>
            <a:off x="951442" y="908050"/>
            <a:ext cx="10397836" cy="602284"/>
          </a:xfrm>
        </p:spPr>
        <p:txBody>
          <a:bodyPr/>
          <a:lstStyle/>
          <a:p>
            <a:r>
              <a:rPr lang="en-ZA" dirty="0" err="1"/>
              <a:t>DEMIXIUM</a:t>
            </a:r>
            <a:r>
              <a:rPr lang="en-ZA" dirty="0"/>
              <a:t>™</a:t>
            </a:r>
          </a:p>
        </p:txBody>
      </p:sp>
      <p:grpSp>
        <p:nvGrpSpPr>
          <p:cNvPr id="14" name="Group 13">
            <a:extLst>
              <a:ext uri="{FF2B5EF4-FFF2-40B4-BE49-F238E27FC236}">
                <a16:creationId xmlns:a16="http://schemas.microsoft.com/office/drawing/2014/main" id="{9BCE02E9-B639-4352-9CD8-7319ACA08735}"/>
              </a:ext>
            </a:extLst>
          </p:cNvPr>
          <p:cNvGrpSpPr/>
          <p:nvPr/>
        </p:nvGrpSpPr>
        <p:grpSpPr>
          <a:xfrm>
            <a:off x="4465481" y="1878295"/>
            <a:ext cx="2719052" cy="4415485"/>
            <a:chOff x="4440140" y="1417173"/>
            <a:chExt cx="2719052" cy="4415485"/>
          </a:xfrm>
        </p:grpSpPr>
        <p:sp>
          <p:nvSpPr>
            <p:cNvPr id="4" name="Arrow: Up 3">
              <a:extLst>
                <a:ext uri="{FF2B5EF4-FFF2-40B4-BE49-F238E27FC236}">
                  <a16:creationId xmlns:a16="http://schemas.microsoft.com/office/drawing/2014/main" id="{2D3100A3-8319-4488-9BD8-FA36065DF984}"/>
                </a:ext>
              </a:extLst>
            </p:cNvPr>
            <p:cNvSpPr/>
            <p:nvPr/>
          </p:nvSpPr>
          <p:spPr>
            <a:xfrm>
              <a:off x="4638776" y="1417173"/>
              <a:ext cx="2321781" cy="3657600"/>
            </a:xfrm>
            <a:prstGeom prst="upArrow">
              <a:avLst/>
            </a:prstGeom>
            <a:solidFill>
              <a:srgbClr val="299E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a:extLst>
                <a:ext uri="{FF2B5EF4-FFF2-40B4-BE49-F238E27FC236}">
                  <a16:creationId xmlns:a16="http://schemas.microsoft.com/office/drawing/2014/main" id="{F78F0F7F-3E23-4ED2-ABCC-98187E77EC22}"/>
                </a:ext>
              </a:extLst>
            </p:cNvPr>
            <p:cNvPicPr>
              <a:picLocks noChangeAspect="1"/>
            </p:cNvPicPr>
            <p:nvPr/>
          </p:nvPicPr>
          <p:blipFill>
            <a:blip r:embed="rId2"/>
            <a:stretch>
              <a:fillRect/>
            </a:stretch>
          </p:blipFill>
          <p:spPr>
            <a:xfrm>
              <a:off x="4440140" y="2583208"/>
              <a:ext cx="2719052" cy="3249450"/>
            </a:xfrm>
            <a:prstGeom prst="rect">
              <a:avLst/>
            </a:prstGeom>
          </p:spPr>
        </p:pic>
      </p:grpSp>
      <p:sp>
        <p:nvSpPr>
          <p:cNvPr id="15" name="TextBox 14">
            <a:extLst>
              <a:ext uri="{FF2B5EF4-FFF2-40B4-BE49-F238E27FC236}">
                <a16:creationId xmlns:a16="http://schemas.microsoft.com/office/drawing/2014/main" id="{8D84EF48-EF5E-49FA-B6A9-E5C80B9C0007}"/>
              </a:ext>
            </a:extLst>
          </p:cNvPr>
          <p:cNvSpPr txBox="1"/>
          <p:nvPr/>
        </p:nvSpPr>
        <p:spPr>
          <a:xfrm>
            <a:off x="951442" y="1307835"/>
            <a:ext cx="3432286" cy="369332"/>
          </a:xfrm>
          <a:prstGeom prst="rect">
            <a:avLst/>
          </a:prstGeom>
          <a:noFill/>
        </p:spPr>
        <p:txBody>
          <a:bodyPr wrap="none" rtlCol="0">
            <a:spAutoFit/>
          </a:bodyPr>
          <a:lstStyle/>
          <a:p>
            <a:r>
              <a:rPr lang="en-ZA" dirty="0" err="1"/>
              <a:t>Demixium</a:t>
            </a:r>
            <a:r>
              <a:rPr lang="en-ZA" dirty="0"/>
              <a:t>™ Copyright Demix 2021</a:t>
            </a:r>
          </a:p>
        </p:txBody>
      </p:sp>
      <p:sp>
        <p:nvSpPr>
          <p:cNvPr id="8" name="TextBox 7">
            <a:extLst>
              <a:ext uri="{FF2B5EF4-FFF2-40B4-BE49-F238E27FC236}">
                <a16:creationId xmlns:a16="http://schemas.microsoft.com/office/drawing/2014/main" id="{C5021C6B-98B3-4617-86D6-C346F83D70CA}"/>
              </a:ext>
            </a:extLst>
          </p:cNvPr>
          <p:cNvSpPr txBox="1"/>
          <p:nvPr/>
        </p:nvSpPr>
        <p:spPr>
          <a:xfrm>
            <a:off x="2777670" y="5844796"/>
            <a:ext cx="6094674" cy="584775"/>
          </a:xfrm>
          <a:prstGeom prst="rect">
            <a:avLst/>
          </a:prstGeom>
          <a:noFill/>
        </p:spPr>
        <p:txBody>
          <a:bodyPr wrap="square">
            <a:spAutoFit/>
          </a:bodyPr>
          <a:lstStyle/>
          <a:p>
            <a:pPr algn="ctr"/>
            <a:r>
              <a:rPr lang="en-ZA" sz="1600" dirty="0" err="1">
                <a:hlinkClick r:id="rId3"/>
              </a:rPr>
              <a:t>www.demixium.com</a:t>
            </a:r>
            <a:endParaRPr lang="en-ZA" sz="1600" dirty="0"/>
          </a:p>
          <a:p>
            <a:pPr algn="ctr"/>
            <a:r>
              <a:rPr lang="en-ZA" sz="1600" b="0" i="0">
                <a:solidFill>
                  <a:srgbClr val="000000"/>
                </a:solidFill>
                <a:effectLst/>
                <a:latin typeface="Open Sans"/>
              </a:rPr>
              <a:t>Knowledge | Experience | Results</a:t>
            </a:r>
            <a:endParaRPr lang="en-ZA" sz="1600" dirty="0"/>
          </a:p>
        </p:txBody>
      </p:sp>
    </p:spTree>
    <p:extLst>
      <p:ext uri="{BB962C8B-B14F-4D97-AF65-F5344CB8AC3E}">
        <p14:creationId xmlns:p14="http://schemas.microsoft.com/office/powerpoint/2010/main" val="3761409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pic>
        <p:nvPicPr>
          <p:cNvPr id="4" name="Picture 3">
            <a:extLst>
              <a:ext uri="{FF2B5EF4-FFF2-40B4-BE49-F238E27FC236}">
                <a16:creationId xmlns:a16="http://schemas.microsoft.com/office/drawing/2014/main" id="{BEC690D4-447A-4677-9EDE-057A6756E95D}"/>
              </a:ext>
            </a:extLst>
          </p:cNvPr>
          <p:cNvPicPr>
            <a:picLocks noChangeAspect="1"/>
          </p:cNvPicPr>
          <p:nvPr/>
        </p:nvPicPr>
        <p:blipFill>
          <a:blip r:embed="rId3"/>
          <a:stretch>
            <a:fillRect/>
          </a:stretch>
        </p:blipFill>
        <p:spPr>
          <a:xfrm>
            <a:off x="1614196" y="1031961"/>
            <a:ext cx="6406521" cy="5049321"/>
          </a:xfrm>
          <a:prstGeom prst="rect">
            <a:avLst/>
          </a:prstGeom>
        </p:spPr>
      </p:pic>
    </p:spTree>
    <p:extLst>
      <p:ext uri="{BB962C8B-B14F-4D97-AF65-F5344CB8AC3E}">
        <p14:creationId xmlns:p14="http://schemas.microsoft.com/office/powerpoint/2010/main" val="400673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pic>
        <p:nvPicPr>
          <p:cNvPr id="3" name="Picture 2">
            <a:extLst>
              <a:ext uri="{FF2B5EF4-FFF2-40B4-BE49-F238E27FC236}">
                <a16:creationId xmlns:a16="http://schemas.microsoft.com/office/drawing/2014/main" id="{4F52164E-8D88-46A6-A8CB-31897D2F0C9F}"/>
              </a:ext>
            </a:extLst>
          </p:cNvPr>
          <p:cNvPicPr>
            <a:picLocks noChangeAspect="1"/>
          </p:cNvPicPr>
          <p:nvPr/>
        </p:nvPicPr>
        <p:blipFill>
          <a:blip r:embed="rId3"/>
          <a:stretch>
            <a:fillRect/>
          </a:stretch>
        </p:blipFill>
        <p:spPr>
          <a:xfrm>
            <a:off x="1469450" y="983464"/>
            <a:ext cx="7684288" cy="5219373"/>
          </a:xfrm>
          <a:prstGeom prst="rect">
            <a:avLst/>
          </a:prstGeom>
        </p:spPr>
      </p:pic>
    </p:spTree>
    <p:extLst>
      <p:ext uri="{BB962C8B-B14F-4D97-AF65-F5344CB8AC3E}">
        <p14:creationId xmlns:p14="http://schemas.microsoft.com/office/powerpoint/2010/main" val="1613627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Tree>
    <p:extLst>
      <p:ext uri="{BB962C8B-B14F-4D97-AF65-F5344CB8AC3E}">
        <p14:creationId xmlns:p14="http://schemas.microsoft.com/office/powerpoint/2010/main" val="378879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754492242"/>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2018892147"/>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3786561848"/>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772046830"/>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1206592" progId="Excel.SheetMacroEnabled.12">
                  <p:link updateAutomatic="1"/>
                </p:oleObj>
              </mc:Choice>
              <mc:Fallback>
                <p:oleObj name="Macro-Enabled Worksheet" r:id="rId3" imgW="8407504" imgH="120659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3671316799"/>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652944644"/>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3277643217"/>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4269438995"/>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p:txBody>
          <a:bodyPr>
            <a:normAutofit/>
          </a:bodyPr>
          <a:lstStyle/>
          <a:p>
            <a:pPr marL="0" indent="0">
              <a:buNone/>
            </a:pPr>
            <a:r>
              <a:rPr lang="en-ZA" sz="1800" dirty="0"/>
              <a:t>A virtual appraisal code of conduct must include the following rules at a minimum: (ISACA </a:t>
            </a:r>
            <a:r>
              <a:rPr lang="en-ZA" sz="1800" dirty="0" err="1"/>
              <a:t>MDD</a:t>
            </a:r>
            <a:r>
              <a:rPr lang="en-ZA" sz="1800" dirty="0"/>
              <a:t> </a:t>
            </a:r>
            <a:r>
              <a:rPr lang="en-ZA" sz="1800" dirty="0" err="1"/>
              <a:t>v2.2</a:t>
            </a:r>
            <a:r>
              <a:rPr lang="en-ZA" sz="1800" dirty="0"/>
              <a:t>)</a:t>
            </a:r>
          </a:p>
          <a:p>
            <a:r>
              <a:rPr lang="en-ZA" sz="1800" dirty="0"/>
              <a:t>Participate actively in appraisal activities</a:t>
            </a:r>
          </a:p>
          <a:p>
            <a:r>
              <a:rPr lang="en-ZA" sz="1800" dirty="0"/>
              <a:t>No sleeping, multitasking, etc.</a:t>
            </a:r>
          </a:p>
          <a:p>
            <a:r>
              <a:rPr lang="en-ZA" sz="1800" dirty="0"/>
              <a:t>To meet confidentiality requirements, </a:t>
            </a:r>
            <a:r>
              <a:rPr lang="en-ZA" sz="1800" dirty="0" err="1"/>
              <a:t>ATL</a:t>
            </a:r>
            <a:r>
              <a:rPr lang="en-ZA" sz="1800" dirty="0"/>
              <a:t> may require no additional media or writing materials, laptops, or mobile devices other than those agreed as necessary for conducting virtual activities for some or all interviews</a:t>
            </a:r>
          </a:p>
          <a:p>
            <a:r>
              <a:rPr lang="en-ZA" sz="1800" dirty="0"/>
              <a:t>One person speaks at a time</a:t>
            </a:r>
          </a:p>
          <a:p>
            <a:r>
              <a:rPr lang="en-ZA" sz="1800" b="1" dirty="0"/>
              <a:t>All participants identify themselves when needed, including when asked by </a:t>
            </a:r>
            <a:r>
              <a:rPr lang="en-ZA" sz="1800" b="1" dirty="0" err="1"/>
              <a:t>ATL</a:t>
            </a:r>
            <a:r>
              <a:rPr lang="en-ZA" sz="1800" b="1" dirty="0"/>
              <a:t>, to verify their identity with a government issued photo ID.</a:t>
            </a:r>
          </a:p>
          <a:p>
            <a:endParaRPr lang="en-ZA" sz="1800" dirty="0"/>
          </a:p>
          <a:p>
            <a:pPr marL="0" indent="0">
              <a:buNone/>
            </a:pPr>
            <a:r>
              <a:rPr lang="en-ZA" sz="1800" dirty="0"/>
              <a:t>Additional required actions</a:t>
            </a:r>
          </a:p>
          <a:p>
            <a:r>
              <a:rPr lang="en-ZA" sz="1800" dirty="0"/>
              <a:t>Video cameras should be on at all time.</a:t>
            </a:r>
          </a:p>
        </p:txBody>
      </p:sp>
    </p:spTree>
    <p:extLst>
      <p:ext uri="{BB962C8B-B14F-4D97-AF65-F5344CB8AC3E}">
        <p14:creationId xmlns:p14="http://schemas.microsoft.com/office/powerpoint/2010/main" val="3137790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3.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635</TotalTime>
  <Words>6032</Words>
  <Application>Microsoft Office PowerPoint</Application>
  <PresentationFormat>Widescreen</PresentationFormat>
  <Paragraphs>304</Paragraphs>
  <Slides>55</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18</vt:i4>
      </vt:variant>
      <vt:variant>
        <vt:lpstr>Slide Titles</vt:lpstr>
      </vt:variant>
      <vt:variant>
        <vt:i4>55</vt:i4>
      </vt:variant>
    </vt:vector>
  </HeadingPairs>
  <TitlesOfParts>
    <vt:vector size="79" baseType="lpstr">
      <vt:lpstr>宋体</vt:lpstr>
      <vt:lpstr>Arial</vt:lpstr>
      <vt:lpstr>Calibri</vt:lpstr>
      <vt:lpstr>Calibri Light</vt:lpstr>
      <vt:lpstr>Open Sans</vt:lpstr>
      <vt:lpstr>Office Theme</vt:lpstr>
      <vt:lpstr>file:///G:\2021-04-12to04-16%20(A5)%20C53517%20SoftMARS\00_Data_Reference.xlsm!pptxCover!R4C2:R12C2</vt:lpstr>
      <vt:lpstr>file:///G:\2021-04-12to04-16%20(A5)%20C53517%20SoftMARS\00_Data_Reference.xlsm!pptxCover!R15C2:R17C2</vt:lpstr>
      <vt:lpstr>file:///G:\2021-04-12to04-16%20(A5)%20C53517%20SoftMARS\00_Data_Reference.xlsm!pptxCover!R21C2</vt:lpstr>
      <vt:lpstr>file:///G:\2021-04-12to04-16%20(A5)%20C53517%20SoftMARS\00_Data_Reference.xlsm!pptxLink1!R1C1:R7C2</vt:lpstr>
      <vt:lpstr>file:///G:\2021-04-12to04-16%20(A5)%20C53517%20SoftMARS\00_Data_Reference.xlsm!pptxLink1!R9C1:R17C2</vt:lpstr>
      <vt:lpstr>file:///G:\2021-04-12to04-16%20(A5)%20C53517%20SoftMARS\00_Data_Reference.xlsm!pptxLink2!R1C1:R4C1</vt:lpstr>
      <vt:lpstr>file:///G:\2021-04-12to04-16%20(A5)%20C53517%20SoftMARS\00_Data_Reference.xlsm!pptxLink1!R19C1:R30C2</vt:lpstr>
      <vt:lpstr>file:///G:\2021-04-12to04-16%20(A5)%20C53517%20SoftMARS\00_Data_Reference.xlsm!pptxLink3!R2C1:R24C3</vt:lpstr>
      <vt:lpstr>file:///G:\2021-04-12to04-16%20(A5)%20C53517%20SoftMARS\00_Data_Reference.xlsm!pptxLink3!R2C10:R24C15</vt:lpstr>
      <vt:lpstr>file:///G:\2021-04-12to04-16%20(A5)%20C53517%20SoftMARS\00_Data_Reference.xlsm!pptxLink2!R30C1:R35C1</vt:lpstr>
      <vt:lpstr>file:///G:\2021-04-12to04-16%20(A5)%20C53517%20SoftMARS\00_Data_Reference.xlsm!pptxLink4!R10C1:R27C20</vt:lpstr>
      <vt:lpstr>file:///G:\2021-04-12to04-16%20(A5)%20C53517%20SoftMARS\00_Data_Reference.xlsm!pptxLink5!R1C1:R11C5</vt:lpstr>
      <vt:lpstr>file:///G:\2021-04-12to04-16%20(A5)%20C53517%20SoftMARS\00_Data_Reference.xlsm!pptxLink5!R15C1:R21C5</vt:lpstr>
      <vt:lpstr>file:///G:\2021-04-12to04-16%20(A5)%20C53517%20SoftMARS\00_Data_Reference.xlsm!pptxLink6!R2C2:R13C5</vt:lpstr>
      <vt:lpstr>file:///G:\2021-04-12to04-16%20(A5)%20C53517%20SoftMARS\00_Data_Reference.xlsm!pptxLink7!R2C2:R16C4</vt:lpstr>
      <vt:lpstr>file:///G:\2021-04-12to04-16%20(A5)%20C53517%20SoftMARS\00_Data_Reference.xlsm!pptxLink7!R18C2:R32C4</vt:lpstr>
      <vt:lpstr>file:///G:\2021-04-12to04-16%20(A5)%20C53517%20SoftMARS\00_Data_Reference.xlsm!pptxCover!R25C2:R32C4</vt:lpstr>
      <vt:lpstr>file:///G:\2021-04-12to04-16%20(A5)%20C53517%20SoftMARS\00_Data_Reference.xlsm!pptxCover!R22C7</vt:lpstr>
      <vt:lpstr>PowerPoint Presentation</vt:lpstr>
      <vt:lpstr>PowerPoint Presentation</vt:lpstr>
      <vt:lpstr>DEMIXIUM™</vt:lpstr>
      <vt:lpstr>Appraisal Overview</vt:lpstr>
      <vt:lpstr>Appraisal Overview</vt:lpstr>
      <vt:lpstr>Appraisal Overview</vt:lpstr>
      <vt:lpstr>Business and Appraisal Objectives</vt:lpstr>
      <vt:lpstr>Appraisal Principles</vt:lpstr>
      <vt:lpstr>Virtual appraisals – code of conduct</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55</cp:revision>
  <cp:lastPrinted>2020-11-23T18:22:15Z</cp:lastPrinted>
  <dcterms:created xsi:type="dcterms:W3CDTF">2020-11-22T06:57:57Z</dcterms:created>
  <dcterms:modified xsi:type="dcterms:W3CDTF">2021-04-22T09:54:09Z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