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493" r:id="rId7"/>
    <p:sldId id="439" r:id="rId8"/>
    <p:sldId id="923"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10" autoAdjust="0"/>
    <p:restoredTop sz="98018" autoAdjust="0"/>
  </p:normalViewPr>
  <p:slideViewPr>
    <p:cSldViewPr snapToGrid="0">
      <p:cViewPr varScale="1">
        <p:scale>
          <a:sx n="116" d="100"/>
          <a:sy n="116" d="100"/>
        </p:scale>
        <p:origin x="528" y="108"/>
      </p:cViewPr>
      <p:guideLst>
        <p:guide orient="horz" pos="572"/>
        <p:guide pos="665"/>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8/11/2024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236519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20(A5)%20C384400%20NASA\00_Data_Reference.xlsm!pptxCover!R4C2:R12C2" TargetMode="External"/><Relationship Id="rId7" Type="http://schemas.openxmlformats.org/officeDocument/2006/relationships/oleObject" Target="file:///G:\2024-05-04to05-10%20(A5)%20C384400%20NASA\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20(A5)%20C384400%20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440209513"/>
              </p:ext>
            </p:extLst>
          </p:nvPr>
        </p:nvGraphicFramePr>
        <p:xfrm>
          <a:off x="3375025" y="2052638"/>
          <a:ext cx="5440363" cy="2886075"/>
        </p:xfrm>
        <a:graphic>
          <a:graphicData uri="http://schemas.openxmlformats.org/presentationml/2006/ole">
            <mc:AlternateContent xmlns:mc="http://schemas.openxmlformats.org/markup-compatibility/2006">
              <mc:Choice xmlns:v="urn:schemas-microsoft-com:vml" Requires="v">
                <p:oleObj spid="_x0000_s1041"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0363"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680777322"/>
              </p:ext>
            </p:extLst>
          </p:nvPr>
        </p:nvGraphicFramePr>
        <p:xfrm>
          <a:off x="3375025" y="5383213"/>
          <a:ext cx="5440363" cy="661987"/>
        </p:xfrm>
        <a:graphic>
          <a:graphicData uri="http://schemas.openxmlformats.org/presentationml/2006/ole">
            <mc:AlternateContent xmlns:mc="http://schemas.openxmlformats.org/markup-compatibility/2006">
              <mc:Choice xmlns:v="urn:schemas-microsoft-com:vml" Requires="v">
                <p:oleObj spid="_x0000_s1042"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0363"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3672307671"/>
              </p:ext>
            </p:extLst>
          </p:nvPr>
        </p:nvGraphicFramePr>
        <p:xfrm>
          <a:off x="3497263" y="5108575"/>
          <a:ext cx="5197475" cy="274638"/>
        </p:xfrm>
        <a:graphic>
          <a:graphicData uri="http://schemas.openxmlformats.org/presentationml/2006/ole">
            <mc:AlternateContent xmlns:mc="http://schemas.openxmlformats.org/markup-compatibility/2006">
              <mc:Choice xmlns:v="urn:schemas-microsoft-com:vml" Requires="v">
                <p:oleObj spid="_x0000_s1043"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8"/>
                      <a:stretch>
                        <a:fillRect/>
                      </a:stretch>
                    </p:blipFill>
                    <p:spPr>
                      <a:xfrm>
                        <a:off x="3497263" y="5108575"/>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Ensures that the processes and assets important to an organization’s performance are habitually and persistently followed, used, and</a:t>
            </a:r>
            <a:r>
              <a:rPr lang="en-GB" sz="1400" dirty="0">
                <a:solidFill>
                  <a:srgbClr val="505050"/>
                </a:solidFill>
                <a:highlight>
                  <a:srgbClr val="FFFFFF"/>
                </a:highlight>
                <a:latin typeface="Gotham A"/>
              </a:rPr>
              <a:t> 	</a:t>
            </a:r>
            <a:r>
              <a:rPr lang="en-GB" sz="1400" b="0" i="0" dirty="0">
                <a:solidFill>
                  <a:srgbClr val="505050"/>
                </a:solidFill>
                <a:effectLst/>
                <a:highlight>
                  <a:srgbClr val="FFFFFF"/>
                </a:highlight>
                <a:latin typeface="Gotham A"/>
              </a:rPr>
              <a:t>improved. </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确保对组织绩效重要的流程和资产得到习惯性和持久的遵循、使用和改进。</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Sustains the ability to consistently achieve goals and objectives efficiently and effectively.</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维持高效且有效地持续实现目标和任务的能力。</a:t>
            </a:r>
            <a:endParaRPr lang="en-US" sz="1400" dirty="0">
              <a:solidFill>
                <a:srgbClr val="1F497D"/>
              </a:solidFill>
              <a:latin typeface="DengXian" panose="02010600030101010101" pitchFamily="2" charset="-122"/>
              <a:ea typeface="DengXian" panose="02010600030101010101" pitchFamily="2" charset="-122"/>
            </a:endParaRPr>
          </a:p>
          <a:p>
            <a:endParaRPr lang="en-US" sz="14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Manages performance using measurement and analysis to achieve business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使用测量和分析来管理绩效，以实现业务目标。</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Maximizes business return on investment by focusing management and improvement efforts on cost, schedule, and quality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a:lnSpc>
                <a:spcPct val="90000"/>
              </a:lnSpc>
              <a:spcBef>
                <a:spcPts val="1000"/>
              </a:spcBef>
            </a:pPr>
            <a:r>
              <a:rPr lang="en-US" sz="1400" b="1" dirty="0"/>
              <a:t>	Intent: </a:t>
            </a:r>
            <a:r>
              <a:rPr lang="en-GB" sz="1400" dirty="0"/>
              <a:t>Identifies and addresses process performance and work product issues through reviews by the producer's peers or Subject Matter 	Experts (SMEs).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通过由生产者的同行或专家进行的审查，识别和解决过程绩效和工作产品问题。</a:t>
            </a:r>
            <a:endParaRPr lang="en-ZA" altLang="zh-CN" sz="1400" dirty="0">
              <a:solidFill>
                <a:srgbClr val="1F497D"/>
              </a:solidFill>
              <a:latin typeface="DengXian" panose="02010600030101010101" pitchFamily="2" charset="-122"/>
              <a:ea typeface="DengXian" panose="02010600030101010101" pitchFamily="2" charset="-122"/>
            </a:endParaRPr>
          </a:p>
          <a:p>
            <a:pPr>
              <a:lnSpc>
                <a:spcPct val="90000"/>
              </a:lnSpc>
              <a:spcBef>
                <a:spcPts val="1000"/>
              </a:spcBef>
            </a:pPr>
            <a:r>
              <a:rPr lang="en-ZA" sz="1400" b="1" dirty="0">
                <a:solidFill>
                  <a:srgbClr val="1F497D"/>
                </a:solidFill>
                <a:latin typeface="DengXian" panose="02010600030101010101" pitchFamily="2" charset="-122"/>
                <a:ea typeface="DengXian" panose="02010600030101010101" pitchFamily="2" charset="-122"/>
              </a:rPr>
              <a:t>	</a:t>
            </a:r>
            <a:r>
              <a:rPr lang="en-US" sz="1400" b="1" dirty="0"/>
              <a:t>Value:</a:t>
            </a:r>
            <a:r>
              <a:rPr lang="en-US" sz="1400" dirty="0"/>
              <a:t> </a:t>
            </a:r>
            <a:r>
              <a:rPr lang="en-GB" sz="1400" dirty="0"/>
              <a:t>Reduces cost and rework by uncovering issues or defects early.</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通过及早发现问题或缺陷，降低成本和返工。</a:t>
            </a:r>
            <a:endParaRPr lang="en-US" sz="1400" dirty="0">
              <a:solidFill>
                <a:srgbClr val="1F497D"/>
              </a:solidFill>
              <a:latin typeface="DengXian" panose="02010600030101010101" pitchFamily="2" charset="-122"/>
              <a:ea typeface="DengXian" panose="02010600030101010101" pitchFamily="2" charset="-122"/>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9" name="TextBox 4">
            <a:extLst>
              <a:ext uri="{FF2B5EF4-FFF2-40B4-BE49-F238E27FC236}">
                <a16:creationId xmlns:a16="http://schemas.microsoft.com/office/drawing/2014/main" id="{CB425F2D-C583-0A76-4E83-380A21373754}"/>
              </a:ext>
            </a:extLst>
          </p:cNvPr>
          <p:cNvSpPr txBox="1">
            <a:spLocks noChangeArrowheads="1"/>
          </p:cNvSpPr>
          <p:nvPr/>
        </p:nvSpPr>
        <p:spPr bwMode="auto">
          <a:xfrm>
            <a:off x="2057399" y="3725464"/>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sp>
        <p:nvSpPr>
          <p:cNvPr id="52" name="TextBox 51">
            <a:extLst>
              <a:ext uri="{FF2B5EF4-FFF2-40B4-BE49-F238E27FC236}">
                <a16:creationId xmlns:a16="http://schemas.microsoft.com/office/drawing/2014/main" id="{382945E9-2F57-4420-BA56-8960D3908F35}"/>
              </a:ext>
            </a:extLst>
          </p:cNvPr>
          <p:cNvSpPr txBox="1"/>
          <p:nvPr/>
        </p:nvSpPr>
        <p:spPr>
          <a:xfrm>
            <a:off x="10628572" y="1054688"/>
            <a:ext cx="1356866" cy="738664"/>
          </a:xfrm>
          <a:prstGeom prst="rect">
            <a:avLst/>
          </a:prstGeom>
          <a:noFill/>
          <a:ln>
            <a:solidFill>
              <a:srgbClr val="FF0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0000"/>
                </a:solidFill>
              </a:rPr>
              <a:t>Registered PRC trademark</a:t>
            </a:r>
          </a:p>
          <a:p>
            <a:pPr algn="ctr"/>
            <a:r>
              <a:rPr lang="en-US" sz="1400" dirty="0">
                <a:solidFill>
                  <a:srgbClr val="FF0000"/>
                </a:solidFill>
              </a:rPr>
              <a:t>21050449</a:t>
            </a:r>
          </a:p>
        </p:txBody>
      </p:sp>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AFB86F-F314-2808-D124-99FF9729F446}"/>
              </a:ext>
            </a:extLst>
          </p:cNvPr>
          <p:cNvPicPr>
            <a:picLocks noChangeAspect="1"/>
          </p:cNvPicPr>
          <p:nvPr/>
        </p:nvPicPr>
        <p:blipFill>
          <a:blip r:embed="rId3"/>
          <a:srcRect/>
          <a:stretch/>
        </p:blipFill>
        <p:spPr>
          <a:xfrm>
            <a:off x="1575811" y="1295264"/>
            <a:ext cx="9040378" cy="4632289"/>
          </a:xfrm>
          <a:prstGeom prst="rect">
            <a:avLst/>
          </a:prstGeom>
        </p:spPr>
      </p:pic>
      <p:sp>
        <p:nvSpPr>
          <p:cNvPr id="2" name="Title 3">
            <a:extLst>
              <a:ext uri="{FF2B5EF4-FFF2-40B4-BE49-F238E27FC236}">
                <a16:creationId xmlns:a16="http://schemas.microsoft.com/office/drawing/2014/main" id="{E4158602-CE03-D865-8B96-7884DB0F17A7}"/>
              </a:ext>
            </a:extLst>
          </p:cNvPr>
          <p:cNvSpPr txBox="1">
            <a:spLocks/>
          </p:cNvSpPr>
          <p:nvPr/>
        </p:nvSpPr>
        <p:spPr>
          <a:xfrm>
            <a:off x="838200" y="365126"/>
            <a:ext cx="10515600" cy="602284"/>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altLang="en-US" sz="3500" b="1" dirty="0">
                <a:latin typeface="+mn-lt"/>
                <a:ea typeface="ＭＳ Ｐゴシック" charset="-128"/>
              </a:rPr>
              <a:t>CMMI</a:t>
            </a:r>
            <a:r>
              <a:rPr lang="en-US" altLang="en-US" dirty="0">
                <a:ea typeface="ＭＳ Ｐゴシック" charset="-128"/>
              </a:rPr>
              <a:t> </a:t>
            </a:r>
            <a:r>
              <a:rPr lang="en-US" altLang="en-US" sz="3500" b="1" dirty="0">
                <a:latin typeface="+mn-lt"/>
                <a:ea typeface="ＭＳ Ｐゴシック" charset="-128"/>
              </a:rPr>
              <a:t>Appraisal Process – Appraisal Phases</a:t>
            </a:r>
          </a:p>
        </p:txBody>
      </p:sp>
      <p:sp>
        <p:nvSpPr>
          <p:cNvPr id="4" name="Rectangle 3">
            <a:extLst>
              <a:ext uri="{FF2B5EF4-FFF2-40B4-BE49-F238E27FC236}">
                <a16:creationId xmlns:a16="http://schemas.microsoft.com/office/drawing/2014/main" id="{49BEEC40-A488-4359-91B1-DFB6493F931D}"/>
              </a:ext>
            </a:extLst>
          </p:cNvPr>
          <p:cNvSpPr/>
          <p:nvPr/>
        </p:nvSpPr>
        <p:spPr>
          <a:xfrm>
            <a:off x="4370615" y="3841323"/>
            <a:ext cx="1371600" cy="9639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11344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GB" sz="1600" dirty="0"/>
              <a:t>When virtual interviews are planned for the appraisal, then virtual face-to-face (</a:t>
            </a:r>
            <a:r>
              <a:rPr lang="en-GB" sz="1600" dirty="0" err="1"/>
              <a:t>F2F</a:t>
            </a:r>
            <a:r>
              <a:rPr lang="en-GB" sz="1600" dirty="0"/>
              <a:t>) interviews are required to confirm the following:</a:t>
            </a:r>
          </a:p>
          <a:p>
            <a:pPr>
              <a:spcBef>
                <a:spcPts val="300"/>
              </a:spcBef>
            </a:pPr>
            <a:r>
              <a:rPr lang="en-GB" sz="1600" dirty="0"/>
              <a:t>Verifying interviewees are on camera</a:t>
            </a:r>
          </a:p>
          <a:p>
            <a:pPr>
              <a:spcBef>
                <a:spcPts val="300"/>
              </a:spcBef>
            </a:pPr>
            <a:r>
              <a:rPr lang="en-GB" sz="1600" dirty="0"/>
              <a:t>Verifying ATM identities and maximizing their participation</a:t>
            </a:r>
          </a:p>
          <a:p>
            <a:pPr>
              <a:spcBef>
                <a:spcPts val="300"/>
              </a:spcBef>
            </a:pPr>
            <a:r>
              <a:rPr lang="en-GB" sz="1600" dirty="0"/>
              <a:t>Verifying appraisal participant identities, e.g., interviewees, Appraisal Sponsor</a:t>
            </a:r>
          </a:p>
          <a:p>
            <a:pPr>
              <a:spcBef>
                <a:spcPts val="300"/>
              </a:spcBef>
            </a:pPr>
            <a:r>
              <a:rPr lang="en-GB" sz="1600" dirty="0"/>
              <a:t>Verifying only planned appraisal participants are present</a:t>
            </a:r>
          </a:p>
          <a:p>
            <a:pPr>
              <a:spcBef>
                <a:spcPts val="300"/>
              </a:spcBef>
            </a:pPr>
            <a:r>
              <a:rPr lang="en-GB" sz="1600" dirty="0"/>
              <a:t>Verifying that non-attribution and confidentiality rules are being followed, e.g., no other participants are present, physical setting is appropriate</a:t>
            </a:r>
          </a:p>
          <a:p>
            <a:pPr>
              <a:spcBef>
                <a:spcPts val="300"/>
              </a:spcBef>
            </a:pPr>
            <a:r>
              <a:rPr lang="en-GB" sz="1600" dirty="0"/>
              <a:t>Monitoring non-verbal communication and appraisal participant engagement</a:t>
            </a:r>
          </a:p>
          <a:p>
            <a:pPr marL="0" indent="0">
              <a:spcBef>
                <a:spcPts val="300"/>
              </a:spcBef>
              <a:buNone/>
            </a:pPr>
            <a:endParaRPr lang="en-ZA" sz="1600" dirty="0"/>
          </a:p>
          <a:p>
            <a:pPr marL="0" indent="0">
              <a:spcBef>
                <a:spcPts val="300"/>
              </a:spcBef>
              <a:buNone/>
            </a:pPr>
            <a:r>
              <a:rPr lang="zh-CN" altLang="en-US" sz="1600" dirty="0">
                <a:solidFill>
                  <a:srgbClr val="1F497D"/>
                </a:solidFill>
              </a:rPr>
              <a:t>当计划进行虚拟面试以进行评估时，需要进行虚拟面对面（</a:t>
            </a:r>
            <a:r>
              <a:rPr lang="en-US" altLang="zh-CN" sz="1600" dirty="0" err="1">
                <a:solidFill>
                  <a:srgbClr val="1F497D"/>
                </a:solidFill>
              </a:rPr>
              <a:t>F2F</a:t>
            </a:r>
            <a:r>
              <a:rPr lang="zh-CN" altLang="en-US" sz="1600" dirty="0">
                <a:solidFill>
                  <a:srgbClr val="1F497D"/>
                </a:solidFill>
              </a:rPr>
              <a:t>）面试以确认以下内容：</a:t>
            </a:r>
          </a:p>
          <a:p>
            <a:pPr>
              <a:spcBef>
                <a:spcPts val="300"/>
              </a:spcBef>
            </a:pPr>
            <a:r>
              <a:rPr lang="zh-CN" altLang="en-US" sz="1600" dirty="0">
                <a:solidFill>
                  <a:srgbClr val="1F497D"/>
                </a:solidFill>
              </a:rPr>
              <a:t>确认受访者在镜头前</a:t>
            </a:r>
          </a:p>
          <a:p>
            <a:pPr>
              <a:spcBef>
                <a:spcPts val="300"/>
              </a:spcBef>
            </a:pPr>
            <a:r>
              <a:rPr lang="zh-CN" altLang="en-US" sz="1600" dirty="0">
                <a:solidFill>
                  <a:srgbClr val="1F497D"/>
                </a:solidFill>
              </a:rPr>
              <a:t>核实</a:t>
            </a:r>
            <a:r>
              <a:rPr lang="en-US" altLang="zh-CN" sz="1600" dirty="0">
                <a:solidFill>
                  <a:srgbClr val="1F497D"/>
                </a:solidFill>
              </a:rPr>
              <a:t>ATM</a:t>
            </a:r>
            <a:r>
              <a:rPr lang="zh-CN" altLang="en-US" sz="1600" dirty="0">
                <a:solidFill>
                  <a:srgbClr val="1F497D"/>
                </a:solidFill>
              </a:rPr>
              <a:t>身份并最大化他们的参与</a:t>
            </a:r>
          </a:p>
          <a:p>
            <a:pPr>
              <a:spcBef>
                <a:spcPts val="300"/>
              </a:spcBef>
            </a:pPr>
            <a:r>
              <a:rPr lang="zh-CN" altLang="en-US" sz="1600" dirty="0">
                <a:solidFill>
                  <a:srgbClr val="1F497D"/>
                </a:solidFill>
              </a:rPr>
              <a:t>核实评估参与者身份，例如，受访者，评估发起人</a:t>
            </a:r>
          </a:p>
          <a:p>
            <a:pPr>
              <a:spcBef>
                <a:spcPts val="300"/>
              </a:spcBef>
            </a:pPr>
            <a:r>
              <a:rPr lang="zh-CN" altLang="en-US" sz="1600" dirty="0">
                <a:solidFill>
                  <a:srgbClr val="1F497D"/>
                </a:solidFill>
              </a:rPr>
              <a:t>确认只有计划中的评估参与者在场</a:t>
            </a:r>
          </a:p>
          <a:p>
            <a:pPr>
              <a:spcBef>
                <a:spcPts val="300"/>
              </a:spcBef>
            </a:pPr>
            <a:r>
              <a:rPr lang="zh-CN" altLang="en-US" sz="1600" dirty="0">
                <a:solidFill>
                  <a:srgbClr val="1F497D"/>
                </a:solidFill>
              </a:rPr>
              <a:t>确认遵守了非归因和保密规则，例如，没有其他参与者在场，物理环境适当</a:t>
            </a:r>
          </a:p>
          <a:p>
            <a:pPr>
              <a:spcBef>
                <a:spcPts val="300"/>
              </a:spcBef>
            </a:pPr>
            <a:r>
              <a:rPr lang="zh-CN" altLang="en-US" sz="1600" dirty="0">
                <a:solidFill>
                  <a:srgbClr val="1F497D"/>
                </a:solidFill>
              </a:rPr>
              <a:t>监控非语言交流和评估参与者的参与情况</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a:bodyPr>
          <a:lstStyle/>
          <a:p>
            <a:pPr lvl="0"/>
            <a:r>
              <a:rPr lang="en-US" sz="18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400" dirty="0">
                <a:solidFill>
                  <a:srgbClr val="1F497D"/>
                </a:solidFill>
              </a:rPr>
              <a:t>弱项</a:t>
            </a:r>
            <a:r>
              <a:rPr lang="en-US" altLang="zh-CN" sz="1400" dirty="0">
                <a:solidFill>
                  <a:srgbClr val="1F497D"/>
                </a:solidFill>
              </a:rPr>
              <a:t>——</a:t>
            </a:r>
            <a:r>
              <a:rPr lang="zh-CN" altLang="en-US" sz="14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400" dirty="0">
                <a:solidFill>
                  <a:srgbClr val="1F497D"/>
                </a:solidFill>
              </a:rPr>
              <a:t>a</a:t>
            </a:r>
            <a:r>
              <a:rPr lang="zh-CN" altLang="en-US" sz="1400" dirty="0">
                <a:solidFill>
                  <a:srgbClr val="1F497D"/>
                </a:solidFill>
              </a:rPr>
              <a:t>）过程本身没有满足</a:t>
            </a:r>
            <a:r>
              <a:rPr lang="en-US" altLang="zh-CN" sz="1400" dirty="0">
                <a:solidFill>
                  <a:srgbClr val="1F497D"/>
                </a:solidFill>
              </a:rPr>
              <a:t>CMMI</a:t>
            </a:r>
            <a:r>
              <a:rPr lang="zh-CN" altLang="en-US" sz="1400" dirty="0">
                <a:solidFill>
                  <a:srgbClr val="1F497D"/>
                </a:solidFill>
              </a:rPr>
              <a:t>实践需求，或者</a:t>
            </a:r>
            <a:r>
              <a:rPr lang="en-US" altLang="zh-CN" sz="1400" dirty="0">
                <a:solidFill>
                  <a:srgbClr val="1F497D"/>
                </a:solidFill>
              </a:rPr>
              <a:t>b</a:t>
            </a:r>
            <a:r>
              <a:rPr lang="zh-CN" altLang="en-US" sz="1400" dirty="0">
                <a:solidFill>
                  <a:srgbClr val="1F497D"/>
                </a:solidFill>
              </a:rPr>
              <a:t>）项目或组织支持职能组没有遵循符合适用</a:t>
            </a:r>
            <a:r>
              <a:rPr lang="en-US" altLang="zh-CN" sz="1400" dirty="0">
                <a:solidFill>
                  <a:srgbClr val="1F497D"/>
                </a:solidFill>
              </a:rPr>
              <a:t>CMMI</a:t>
            </a:r>
            <a:r>
              <a:rPr lang="zh-CN" altLang="en-US" sz="1400" dirty="0">
                <a:solidFill>
                  <a:srgbClr val="1F497D"/>
                </a:solidFill>
              </a:rPr>
              <a:t>实践意图和价值的过程。</a:t>
            </a:r>
            <a:endParaRPr lang="en-ZA" altLang="zh-CN" sz="1400" dirty="0">
              <a:solidFill>
                <a:srgbClr val="1F497D"/>
              </a:solidFill>
            </a:endParaRPr>
          </a:p>
          <a:p>
            <a:pPr lvl="1"/>
            <a:r>
              <a:rPr lang="zh-CN" altLang="en-US" sz="1400" dirty="0">
                <a:solidFill>
                  <a:srgbClr val="1F497D"/>
                </a:solidFill>
              </a:rPr>
              <a:t>强项</a:t>
            </a:r>
            <a:r>
              <a:rPr lang="en-US" altLang="zh-CN" sz="1400" dirty="0">
                <a:solidFill>
                  <a:srgbClr val="1F497D"/>
                </a:solidFill>
              </a:rPr>
              <a:t>——</a:t>
            </a:r>
            <a:r>
              <a:rPr lang="zh-CN" altLang="en-US" sz="1400" dirty="0">
                <a:solidFill>
                  <a:srgbClr val="1F497D"/>
                </a:solidFill>
              </a:rPr>
              <a:t>一种初步或最终的发现，是一个模范性或值得注意的过程实现，其符合</a:t>
            </a:r>
            <a:r>
              <a:rPr lang="en-US" altLang="zh-CN" sz="1400" dirty="0">
                <a:solidFill>
                  <a:srgbClr val="1F497D"/>
                </a:solidFill>
              </a:rPr>
              <a:t>CMMI</a:t>
            </a:r>
            <a:r>
              <a:rPr lang="zh-CN" altLang="en-US" sz="14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806</TotalTime>
  <Words>3654</Words>
  <Application>Microsoft Office PowerPoint</Application>
  <PresentationFormat>Widescreen</PresentationFormat>
  <Paragraphs>222</Paragraphs>
  <Slides>30</Slides>
  <Notes>7</Notes>
  <HiddenSlides>1</HiddenSlides>
  <MMClips>0</MMClips>
  <ScaleCrop>false</ScaleCrop>
  <HeadingPairs>
    <vt:vector size="8" baseType="variant">
      <vt:variant>
        <vt:lpstr>Fonts Used</vt:lpstr>
      </vt:variant>
      <vt:variant>
        <vt:i4>10</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4" baseType="lpstr">
      <vt:lpstr>DengXian</vt:lpstr>
      <vt:lpstr>DengXian</vt:lpstr>
      <vt:lpstr>DengXian Light</vt:lpstr>
      <vt:lpstr>DengXian Light</vt:lpstr>
      <vt:lpstr>宋体</vt:lpstr>
      <vt:lpstr>Arial</vt:lpstr>
      <vt:lpstr>Calibri</vt:lpstr>
      <vt:lpstr>Calibri Light</vt:lpstr>
      <vt:lpstr>Gotham A</vt:lpstr>
      <vt:lpstr>Söhne</vt:lpstr>
      <vt:lpstr>Office Theme</vt:lpstr>
      <vt:lpstr>file:///G:\2024-05-04to05-10%20(A5)%20C384400%20NASA\00_Data_Reference.xlsm!pptxCover!R4C2:R12C2</vt:lpstr>
      <vt:lpstr>file:///G:\2024-05-04to05-10%20(A5)%20C384400%20NASA\00_Data_Reference.xlsm!pptxCover!R15C2:R17C2</vt:lpstr>
      <vt:lpstr>file:///G:\2024-05-04to05-10%20(A5)%20C384400%20NASA\00_Data_Reference.xlsm!pptxCover!R21C2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97</cp:revision>
  <dcterms:created xsi:type="dcterms:W3CDTF">2018-03-14T12:19:45Z</dcterms:created>
  <dcterms:modified xsi:type="dcterms:W3CDTF">2024-08-11T07:55:42Z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