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6" r:id="rId5"/>
    <p:sldId id="1546" r:id="rId6"/>
    <p:sldId id="493" r:id="rId7"/>
    <p:sldId id="439" r:id="rId8"/>
    <p:sldId id="1476" r:id="rId9"/>
    <p:sldId id="1026" r:id="rId10"/>
    <p:sldId id="1543" r:id="rId11"/>
    <p:sldId id="926" r:id="rId12"/>
    <p:sldId id="1548" r:id="rId13"/>
    <p:sldId id="887" r:id="rId14"/>
    <p:sldId id="888" r:id="rId15"/>
    <p:sldId id="889" r:id="rId16"/>
    <p:sldId id="890" r:id="rId17"/>
    <p:sldId id="891" r:id="rId18"/>
    <p:sldId id="892" r:id="rId19"/>
    <p:sldId id="894" r:id="rId20"/>
    <p:sldId id="895" r:id="rId21"/>
    <p:sldId id="896" r:id="rId22"/>
    <p:sldId id="897" r:id="rId23"/>
    <p:sldId id="898" r:id="rId24"/>
    <p:sldId id="899" r:id="rId25"/>
    <p:sldId id="900" r:id="rId26"/>
    <p:sldId id="901" r:id="rId27"/>
    <p:sldId id="902" r:id="rId28"/>
    <p:sldId id="903" r:id="rId29"/>
    <p:sldId id="904" r:id="rId30"/>
    <p:sldId id="906" r:id="rId31"/>
    <p:sldId id="907" r:id="rId32"/>
    <p:sldId id="298" r:id="rId33"/>
    <p:sldId id="151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8" autoAdjust="0"/>
    <p:restoredTop sz="94601" autoAdjust="0"/>
  </p:normalViewPr>
  <p:slideViewPr>
    <p:cSldViewPr snapToGrid="0">
      <p:cViewPr varScale="1">
        <p:scale>
          <a:sx n="124" d="100"/>
          <a:sy n="124" d="100"/>
        </p:scale>
        <p:origin x="348" y="102"/>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3/26/2024</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3/26/2024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29</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30</a:t>
            </a:fld>
            <a:endParaRPr lang="en-US"/>
          </a:p>
        </p:txBody>
      </p:sp>
    </p:spTree>
    <p:extLst>
      <p:ext uri="{BB962C8B-B14F-4D97-AF65-F5344CB8AC3E}">
        <p14:creationId xmlns:p14="http://schemas.microsoft.com/office/powerpoint/2010/main" val="389603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X:\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X:\2021-04-12to04-16%20(A5)%20C53517%20SoftMARS\00_Data_Reference.xlsm!pptxCover!R21C2" TargetMode="External"/><Relationship Id="rId5" Type="http://schemas.openxmlformats.org/officeDocument/2006/relationships/image" Target="../media/image4.emf"/><Relationship Id="rId4" Type="http://schemas.openxmlformats.org/officeDocument/2006/relationships/oleObject" Target="file:///X:\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8.svg"/></Relationships>
</file>

<file path=ppt/slides/_rels/slide3.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hyperlink" Target="http://www.demix.org/too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629317278"/>
              </p:ext>
            </p:extLst>
          </p:nvPr>
        </p:nvGraphicFramePr>
        <p:xfrm>
          <a:off x="3375025" y="2052638"/>
          <a:ext cx="5441950" cy="2886075"/>
        </p:xfrm>
        <a:graphic>
          <a:graphicData uri="http://schemas.openxmlformats.org/presentationml/2006/ole">
            <mc:AlternateContent xmlns:mc="http://schemas.openxmlformats.org/markup-compatibility/2006">
              <mc:Choice xmlns:v="urn:schemas-microsoft-com:vml" Requires="v">
                <p:oleObj name="Macro-Enabled Worksheet" r:id="rId2" imgW="5196769" imgH="2918310" progId="Excel.SheetMacroEnabled.12">
                  <p:link updateAutomatic="1"/>
                </p:oleObj>
              </mc:Choice>
              <mc:Fallback>
                <p:oleObj name="Macro-Enabled Worksheet" r:id="rId2" imgW="5196769" imgH="29183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375025" y="2052638"/>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934613488"/>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name="Macro-Enabled Worksheet" r:id="rId4" imgW="5196769" imgH="670734" progId="Excel.SheetMacroEnabled.12">
                  <p:link updateAutomatic="1"/>
                </p:oleObj>
              </mc:Choice>
              <mc:Fallback>
                <p:oleObj name="Macro-Enabled Worksheet" r:id="rId4" imgW="5196769" imgH="670734"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375025" y="5383213"/>
                        <a:ext cx="5441950" cy="661987"/>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7D6EF492-3AD5-420C-95A3-EF7381239FB7}"/>
              </a:ext>
            </a:extLst>
          </p:cNvPr>
          <p:cNvGraphicFramePr>
            <a:graphicFrameLocks noChangeAspect="1"/>
          </p:cNvGraphicFramePr>
          <p:nvPr>
            <p:extLst>
              <p:ext uri="{D42A27DB-BD31-4B8C-83A1-F6EECF244321}">
                <p14:modId xmlns:p14="http://schemas.microsoft.com/office/powerpoint/2010/main" val="2560191948"/>
              </p:ext>
            </p:extLst>
          </p:nvPr>
        </p:nvGraphicFramePr>
        <p:xfrm>
          <a:off x="3497262" y="5108576"/>
          <a:ext cx="5197475" cy="274637"/>
        </p:xfrm>
        <a:graphic>
          <a:graphicData uri="http://schemas.openxmlformats.org/presentationml/2006/ole">
            <mc:AlternateContent xmlns:mc="http://schemas.openxmlformats.org/markup-compatibility/2006">
              <mc:Choice xmlns:v="urn:schemas-microsoft-com:vml" Requires="v">
                <p:oleObj name="Macro-Enabled Worksheet" r:id="rId6" imgW="5196769" imgH="274178" progId="Excel.SheetMacroEnabled.12">
                  <p:link updateAutomatic="1"/>
                </p:oleObj>
              </mc:Choice>
              <mc:Fallback>
                <p:oleObj name="Macro-Enabled Worksheet" r:id="rId6" imgW="5196769" imgH="274178" progId="Excel.SheetMacroEnabled.12">
                  <p:link updateAutomatic="1"/>
                  <p:pic>
                    <p:nvPicPr>
                      <p:cNvPr id="2" name="Object 1">
                        <a:extLst>
                          <a:ext uri="{FF2B5EF4-FFF2-40B4-BE49-F238E27FC236}">
                            <a16:creationId xmlns:a16="http://schemas.microsoft.com/office/drawing/2014/main" id="{7D6EF492-3AD5-420C-95A3-EF7381239FB7}"/>
                          </a:ext>
                        </a:extLst>
                      </p:cNvPr>
                      <p:cNvPicPr/>
                      <p:nvPr/>
                    </p:nvPicPr>
                    <p:blipFill>
                      <a:blip r:embed="rId7"/>
                      <a:stretch>
                        <a:fillRect/>
                      </a:stretch>
                    </p:blipFill>
                    <p:spPr>
                      <a:xfrm>
                        <a:off x="3497262" y="5108576"/>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endParaRPr lang="en-US" sz="1600" dirty="0">
              <a:solidFill>
                <a:srgbClr val="1F497D"/>
              </a:solidFill>
            </a:endParaRPr>
          </a:p>
          <a:p>
            <a:pPr marL="0" indent="0">
              <a:buNone/>
            </a:pPr>
            <a:endParaRPr lang="zh-CN" altLang="en-US" sz="1600" dirty="0">
              <a:solidFill>
                <a:srgbClr val="1F497D"/>
              </a:solidFill>
            </a:endParaRP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r>
              <a:rPr lang="zh-CN" altLang="en-US" sz="1600" dirty="0">
                <a:solidFill>
                  <a:srgbClr val="1F497D"/>
                </a:solidFill>
              </a:rPr>
              <a:t>。</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499658"/>
            <a:ext cx="11265408" cy="264942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35052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425695" y="958080"/>
            <a:ext cx="11243825"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r>
              <a:rPr lang="en-US" sz="2400" dirty="0"/>
              <a:t> </a:t>
            </a:r>
            <a:r>
              <a:rPr lang="zh-CN" altLang="en-US" sz="2400" dirty="0">
                <a:solidFill>
                  <a:srgbClr val="1F497D"/>
                </a:solidFill>
                <a:latin typeface="+mj-ea"/>
                <a:ea typeface="+mj-ea"/>
              </a:rPr>
              <a:t>需求开发与管理</a:t>
            </a:r>
            <a:endParaRPr lang="en-US" sz="18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6344" y="1433295"/>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6344" y="1382965"/>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429000"/>
            <a:ext cx="11265408" cy="27200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15579" y="1038146"/>
            <a:ext cx="1080000" cy="64304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40863" y="2641935"/>
            <a:ext cx="1080000" cy="7063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89618" y="1849451"/>
            <a:ext cx="1080000" cy="644357"/>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25456" y="1844427"/>
            <a:ext cx="1080000" cy="64961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0111" y="2655335"/>
            <a:ext cx="1080000" cy="695098"/>
          </a:xfrm>
          <a:prstGeom prst="rect">
            <a:avLst/>
          </a:prstGeom>
          <a:noFill/>
          <a:ln w="12700" cap="flat" cmpd="sng">
            <a:solidFill>
              <a:schemeClr val="bg1"/>
            </a:solidFill>
            <a:prstDash val="solid"/>
            <a:miter lim="800000"/>
            <a:headEnd type="none" w="sm" len="sm"/>
            <a:tailEnd type="none" w="sm" len="sm"/>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8000113" y="1041906"/>
            <a:ext cx="1080000" cy="629853"/>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43757" y="1038146"/>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87402"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339663" y="1054688"/>
            <a:ext cx="1080000" cy="63556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2687402" y="2651707"/>
            <a:ext cx="1080000" cy="706365"/>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343756" y="1839721"/>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83311" y="2644070"/>
            <a:ext cx="1080000" cy="70636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1353377"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1362529" y="1870870"/>
            <a:ext cx="1080000" cy="644357"/>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9339663"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8000111"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2" name="Picture 1">
            <a:extLst>
              <a:ext uri="{FF2B5EF4-FFF2-40B4-BE49-F238E27FC236}">
                <a16:creationId xmlns:a16="http://schemas.microsoft.com/office/drawing/2014/main" id="{61D91F97-81EF-55DD-1241-7E663D88BFFB}"/>
              </a:ext>
            </a:extLst>
          </p:cNvPr>
          <p:cNvPicPr>
            <a:picLocks noChangeAspect="1"/>
          </p:cNvPicPr>
          <p:nvPr/>
        </p:nvPicPr>
        <p:blipFill rotWithShape="1">
          <a:blip r:embed="rId31"/>
          <a:srcRect b="6395"/>
          <a:stretch/>
        </p:blipFill>
        <p:spPr>
          <a:xfrm>
            <a:off x="6694728" y="1040336"/>
            <a:ext cx="1080000" cy="656775"/>
          </a:xfrm>
          <a:prstGeom prst="rect">
            <a:avLst/>
          </a:prstGeom>
          <a:ln w="9525">
            <a:solidFill>
              <a:schemeClr val="bg1"/>
            </a:solidFill>
          </a:ln>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CA4F9AAA-F25B-7B38-EE7D-9D1B63F7470E}"/>
              </a:ext>
            </a:extLst>
          </p:cNvPr>
          <p:cNvPicPr>
            <a:picLocks noChangeAspect="1"/>
          </p:cNvPicPr>
          <p:nvPr/>
        </p:nvPicPr>
        <p:blipFill>
          <a:blip r:embed="rId32"/>
          <a:stretch>
            <a:fillRect/>
          </a:stretch>
        </p:blipFill>
        <p:spPr>
          <a:xfrm>
            <a:off x="4025456" y="2644070"/>
            <a:ext cx="1080000" cy="706364"/>
          </a:xfrm>
          <a:prstGeom prst="rect">
            <a:avLst/>
          </a:prstGeom>
          <a:ln w="9525">
            <a:solidFill>
              <a:schemeClr val="bg1"/>
            </a:solidFill>
          </a:ln>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835A4E54-8846-BE30-E77E-8EA0B4841703}"/>
              </a:ext>
            </a:extLst>
          </p:cNvPr>
          <p:cNvPicPr>
            <a:picLocks noChangeAspect="1"/>
          </p:cNvPicPr>
          <p:nvPr/>
        </p:nvPicPr>
        <p:blipFill>
          <a:blip r:embed="rId33"/>
          <a:stretch>
            <a:fillRect/>
          </a:stretch>
        </p:blipFill>
        <p:spPr>
          <a:xfrm>
            <a:off x="6683311" y="1839722"/>
            <a:ext cx="1080000" cy="656775"/>
          </a:xfrm>
          <a:prstGeom prst="rect">
            <a:avLst/>
          </a:prstGeom>
          <a:ln w="9525">
            <a:solidFill>
              <a:schemeClr val="bg1"/>
            </a:solidFill>
          </a:ln>
          <a:effectLst>
            <a:outerShdw blurRad="50800" dist="38100" dir="8100000" algn="tr" rotWithShape="0">
              <a:prstClr val="black">
                <a:alpha val="40000"/>
              </a:prstClr>
            </a:outerShdw>
          </a:effectLst>
        </p:spPr>
      </p:pic>
      <p:sp>
        <p:nvSpPr>
          <p:cNvPr id="9" name="TextBox 4">
            <a:extLst>
              <a:ext uri="{FF2B5EF4-FFF2-40B4-BE49-F238E27FC236}">
                <a16:creationId xmlns:a16="http://schemas.microsoft.com/office/drawing/2014/main" id="{CB425F2D-C583-0A76-4E83-380A21373754}"/>
              </a:ext>
            </a:extLst>
          </p:cNvPr>
          <p:cNvSpPr txBox="1">
            <a:spLocks noChangeArrowheads="1"/>
          </p:cNvSpPr>
          <p:nvPr/>
        </p:nvSpPr>
        <p:spPr bwMode="auto">
          <a:xfrm>
            <a:off x="2057399" y="3725464"/>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3"/>
              </a:rPr>
              <a:t>www.demix.org</a:t>
            </a:r>
            <a:r>
              <a:rPr lang="en-US" sz="2000" dirty="0">
                <a:hlinkClick r:id="rId3"/>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recommended that the presenter reads the findings verbatim.</a:t>
            </a:r>
            <a:br>
              <a:rPr lang="en-ZA" sz="1800" dirty="0"/>
            </a:br>
            <a:r>
              <a:rPr lang="zh-CN" altLang="en-US" sz="1800">
                <a:solidFill>
                  <a:srgbClr val="1F497D"/>
                </a:solidFill>
                <a:latin typeface="宋体" panose="02010600030101010101" pitchFamily="2" charset="-122"/>
                <a:ea typeface="宋体" panose="02010600030101010101" pitchFamily="2" charset="-122"/>
              </a:rPr>
              <a:t>建议演讲者逐字逐句子表达调查发现的内容</a:t>
            </a:r>
          </a:p>
          <a:p>
            <a:r>
              <a:rPr lang="en-ZA" sz="1800"/>
              <a:t>The </a:t>
            </a:r>
            <a:r>
              <a:rPr lang="en-ZA" sz="1800" dirty="0"/>
              <a:t>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a:t>
            </a:r>
            <a:r>
              <a:rPr lang="en-US" altLang="zh-CN" sz="1600" dirty="0" err="1">
                <a:solidFill>
                  <a:srgbClr val="1F497D"/>
                </a:solidFill>
              </a:rPr>
              <a:t>ISACA</a:t>
            </a:r>
            <a:r>
              <a:rPr lang="en-US" altLang="zh-CN" sz="1600" dirty="0">
                <a:solidFill>
                  <a:srgbClr val="1F497D"/>
                </a:solidFill>
              </a:rPr>
              <a:t> </a:t>
            </a:r>
            <a:r>
              <a:rPr lang="en-US" altLang="zh-CN" sz="1600" dirty="0" err="1">
                <a:solidFill>
                  <a:srgbClr val="1F497D"/>
                </a:solidFill>
              </a:rPr>
              <a:t>MDD</a:t>
            </a:r>
            <a:r>
              <a:rPr lang="en-US" altLang="zh-CN" sz="1600" dirty="0">
                <a:solidFill>
                  <a:srgbClr val="1F497D"/>
                </a:solidFill>
              </a:rPr>
              <a:t>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endParaRPr lang="en-ZA" sz="1600" b="1"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www.w3.org/XML/1998/namespace"/>
    <ds:schemaRef ds:uri="http://schemas.openxmlformats.org/package/2006/metadata/core-properties"/>
    <ds:schemaRef ds:uri="72e3a154-4955-46c3-9573-e9dec3e1f195"/>
    <ds:schemaRef ds:uri="http://schemas.microsoft.com/office/2006/metadata/properties"/>
    <ds:schemaRef ds:uri="http://schemas.microsoft.com/office/infopath/2007/PartnerControls"/>
    <ds:schemaRef ds:uri="http://schemas.microsoft.com/office/2006/documentManagement/types"/>
    <ds:schemaRef ds:uri="ec500478-62e0-46fc-87f1-cfa988e486b4"/>
    <ds:schemaRef ds:uri="http://purl.org/dc/dcmitype/"/>
    <ds:schemaRef ds:uri="http://purl.org/dc/terms/"/>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624</TotalTime>
  <Words>3712</Words>
  <Application>Microsoft Office PowerPoint</Application>
  <PresentationFormat>Widescreen</PresentationFormat>
  <Paragraphs>215</Paragraphs>
  <Slides>30</Slides>
  <Notes>7</Notes>
  <HiddenSlides>1</HiddenSlides>
  <MMClips>0</MMClips>
  <ScaleCrop>false</ScaleCrop>
  <HeadingPairs>
    <vt:vector size="8" baseType="variant">
      <vt:variant>
        <vt:lpstr>Fonts Used</vt:lpstr>
      </vt:variant>
      <vt:variant>
        <vt:i4>7</vt:i4>
      </vt:variant>
      <vt:variant>
        <vt:lpstr>Theme</vt:lpstr>
      </vt:variant>
      <vt:variant>
        <vt:i4>1</vt:i4>
      </vt:variant>
      <vt:variant>
        <vt:lpstr>Links</vt:lpstr>
      </vt:variant>
      <vt:variant>
        <vt:i4>3</vt:i4>
      </vt:variant>
      <vt:variant>
        <vt:lpstr>Slide Titles</vt:lpstr>
      </vt:variant>
      <vt:variant>
        <vt:i4>30</vt:i4>
      </vt:variant>
    </vt:vector>
  </HeadingPairs>
  <TitlesOfParts>
    <vt:vector size="41" baseType="lpstr">
      <vt:lpstr>DengXian</vt:lpstr>
      <vt:lpstr>DengXian Light</vt:lpstr>
      <vt:lpstr>ＭＳ Ｐゴシック</vt:lpstr>
      <vt:lpstr>宋体</vt:lpstr>
      <vt:lpstr>Arial</vt:lpstr>
      <vt:lpstr>Calibri</vt:lpstr>
      <vt:lpstr>Calibri Light</vt:lpstr>
      <vt:lpstr>Office Theme</vt:lpstr>
      <vt:lpstr>file:///X:\2021-04-12to04-16%20(A5)%20C53517%20SoftMARS\00_Data_Reference.xlsm!pptxCover!R4C2:R12C2</vt:lpstr>
      <vt:lpstr>file:///X:\2021-04-12to04-16%20(A5)%20C53517%20SoftMARS\00_Data_Reference.xlsm!pptxCover!R15C2:R17C2</vt:lpstr>
      <vt:lpstr>file:///X:\2021-04-12to04-16%20(A5)%20C53517%20SoftMARS\00_Data_Reference.xlsm!pptxCover!R21C2</vt:lpstr>
      <vt:lpstr>PowerPoint Presentation</vt:lpstr>
      <vt:lpstr>Appraisal Overview  评估概述</vt:lpstr>
      <vt:lpstr>PowerPoint Presentation</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Melanie Van Zyl</cp:lastModifiedBy>
  <cp:revision>89</cp:revision>
  <dcterms:created xsi:type="dcterms:W3CDTF">2018-03-14T12:19:45Z</dcterms:created>
  <dcterms:modified xsi:type="dcterms:W3CDTF">2024-03-26T10:03:49Z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